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Mountains of Christmas"/>
      <p:regular r:id="rId26"/>
      <p:bold r:id="rId27"/>
    </p:embeddedFont>
    <p:embeddedFont>
      <p:font typeface="Architects Daughter"/>
      <p:regular r:id="rId28"/>
    </p:embeddedFont>
    <p:embeddedFont>
      <p:font typeface="Caveat"/>
      <p:regular r:id="rId29"/>
      <p:bold r:id="rId30"/>
    </p:embeddedFont>
    <p:embeddedFont>
      <p:font typeface="Fira Sans Condensed Light"/>
      <p:regular r:id="rId31"/>
      <p:bold r:id="rId32"/>
      <p:italic r:id="rId33"/>
      <p:boldItalic r:id="rId34"/>
    </p:embeddedFont>
    <p:embeddedFont>
      <p:font typeface="Barlow Condensed"/>
      <p:regular r:id="rId35"/>
      <p:bold r:id="rId36"/>
      <p:italic r:id="rId37"/>
      <p:boldItalic r:id="rId38"/>
    </p:embeddedFont>
    <p:embeddedFont>
      <p:font typeface="Fredericka the Great"/>
      <p:regular r:id="rId39"/>
    </p:embeddedFont>
    <p:embeddedFont>
      <p:font typeface="Fira Sans Condensed"/>
      <p:regular r:id="rId40"/>
      <p:bold r:id="rId41"/>
      <p:italic r:id="rId42"/>
      <p:boldItalic r:id="rId43"/>
    </p:embeddedFont>
    <p:embeddedFont>
      <p:font typeface="El Messiri"/>
      <p:regular r:id="rId44"/>
      <p:bold r:id="rId45"/>
    </p:embeddedFont>
    <p:embeddedFont>
      <p:font typeface="Barlow Semi Condensed"/>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FiraSansCondensed-regular.fntdata"/><Relationship Id="rId42" Type="http://schemas.openxmlformats.org/officeDocument/2006/relationships/font" Target="fonts/FiraSansCondensed-italic.fntdata"/><Relationship Id="rId41" Type="http://schemas.openxmlformats.org/officeDocument/2006/relationships/font" Target="fonts/FiraSansCondensed-bold.fntdata"/><Relationship Id="rId44" Type="http://schemas.openxmlformats.org/officeDocument/2006/relationships/font" Target="fonts/ElMessiri-regular.fntdata"/><Relationship Id="rId43" Type="http://schemas.openxmlformats.org/officeDocument/2006/relationships/font" Target="fonts/FiraSansCondensed-boldItalic.fntdata"/><Relationship Id="rId46" Type="http://schemas.openxmlformats.org/officeDocument/2006/relationships/font" Target="fonts/BarlowSemiCondensed-regular.fntdata"/><Relationship Id="rId45" Type="http://schemas.openxmlformats.org/officeDocument/2006/relationships/font" Target="fonts/ElMessiri-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BarlowSemiCondensed-italic.fntdata"/><Relationship Id="rId47" Type="http://schemas.openxmlformats.org/officeDocument/2006/relationships/font" Target="fonts/BarlowSemiCondensed-bold.fntdata"/><Relationship Id="rId49" Type="http://schemas.openxmlformats.org/officeDocument/2006/relationships/font" Target="fonts/BarlowSemiCondensed-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FiraSansCondensedLight-regular.fntdata"/><Relationship Id="rId30" Type="http://schemas.openxmlformats.org/officeDocument/2006/relationships/font" Target="fonts/Caveat-bold.fntdata"/><Relationship Id="rId33" Type="http://schemas.openxmlformats.org/officeDocument/2006/relationships/font" Target="fonts/FiraSansCondensedLight-italic.fntdata"/><Relationship Id="rId32" Type="http://schemas.openxmlformats.org/officeDocument/2006/relationships/font" Target="fonts/FiraSansCondensedLight-bold.fntdata"/><Relationship Id="rId35" Type="http://schemas.openxmlformats.org/officeDocument/2006/relationships/font" Target="fonts/BarlowCondensed-regular.fntdata"/><Relationship Id="rId34" Type="http://schemas.openxmlformats.org/officeDocument/2006/relationships/font" Target="fonts/FiraSansCondensedLight-boldItalic.fntdata"/><Relationship Id="rId37" Type="http://schemas.openxmlformats.org/officeDocument/2006/relationships/font" Target="fonts/BarlowCondensed-italic.fntdata"/><Relationship Id="rId36" Type="http://schemas.openxmlformats.org/officeDocument/2006/relationships/font" Target="fonts/BarlowCondensed-bold.fntdata"/><Relationship Id="rId39" Type="http://schemas.openxmlformats.org/officeDocument/2006/relationships/font" Target="fonts/FrederickatheGreat-regular.fntdata"/><Relationship Id="rId38" Type="http://schemas.openxmlformats.org/officeDocument/2006/relationships/font" Target="fonts/BarlowCondensed-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font" Target="fonts/MountainsofChristmas-regular.fntdata"/><Relationship Id="rId25" Type="http://schemas.openxmlformats.org/officeDocument/2006/relationships/slide" Target="slides/slide20.xml"/><Relationship Id="rId28" Type="http://schemas.openxmlformats.org/officeDocument/2006/relationships/font" Target="fonts/ArchitectsDaughter-regular.fntdata"/><Relationship Id="rId27" Type="http://schemas.openxmlformats.org/officeDocument/2006/relationships/font" Target="fonts/MountainsofChristmas-bold.fntdata"/><Relationship Id="rId29" Type="http://schemas.openxmlformats.org/officeDocument/2006/relationships/font" Target="fonts/Caveat-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d41a5be57c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d41a5be57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d89dee7c2c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d89dee7c2c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d5cae99a28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d5cae99a28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d5cae99a28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d5cae99a28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d5cae99a28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d5cae99a28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d5cae99a28_0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d5cae99a28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d5cae99a28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d5cae99a28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d5cae99a28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d5cae99a28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d5cae99a28_0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d5cae99a28_0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defb311c6b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defb311c6b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d5cae99a28_0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d5cae99a28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dfedb77031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dfedb77031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d41a5be57c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d41a5be57c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d41a5be57c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d41a5be57c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defb311c6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defb311c6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d5cae99a2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d5cae99a2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defb311c6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defb311c6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d41a5be57c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d41a5be57c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dfedb77031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dfedb77031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d41a5be57c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d41a5be57c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gi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1.jpg"/><Relationship Id="rId7"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gi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32.png"/><Relationship Id="rId4" Type="http://schemas.openxmlformats.org/officeDocument/2006/relationships/image" Target="../media/image2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edu.lva.virginia.gov/dbva/files/original/966df4eb19ba50f6c7af6e1e798eebd0.jpg" TargetMode="External"/><Relationship Id="rId4" Type="http://schemas.openxmlformats.org/officeDocument/2006/relationships/image" Target="../media/image7.png"/><Relationship Id="rId5"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33.png"/><Relationship Id="rId4" Type="http://schemas.openxmlformats.org/officeDocument/2006/relationships/hyperlink" Target="http://www.ouramericanrevolution.org/index.cfm/people/view/pp0053" TargetMode="External"/><Relationship Id="rId5"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33.png"/><Relationship Id="rId4" Type="http://schemas.openxmlformats.org/officeDocument/2006/relationships/hyperlink" Target="http://www.ouramericanrevolution.org/index.cfm/people/view/pp0053" TargetMode="External"/><Relationship Id="rId5"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1.jpg"/><Relationship Id="rId7"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 Id="rId4"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14.png"/><Relationship Id="rId7" Type="http://schemas.openxmlformats.org/officeDocument/2006/relationships/image" Target="../media/image11.jpg"/><Relationship Id="rId8"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3.png"/><Relationship Id="rId4" Type="http://schemas.openxmlformats.org/officeDocument/2006/relationships/image" Target="../media/image11.jpg"/><Relationship Id="rId5"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1.jp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1">
  <p:cSld name="TITLE_1_2_1">
    <p:spTree>
      <p:nvGrpSpPr>
        <p:cNvPr id="9" name="Shape 9"/>
        <p:cNvGrpSpPr/>
        <p:nvPr/>
      </p:nvGrpSpPr>
      <p:grpSpPr>
        <a:xfrm>
          <a:off x="0" y="0"/>
          <a:ext cx="0" cy="0"/>
          <a:chOff x="0" y="0"/>
          <a:chExt cx="0" cy="0"/>
        </a:xfrm>
      </p:grpSpPr>
      <p:sp>
        <p:nvSpPr>
          <p:cNvPr id="10" name="Google Shape;10;p2"/>
          <p:cNvSpPr/>
          <p:nvPr/>
        </p:nvSpPr>
        <p:spPr>
          <a:xfrm>
            <a:off x="4468100" y="-47975"/>
            <a:ext cx="4761000" cy="1766700"/>
          </a:xfrm>
          <a:prstGeom prst="rect">
            <a:avLst/>
          </a:prstGeom>
          <a:solidFill>
            <a:srgbClr val="789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latin typeface="Mountains of Christmas"/>
                <a:ea typeface="Mountains of Christmas"/>
                <a:cs typeface="Mountains of Christmas"/>
                <a:sym typeface="Mountains of Christmas"/>
              </a:rPr>
              <a:t>‹#›</a:t>
            </a:fld>
            <a:endParaRPr sz="1000">
              <a:solidFill>
                <a:srgbClr val="595959"/>
              </a:solidFill>
              <a:latin typeface="Mountains of Christmas"/>
              <a:ea typeface="Mountains of Christmas"/>
              <a:cs typeface="Mountains of Christmas"/>
              <a:sym typeface="Mountains of Christmas"/>
            </a:endParaRPr>
          </a:p>
        </p:txBody>
      </p:sp>
      <p:pic>
        <p:nvPicPr>
          <p:cNvPr id="12" name="Google Shape;12;p2"/>
          <p:cNvPicPr preferRelativeResize="0"/>
          <p:nvPr/>
        </p:nvPicPr>
        <p:blipFill rotWithShape="1">
          <a:blip r:embed="rId2">
            <a:alphaModFix/>
          </a:blip>
          <a:srcRect b="445" l="0" r="0" t="455"/>
          <a:stretch/>
        </p:blipFill>
        <p:spPr>
          <a:xfrm>
            <a:off x="-47850" y="-47875"/>
            <a:ext cx="4524488" cy="1766701"/>
          </a:xfrm>
          <a:prstGeom prst="rect">
            <a:avLst/>
          </a:prstGeom>
          <a:noFill/>
          <a:ln>
            <a:noFill/>
          </a:ln>
        </p:spPr>
      </p:pic>
      <p:sp>
        <p:nvSpPr>
          <p:cNvPr id="13" name="Google Shape;13;p2"/>
          <p:cNvSpPr txBox="1"/>
          <p:nvPr/>
        </p:nvSpPr>
        <p:spPr>
          <a:xfrm>
            <a:off x="4666600" y="47800"/>
            <a:ext cx="4203300" cy="147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Fira Sans Condensed"/>
                <a:ea typeface="Fira Sans Condensed"/>
                <a:cs typeface="Fira Sans Condensed"/>
                <a:sym typeface="Fira Sans Condensed"/>
              </a:rPr>
              <a:t>In a partnership with VMHC, the John Marshall Center has created a set of lesson plans to complement the VMHC’s exhibition, </a:t>
            </a:r>
            <a:endParaRPr sz="1000">
              <a:solidFill>
                <a:srgbClr val="FFFFFF"/>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i="1" sz="1000">
              <a:solidFill>
                <a:srgbClr val="FFFFFF"/>
              </a:solidFill>
              <a:latin typeface="Fira Sans Condensed"/>
              <a:ea typeface="Fira Sans Condensed"/>
              <a:cs typeface="Fira Sans Condensed"/>
              <a:sym typeface="Fira Sans Condensed"/>
            </a:endParaRPr>
          </a:p>
          <a:p>
            <a:pPr indent="0" lvl="0" marL="0" rtl="0" algn="l">
              <a:spcBef>
                <a:spcPts val="0"/>
              </a:spcBef>
              <a:spcAft>
                <a:spcPts val="0"/>
              </a:spcAft>
              <a:buNone/>
            </a:pPr>
            <a:r>
              <a:rPr b="1" i="1" lang="en">
                <a:solidFill>
                  <a:srgbClr val="FFFFFF"/>
                </a:solidFill>
                <a:latin typeface="Fira Sans Condensed"/>
                <a:ea typeface="Fira Sans Condensed"/>
                <a:cs typeface="Fira Sans Condensed"/>
                <a:sym typeface="Fira Sans Condensed"/>
              </a:rPr>
              <a:t>Determined: the 400-year struggle for Black Equality</a:t>
            </a:r>
            <a:r>
              <a:rPr b="1" lang="en">
                <a:solidFill>
                  <a:srgbClr val="FFFFFF"/>
                </a:solidFill>
                <a:latin typeface="Fira Sans Condensed"/>
                <a:ea typeface="Fira Sans Condensed"/>
                <a:cs typeface="Fira Sans Condensed"/>
                <a:sym typeface="Fira Sans Condensed"/>
              </a:rPr>
              <a:t> </a:t>
            </a:r>
            <a:endParaRPr b="1">
              <a:solidFill>
                <a:srgbClr val="FFFFFF"/>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100">
              <a:solidFill>
                <a:srgbClr val="FFFFFF"/>
              </a:solidFill>
              <a:latin typeface="Fira Sans Condensed"/>
              <a:ea typeface="Fira Sans Condensed"/>
              <a:cs typeface="Fira Sans Condensed"/>
              <a:sym typeface="Fira Sans Condensed"/>
            </a:endParaRPr>
          </a:p>
          <a:p>
            <a:pPr indent="0" lvl="0" marL="0" rtl="0" algn="l">
              <a:spcBef>
                <a:spcPts val="0"/>
              </a:spcBef>
              <a:spcAft>
                <a:spcPts val="0"/>
              </a:spcAft>
              <a:buNone/>
            </a:pPr>
            <a:r>
              <a:rPr lang="en" sz="1000">
                <a:solidFill>
                  <a:srgbClr val="FFFFFF"/>
                </a:solidFill>
                <a:latin typeface="Fira Sans Condensed"/>
                <a:ea typeface="Fira Sans Condensed"/>
                <a:cs typeface="Fira Sans Condensed"/>
                <a:sym typeface="Fira Sans Condensed"/>
              </a:rPr>
              <a:t>This is lesson 1:  </a:t>
            </a:r>
            <a:r>
              <a:rPr lang="en" sz="1700">
                <a:solidFill>
                  <a:srgbClr val="FFFFFF"/>
                </a:solidFill>
                <a:latin typeface="El Messiri"/>
                <a:ea typeface="El Messiri"/>
                <a:cs typeface="El Messiri"/>
                <a:sym typeface="El Messiri"/>
              </a:rPr>
              <a:t>James Armistead Lafayette</a:t>
            </a:r>
            <a:r>
              <a:rPr lang="en" sz="1300">
                <a:solidFill>
                  <a:srgbClr val="FFFFFF"/>
                </a:solidFill>
                <a:latin typeface="Fredericka the Great"/>
                <a:ea typeface="Fredericka the Great"/>
                <a:cs typeface="Fredericka the Great"/>
                <a:sym typeface="Fredericka the Great"/>
              </a:rPr>
              <a:t> </a:t>
            </a:r>
            <a:endParaRPr sz="1300">
              <a:solidFill>
                <a:srgbClr val="FFFFFF"/>
              </a:solidFill>
              <a:latin typeface="Fredericka the Great"/>
              <a:ea typeface="Fredericka the Great"/>
              <a:cs typeface="Fredericka the Great"/>
              <a:sym typeface="Fredericka the Great"/>
            </a:endParaRPr>
          </a:p>
          <a:p>
            <a:pPr indent="0" lvl="0" marL="0" rtl="0" algn="l">
              <a:spcBef>
                <a:spcPts val="0"/>
              </a:spcBef>
              <a:spcAft>
                <a:spcPts val="0"/>
              </a:spcAft>
              <a:buNone/>
            </a:pPr>
            <a:r>
              <a:rPr lang="en" sz="1300">
                <a:solidFill>
                  <a:srgbClr val="FFD966"/>
                </a:solidFill>
                <a:latin typeface="Fredericka the Great"/>
                <a:ea typeface="Fredericka the Great"/>
                <a:cs typeface="Fredericka the Great"/>
                <a:sym typeface="Fredericka the Great"/>
              </a:rPr>
              <a:t>A FIGHT FOR FREEDOM AND EQUALITY  (MS)</a:t>
            </a:r>
            <a:endParaRPr b="1" sz="1600">
              <a:solidFill>
                <a:srgbClr val="FFD966"/>
              </a:solidFill>
              <a:latin typeface="Fredericka the Great"/>
              <a:ea typeface="Fredericka the Great"/>
              <a:cs typeface="Fredericka the Great"/>
              <a:sym typeface="Fredericka the Great"/>
            </a:endParaRPr>
          </a:p>
        </p:txBody>
      </p:sp>
      <p:pic>
        <p:nvPicPr>
          <p:cNvPr id="14" name="Google Shape;14;p2"/>
          <p:cNvPicPr preferRelativeResize="0"/>
          <p:nvPr/>
        </p:nvPicPr>
        <p:blipFill rotWithShape="1">
          <a:blip r:embed="rId3">
            <a:alphaModFix/>
          </a:blip>
          <a:srcRect b="1597" l="0" r="0" t="1587"/>
          <a:stretch/>
        </p:blipFill>
        <p:spPr>
          <a:xfrm>
            <a:off x="0" y="3051550"/>
            <a:ext cx="9229100" cy="909700"/>
          </a:xfrm>
          <a:prstGeom prst="rect">
            <a:avLst/>
          </a:prstGeom>
          <a:noFill/>
          <a:ln>
            <a:noFill/>
          </a:ln>
        </p:spPr>
      </p:pic>
      <p:sp>
        <p:nvSpPr>
          <p:cNvPr id="15" name="Google Shape;15;p2"/>
          <p:cNvSpPr txBox="1"/>
          <p:nvPr/>
        </p:nvSpPr>
        <p:spPr>
          <a:xfrm>
            <a:off x="185475" y="4072026"/>
            <a:ext cx="1143000" cy="93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First Enslaved Africans arrive in Jamestown</a:t>
            </a:r>
            <a:endParaRPr sz="1000">
              <a:solidFill>
                <a:srgbClr val="78909C"/>
              </a:solidFill>
              <a:latin typeface="El Messiri"/>
              <a:ea typeface="El Messiri"/>
              <a:cs typeface="El Messiri"/>
              <a:sym typeface="El Messiri"/>
            </a:endParaRPr>
          </a:p>
        </p:txBody>
      </p:sp>
      <p:sp>
        <p:nvSpPr>
          <p:cNvPr id="16" name="Google Shape;16;p2"/>
          <p:cNvSpPr txBox="1"/>
          <p:nvPr/>
        </p:nvSpPr>
        <p:spPr>
          <a:xfrm>
            <a:off x="76650" y="3337038"/>
            <a:ext cx="705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434343"/>
                </a:solidFill>
                <a:latin typeface="Fredericka the Great"/>
                <a:ea typeface="Fredericka the Great"/>
                <a:cs typeface="Fredericka the Great"/>
                <a:sym typeface="Fredericka the Great"/>
              </a:rPr>
              <a:t>1500s</a:t>
            </a:r>
            <a:endParaRPr sz="1000">
              <a:solidFill>
                <a:srgbClr val="434343"/>
              </a:solidFill>
              <a:latin typeface="Fredericka the Great"/>
              <a:ea typeface="Fredericka the Great"/>
              <a:cs typeface="Fredericka the Great"/>
              <a:sym typeface="Fredericka the Great"/>
            </a:endParaRPr>
          </a:p>
        </p:txBody>
      </p:sp>
      <p:sp>
        <p:nvSpPr>
          <p:cNvPr id="17" name="Google Shape;17;p2"/>
          <p:cNvSpPr txBox="1"/>
          <p:nvPr/>
        </p:nvSpPr>
        <p:spPr>
          <a:xfrm>
            <a:off x="525425" y="3339725"/>
            <a:ext cx="705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434343"/>
                </a:solidFill>
                <a:latin typeface="Fredericka the Great"/>
                <a:ea typeface="Fredericka the Great"/>
                <a:cs typeface="Fredericka the Great"/>
                <a:sym typeface="Fredericka the Great"/>
              </a:rPr>
              <a:t>1619</a:t>
            </a:r>
            <a:endParaRPr sz="1000">
              <a:solidFill>
                <a:srgbClr val="434343"/>
              </a:solidFill>
              <a:latin typeface="Fredericka the Great"/>
              <a:ea typeface="Fredericka the Great"/>
              <a:cs typeface="Fredericka the Great"/>
              <a:sym typeface="Fredericka the Great"/>
            </a:endParaRPr>
          </a:p>
        </p:txBody>
      </p:sp>
      <p:sp>
        <p:nvSpPr>
          <p:cNvPr id="18" name="Google Shape;18;p2"/>
          <p:cNvSpPr txBox="1"/>
          <p:nvPr/>
        </p:nvSpPr>
        <p:spPr>
          <a:xfrm>
            <a:off x="1540452" y="4088920"/>
            <a:ext cx="1143000" cy="93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James Armistead Lafayette receives freedom</a:t>
            </a:r>
            <a:endParaRPr sz="1000">
              <a:solidFill>
                <a:srgbClr val="78909C"/>
              </a:solidFill>
              <a:latin typeface="El Messiri"/>
              <a:ea typeface="El Messiri"/>
              <a:cs typeface="El Messiri"/>
              <a:sym typeface="El Messiri"/>
            </a:endParaRPr>
          </a:p>
        </p:txBody>
      </p:sp>
      <p:sp>
        <p:nvSpPr>
          <p:cNvPr id="19" name="Google Shape;19;p2"/>
          <p:cNvSpPr txBox="1"/>
          <p:nvPr/>
        </p:nvSpPr>
        <p:spPr>
          <a:xfrm>
            <a:off x="1688240" y="3281625"/>
            <a:ext cx="835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January</a:t>
            </a:r>
            <a:endParaRPr sz="10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1787</a:t>
            </a:r>
            <a:endParaRPr sz="1000">
              <a:solidFill>
                <a:srgbClr val="434343"/>
              </a:solidFill>
              <a:latin typeface="Fredericka the Great"/>
              <a:ea typeface="Fredericka the Great"/>
              <a:cs typeface="Fredericka the Great"/>
              <a:sym typeface="Fredericka the Great"/>
            </a:endParaRPr>
          </a:p>
        </p:txBody>
      </p:sp>
      <p:sp>
        <p:nvSpPr>
          <p:cNvPr id="20" name="Google Shape;20;p2"/>
          <p:cNvSpPr txBox="1"/>
          <p:nvPr/>
        </p:nvSpPr>
        <p:spPr>
          <a:xfrm>
            <a:off x="882075" y="2254975"/>
            <a:ext cx="1143000" cy="60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Declaration of Independence</a:t>
            </a:r>
            <a:endParaRPr sz="1000">
              <a:solidFill>
                <a:srgbClr val="78909C"/>
              </a:solidFill>
              <a:latin typeface="El Messiri"/>
              <a:ea typeface="El Messiri"/>
              <a:cs typeface="El Messiri"/>
              <a:sym typeface="El Messiri"/>
            </a:endParaRPr>
          </a:p>
        </p:txBody>
      </p:sp>
      <p:sp>
        <p:nvSpPr>
          <p:cNvPr id="21" name="Google Shape;21;p2"/>
          <p:cNvSpPr txBox="1"/>
          <p:nvPr/>
        </p:nvSpPr>
        <p:spPr>
          <a:xfrm>
            <a:off x="1094663" y="3298300"/>
            <a:ext cx="705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July 4,</a:t>
            </a:r>
            <a:endParaRPr sz="10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 1776</a:t>
            </a:r>
            <a:endParaRPr sz="1000">
              <a:solidFill>
                <a:srgbClr val="434343"/>
              </a:solidFill>
              <a:latin typeface="Fredericka the Great"/>
              <a:ea typeface="Fredericka the Great"/>
              <a:cs typeface="Fredericka the Great"/>
              <a:sym typeface="Fredericka the Great"/>
            </a:endParaRPr>
          </a:p>
        </p:txBody>
      </p:sp>
      <p:sp>
        <p:nvSpPr>
          <p:cNvPr id="22" name="Google Shape;22;p2"/>
          <p:cNvSpPr txBox="1"/>
          <p:nvPr/>
        </p:nvSpPr>
        <p:spPr>
          <a:xfrm>
            <a:off x="3498338" y="2222075"/>
            <a:ext cx="10401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Fugitive Slave </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Act</a:t>
            </a:r>
            <a:endParaRPr sz="1000">
              <a:solidFill>
                <a:srgbClr val="78909C"/>
              </a:solidFill>
              <a:latin typeface="El Messiri"/>
              <a:ea typeface="El Messiri"/>
              <a:cs typeface="El Messiri"/>
              <a:sym typeface="El Messiri"/>
            </a:endParaRPr>
          </a:p>
        </p:txBody>
      </p:sp>
      <p:sp>
        <p:nvSpPr>
          <p:cNvPr id="23" name="Google Shape;23;p2"/>
          <p:cNvSpPr txBox="1"/>
          <p:nvPr/>
        </p:nvSpPr>
        <p:spPr>
          <a:xfrm>
            <a:off x="2895427" y="4073404"/>
            <a:ext cx="1143000" cy="102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Henry “Box” Brown ships himself to Philadelphia</a:t>
            </a:r>
            <a:endParaRPr sz="1000">
              <a:solidFill>
                <a:srgbClr val="78909C"/>
              </a:solidFill>
              <a:latin typeface="El Messiri"/>
              <a:ea typeface="El Messiri"/>
              <a:cs typeface="El Messiri"/>
              <a:sym typeface="El Messiri"/>
            </a:endParaRPr>
          </a:p>
        </p:txBody>
      </p:sp>
      <p:sp>
        <p:nvSpPr>
          <p:cNvPr id="24" name="Google Shape;24;p2"/>
          <p:cNvSpPr txBox="1"/>
          <p:nvPr/>
        </p:nvSpPr>
        <p:spPr>
          <a:xfrm>
            <a:off x="3975301" y="4064618"/>
            <a:ext cx="1143000" cy="93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Anthony Burns convicted of being a fugitive slave</a:t>
            </a:r>
            <a:endParaRPr sz="1000">
              <a:solidFill>
                <a:srgbClr val="78909C"/>
              </a:solidFill>
              <a:latin typeface="El Messiri"/>
              <a:ea typeface="El Messiri"/>
              <a:cs typeface="El Messiri"/>
              <a:sym typeface="El Messiri"/>
            </a:endParaRPr>
          </a:p>
        </p:txBody>
      </p:sp>
      <p:sp>
        <p:nvSpPr>
          <p:cNvPr id="25" name="Google Shape;25;p2"/>
          <p:cNvSpPr txBox="1"/>
          <p:nvPr/>
        </p:nvSpPr>
        <p:spPr>
          <a:xfrm>
            <a:off x="3087088" y="3392075"/>
            <a:ext cx="705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1849</a:t>
            </a:r>
            <a:endParaRPr sz="1000">
              <a:solidFill>
                <a:srgbClr val="434343"/>
              </a:solidFill>
              <a:latin typeface="Fredericka the Great"/>
              <a:ea typeface="Fredericka the Great"/>
              <a:cs typeface="Fredericka the Great"/>
              <a:sym typeface="Fredericka the Great"/>
            </a:endParaRPr>
          </a:p>
        </p:txBody>
      </p:sp>
      <p:sp>
        <p:nvSpPr>
          <p:cNvPr id="26" name="Google Shape;26;p2"/>
          <p:cNvSpPr txBox="1"/>
          <p:nvPr/>
        </p:nvSpPr>
        <p:spPr>
          <a:xfrm>
            <a:off x="3665888" y="3380800"/>
            <a:ext cx="705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1850</a:t>
            </a:r>
            <a:endParaRPr sz="1000">
              <a:solidFill>
                <a:srgbClr val="434343"/>
              </a:solidFill>
              <a:latin typeface="Fredericka the Great"/>
              <a:ea typeface="Fredericka the Great"/>
              <a:cs typeface="Fredericka the Great"/>
              <a:sym typeface="Fredericka the Great"/>
            </a:endParaRPr>
          </a:p>
        </p:txBody>
      </p:sp>
      <p:sp>
        <p:nvSpPr>
          <p:cNvPr id="27" name="Google Shape;27;p2"/>
          <p:cNvSpPr txBox="1"/>
          <p:nvPr/>
        </p:nvSpPr>
        <p:spPr>
          <a:xfrm>
            <a:off x="4195751" y="3283000"/>
            <a:ext cx="732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June 2,</a:t>
            </a:r>
            <a:endParaRPr sz="10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 1854</a:t>
            </a:r>
            <a:endParaRPr sz="1000">
              <a:solidFill>
                <a:srgbClr val="434343"/>
              </a:solidFill>
              <a:latin typeface="Fredericka the Great"/>
              <a:ea typeface="Fredericka the Great"/>
              <a:cs typeface="Fredericka the Great"/>
              <a:sym typeface="Fredericka the Great"/>
            </a:endParaRPr>
          </a:p>
        </p:txBody>
      </p:sp>
      <p:sp>
        <p:nvSpPr>
          <p:cNvPr id="28" name="Google Shape;28;p2"/>
          <p:cNvSpPr txBox="1"/>
          <p:nvPr/>
        </p:nvSpPr>
        <p:spPr>
          <a:xfrm>
            <a:off x="2499150" y="3374025"/>
            <a:ext cx="705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1841</a:t>
            </a:r>
            <a:endParaRPr sz="1000">
              <a:solidFill>
                <a:srgbClr val="434343"/>
              </a:solidFill>
              <a:latin typeface="Fredericka the Great"/>
              <a:ea typeface="Fredericka the Great"/>
              <a:cs typeface="Fredericka the Great"/>
              <a:sym typeface="Fredericka the Great"/>
            </a:endParaRPr>
          </a:p>
        </p:txBody>
      </p:sp>
      <p:sp>
        <p:nvSpPr>
          <p:cNvPr id="29" name="Google Shape;29;p2"/>
          <p:cNvSpPr txBox="1"/>
          <p:nvPr/>
        </p:nvSpPr>
        <p:spPr>
          <a:xfrm>
            <a:off x="2295600" y="2134125"/>
            <a:ext cx="1143000" cy="82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Madison Washington leads a rebellion on the </a:t>
            </a:r>
            <a:r>
              <a:rPr i="1" lang="en" sz="1000">
                <a:solidFill>
                  <a:srgbClr val="78909C"/>
                </a:solidFill>
                <a:latin typeface="El Messiri"/>
                <a:ea typeface="El Messiri"/>
                <a:cs typeface="El Messiri"/>
                <a:sym typeface="El Messiri"/>
              </a:rPr>
              <a:t>Creole</a:t>
            </a:r>
            <a:endParaRPr i="1" sz="1000">
              <a:solidFill>
                <a:srgbClr val="78909C"/>
              </a:solidFill>
              <a:latin typeface="El Messiri"/>
              <a:ea typeface="El Messiri"/>
              <a:cs typeface="El Messiri"/>
              <a:sym typeface="El Messiri"/>
            </a:endParaRPr>
          </a:p>
        </p:txBody>
      </p:sp>
      <p:sp>
        <p:nvSpPr>
          <p:cNvPr id="30" name="Google Shape;30;p2"/>
          <p:cNvSpPr txBox="1"/>
          <p:nvPr/>
        </p:nvSpPr>
        <p:spPr>
          <a:xfrm>
            <a:off x="5752190" y="3253725"/>
            <a:ext cx="835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January</a:t>
            </a:r>
            <a:endParaRPr sz="10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1865</a:t>
            </a:r>
            <a:endParaRPr sz="1000">
              <a:solidFill>
                <a:srgbClr val="434343"/>
              </a:solidFill>
              <a:latin typeface="Fredericka the Great"/>
              <a:ea typeface="Fredericka the Great"/>
              <a:cs typeface="Fredericka the Great"/>
              <a:sym typeface="Fredericka the Great"/>
            </a:endParaRPr>
          </a:p>
        </p:txBody>
      </p:sp>
      <p:sp>
        <p:nvSpPr>
          <p:cNvPr id="31" name="Google Shape;31;p2"/>
          <p:cNvSpPr txBox="1"/>
          <p:nvPr/>
        </p:nvSpPr>
        <p:spPr>
          <a:xfrm>
            <a:off x="5751000" y="1958588"/>
            <a:ext cx="1143000" cy="114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13th Amendment ratified</a:t>
            </a:r>
            <a:endParaRPr sz="1000">
              <a:solidFill>
                <a:srgbClr val="78909C"/>
              </a:solidFill>
              <a:latin typeface="El Messiri"/>
              <a:ea typeface="El Messiri"/>
              <a:cs typeface="El Messiri"/>
              <a:sym typeface="El Messiri"/>
            </a:endParaRPr>
          </a:p>
          <a:p>
            <a:pPr indent="-292100" lvl="0" marL="457200" rtl="0" algn="ctr">
              <a:spcBef>
                <a:spcPts val="0"/>
              </a:spcBef>
              <a:spcAft>
                <a:spcPts val="0"/>
              </a:spcAft>
              <a:buClr>
                <a:srgbClr val="78909C"/>
              </a:buClr>
              <a:buSzPts val="1000"/>
              <a:buFont typeface="El Messiri"/>
              <a:buChar char="+"/>
            </a:pPr>
            <a:r>
              <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Chimborazo School opens </a:t>
            </a:r>
            <a:endParaRPr sz="1000">
              <a:solidFill>
                <a:srgbClr val="78909C"/>
              </a:solidFill>
              <a:latin typeface="El Messiri"/>
              <a:ea typeface="El Messiri"/>
              <a:cs typeface="El Messiri"/>
              <a:sym typeface="El Messiri"/>
            </a:endParaRPr>
          </a:p>
        </p:txBody>
      </p:sp>
      <p:sp>
        <p:nvSpPr>
          <p:cNvPr id="32" name="Google Shape;32;p2"/>
          <p:cNvSpPr txBox="1"/>
          <p:nvPr/>
        </p:nvSpPr>
        <p:spPr>
          <a:xfrm>
            <a:off x="4624625" y="1967775"/>
            <a:ext cx="1040100" cy="108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Civil War begins </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 </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Peake starts a school near Fort Monroe</a:t>
            </a:r>
            <a:endParaRPr sz="1000">
              <a:solidFill>
                <a:srgbClr val="78909C"/>
              </a:solidFill>
              <a:latin typeface="El Messiri"/>
              <a:ea typeface="El Messiri"/>
              <a:cs typeface="El Messiri"/>
              <a:sym typeface="El Messiri"/>
            </a:endParaRPr>
          </a:p>
        </p:txBody>
      </p:sp>
      <p:sp>
        <p:nvSpPr>
          <p:cNvPr id="33" name="Google Shape;33;p2"/>
          <p:cNvSpPr txBox="1"/>
          <p:nvPr/>
        </p:nvSpPr>
        <p:spPr>
          <a:xfrm>
            <a:off x="5189000" y="3377100"/>
            <a:ext cx="705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1863</a:t>
            </a:r>
            <a:endParaRPr sz="1000">
              <a:solidFill>
                <a:srgbClr val="434343"/>
              </a:solidFill>
              <a:latin typeface="Fredericka the Great"/>
              <a:ea typeface="Fredericka the Great"/>
              <a:cs typeface="Fredericka the Great"/>
              <a:sym typeface="Fredericka the Great"/>
            </a:endParaRPr>
          </a:p>
        </p:txBody>
      </p:sp>
      <p:sp>
        <p:nvSpPr>
          <p:cNvPr id="34" name="Google Shape;34;p2"/>
          <p:cNvSpPr txBox="1"/>
          <p:nvPr/>
        </p:nvSpPr>
        <p:spPr>
          <a:xfrm>
            <a:off x="5085976" y="4059825"/>
            <a:ext cx="1040100" cy="65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Emancipation</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Proclamation</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signed </a:t>
            </a:r>
            <a:endParaRPr sz="1000">
              <a:solidFill>
                <a:srgbClr val="78909C"/>
              </a:solidFill>
              <a:latin typeface="El Messiri"/>
              <a:ea typeface="El Messiri"/>
              <a:cs typeface="El Messiri"/>
              <a:sym typeface="El Messiri"/>
            </a:endParaRPr>
          </a:p>
        </p:txBody>
      </p:sp>
      <p:sp>
        <p:nvSpPr>
          <p:cNvPr id="35" name="Google Shape;35;p2"/>
          <p:cNvSpPr txBox="1"/>
          <p:nvPr/>
        </p:nvSpPr>
        <p:spPr>
          <a:xfrm>
            <a:off x="4792163" y="3380800"/>
            <a:ext cx="705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1861</a:t>
            </a:r>
            <a:endParaRPr sz="1000">
              <a:solidFill>
                <a:srgbClr val="434343"/>
              </a:solidFill>
              <a:latin typeface="Fredericka the Great"/>
              <a:ea typeface="Fredericka the Great"/>
              <a:cs typeface="Fredericka the Great"/>
              <a:sym typeface="Fredericka the Great"/>
            </a:endParaRPr>
          </a:p>
        </p:txBody>
      </p:sp>
      <p:sp>
        <p:nvSpPr>
          <p:cNvPr id="36" name="Google Shape;36;p2"/>
          <p:cNvSpPr txBox="1"/>
          <p:nvPr/>
        </p:nvSpPr>
        <p:spPr>
          <a:xfrm>
            <a:off x="6631063" y="3336425"/>
            <a:ext cx="705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1871</a:t>
            </a:r>
            <a:endParaRPr sz="1000">
              <a:solidFill>
                <a:srgbClr val="434343"/>
              </a:solidFill>
              <a:latin typeface="Fredericka the Great"/>
              <a:ea typeface="Fredericka the Great"/>
              <a:cs typeface="Fredericka the Great"/>
              <a:sym typeface="Fredericka the Great"/>
            </a:endParaRPr>
          </a:p>
        </p:txBody>
      </p:sp>
      <p:sp>
        <p:nvSpPr>
          <p:cNvPr id="37" name="Google Shape;37;p2"/>
          <p:cNvSpPr txBox="1"/>
          <p:nvPr/>
        </p:nvSpPr>
        <p:spPr>
          <a:xfrm>
            <a:off x="6363526" y="4083788"/>
            <a:ext cx="1143000" cy="8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Peter </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Jacob Carter elected </a:t>
            </a:r>
            <a:endParaRPr sz="1000">
              <a:solidFill>
                <a:srgbClr val="78909C"/>
              </a:solidFill>
              <a:latin typeface="El Messiri"/>
              <a:ea typeface="El Messiri"/>
              <a:cs typeface="El Messiri"/>
              <a:sym typeface="El Messiri"/>
            </a:endParaRPr>
          </a:p>
        </p:txBody>
      </p:sp>
      <p:sp>
        <p:nvSpPr>
          <p:cNvPr id="38" name="Google Shape;38;p2"/>
          <p:cNvSpPr txBox="1"/>
          <p:nvPr/>
        </p:nvSpPr>
        <p:spPr>
          <a:xfrm>
            <a:off x="8548100" y="3297075"/>
            <a:ext cx="597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1964- </a:t>
            </a:r>
            <a:endParaRPr sz="10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1965 </a:t>
            </a:r>
            <a:endParaRPr sz="1000">
              <a:solidFill>
                <a:srgbClr val="434343"/>
              </a:solidFill>
              <a:latin typeface="Fredericka the Great"/>
              <a:ea typeface="Fredericka the Great"/>
              <a:cs typeface="Fredericka the Great"/>
              <a:sym typeface="Fredericka the Great"/>
            </a:endParaRPr>
          </a:p>
        </p:txBody>
      </p:sp>
      <p:sp>
        <p:nvSpPr>
          <p:cNvPr id="39" name="Google Shape;39;p2"/>
          <p:cNvSpPr txBox="1"/>
          <p:nvPr/>
        </p:nvSpPr>
        <p:spPr>
          <a:xfrm>
            <a:off x="7905600" y="1872525"/>
            <a:ext cx="1143000" cy="82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Civil Rights Act of 1964 + Voting Rights Act of 1965</a:t>
            </a:r>
            <a:endParaRPr sz="1000">
              <a:solidFill>
                <a:srgbClr val="78909C"/>
              </a:solidFill>
              <a:latin typeface="El Messiri"/>
              <a:ea typeface="El Messiri"/>
              <a:cs typeface="El Messiri"/>
              <a:sym typeface="El Messiri"/>
            </a:endParaRPr>
          </a:p>
        </p:txBody>
      </p:sp>
      <p:sp>
        <p:nvSpPr>
          <p:cNvPr id="40" name="Google Shape;40;p2"/>
          <p:cNvSpPr txBox="1"/>
          <p:nvPr/>
        </p:nvSpPr>
        <p:spPr>
          <a:xfrm>
            <a:off x="7255150" y="3253713"/>
            <a:ext cx="705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April</a:t>
            </a:r>
            <a:endParaRPr sz="10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1951</a:t>
            </a:r>
            <a:endParaRPr sz="1000">
              <a:solidFill>
                <a:srgbClr val="434343"/>
              </a:solidFill>
              <a:latin typeface="Fredericka the Great"/>
              <a:ea typeface="Fredericka the Great"/>
              <a:cs typeface="Fredericka the Great"/>
              <a:sym typeface="Fredericka the Great"/>
            </a:endParaRPr>
          </a:p>
        </p:txBody>
      </p:sp>
      <p:sp>
        <p:nvSpPr>
          <p:cNvPr id="41" name="Google Shape;41;p2"/>
          <p:cNvSpPr txBox="1"/>
          <p:nvPr/>
        </p:nvSpPr>
        <p:spPr>
          <a:xfrm>
            <a:off x="7037350" y="1870525"/>
            <a:ext cx="8358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Barbara Johns leads student strike</a:t>
            </a:r>
            <a:endParaRPr sz="1000">
              <a:solidFill>
                <a:srgbClr val="78909C"/>
              </a:solidFill>
              <a:latin typeface="El Messiri"/>
              <a:ea typeface="El Messiri"/>
              <a:cs typeface="El Messiri"/>
              <a:sym typeface="El Messiri"/>
            </a:endParaRPr>
          </a:p>
        </p:txBody>
      </p:sp>
      <p:sp>
        <p:nvSpPr>
          <p:cNvPr id="42" name="Google Shape;42;p2"/>
          <p:cNvSpPr txBox="1"/>
          <p:nvPr/>
        </p:nvSpPr>
        <p:spPr>
          <a:xfrm>
            <a:off x="7779188" y="3377100"/>
            <a:ext cx="705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434343"/>
                </a:solidFill>
                <a:latin typeface="Fredericka the Great"/>
                <a:ea typeface="Fredericka the Great"/>
                <a:cs typeface="Fredericka the Great"/>
                <a:sym typeface="Fredericka the Great"/>
              </a:rPr>
              <a:t>1954</a:t>
            </a:r>
            <a:endParaRPr sz="1000">
              <a:solidFill>
                <a:srgbClr val="434343"/>
              </a:solidFill>
              <a:latin typeface="Fredericka the Great"/>
              <a:ea typeface="Fredericka the Great"/>
              <a:cs typeface="Fredericka the Great"/>
              <a:sym typeface="Fredericka the Great"/>
            </a:endParaRPr>
          </a:p>
        </p:txBody>
      </p:sp>
      <p:sp>
        <p:nvSpPr>
          <p:cNvPr id="43" name="Google Shape;43;p2"/>
          <p:cNvSpPr txBox="1"/>
          <p:nvPr/>
        </p:nvSpPr>
        <p:spPr>
          <a:xfrm>
            <a:off x="7744000" y="4084787"/>
            <a:ext cx="885300" cy="86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Brown v. Board </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of Education</a:t>
            </a:r>
            <a:endParaRPr sz="1000">
              <a:solidFill>
                <a:srgbClr val="78909C"/>
              </a:solidFill>
              <a:latin typeface="El Messiri"/>
              <a:ea typeface="El Messiri"/>
              <a:cs typeface="El Messiri"/>
              <a:sym typeface="El Messiri"/>
            </a:endParaRPr>
          </a:p>
        </p:txBody>
      </p:sp>
      <p:sp>
        <p:nvSpPr>
          <p:cNvPr id="44" name="Google Shape;44;p2"/>
          <p:cNvSpPr txBox="1"/>
          <p:nvPr/>
        </p:nvSpPr>
        <p:spPr>
          <a:xfrm>
            <a:off x="76650" y="1896588"/>
            <a:ext cx="9789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78909C"/>
                </a:solidFill>
                <a:latin typeface="El Messiri"/>
                <a:ea typeface="El Messiri"/>
                <a:cs typeface="El Messiri"/>
                <a:sym typeface="El Messiri"/>
              </a:rPr>
              <a:t>Triangular </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Slave Trade</a:t>
            </a:r>
            <a:endParaRPr sz="10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000">
                <a:solidFill>
                  <a:srgbClr val="78909C"/>
                </a:solidFill>
                <a:latin typeface="El Messiri"/>
                <a:ea typeface="El Messiri"/>
                <a:cs typeface="El Messiri"/>
                <a:sym typeface="El Messiri"/>
              </a:rPr>
              <a:t>Established </a:t>
            </a:r>
            <a:endParaRPr sz="1000">
              <a:solidFill>
                <a:srgbClr val="78909C"/>
              </a:solidFill>
              <a:latin typeface="El Messiri"/>
              <a:ea typeface="El Messiri"/>
              <a:cs typeface="El Messiri"/>
              <a:sym typeface="El Messiri"/>
            </a:endParaRPr>
          </a:p>
        </p:txBody>
      </p:sp>
      <p:cxnSp>
        <p:nvCxnSpPr>
          <p:cNvPr id="45" name="Google Shape;45;p2"/>
          <p:cNvCxnSpPr>
            <a:endCxn id="16" idx="0"/>
          </p:cNvCxnSpPr>
          <p:nvPr/>
        </p:nvCxnSpPr>
        <p:spPr>
          <a:xfrm flipH="1">
            <a:off x="429150" y="2529438"/>
            <a:ext cx="23100" cy="807600"/>
          </a:xfrm>
          <a:prstGeom prst="straightConnector1">
            <a:avLst/>
          </a:prstGeom>
          <a:noFill/>
          <a:ln cap="flat" cmpd="sng" w="9525">
            <a:solidFill>
              <a:srgbClr val="595959"/>
            </a:solidFill>
            <a:prstDash val="dot"/>
            <a:round/>
            <a:headEnd len="med" w="med" type="none"/>
            <a:tailEnd len="med" w="med" type="stealth"/>
          </a:ln>
        </p:spPr>
      </p:cxnSp>
      <p:cxnSp>
        <p:nvCxnSpPr>
          <p:cNvPr id="46" name="Google Shape;46;p2"/>
          <p:cNvCxnSpPr>
            <a:stCxn id="15" idx="0"/>
          </p:cNvCxnSpPr>
          <p:nvPr/>
        </p:nvCxnSpPr>
        <p:spPr>
          <a:xfrm rot="10800000">
            <a:off x="740175" y="3694626"/>
            <a:ext cx="16800" cy="377400"/>
          </a:xfrm>
          <a:prstGeom prst="straightConnector1">
            <a:avLst/>
          </a:prstGeom>
          <a:noFill/>
          <a:ln cap="flat" cmpd="sng" w="9525">
            <a:solidFill>
              <a:srgbClr val="595959"/>
            </a:solidFill>
            <a:prstDash val="dot"/>
            <a:round/>
            <a:headEnd len="med" w="med" type="none"/>
            <a:tailEnd len="med" w="med" type="stealth"/>
          </a:ln>
        </p:spPr>
      </p:cxnSp>
      <p:cxnSp>
        <p:nvCxnSpPr>
          <p:cNvPr id="47" name="Google Shape;47;p2"/>
          <p:cNvCxnSpPr>
            <a:endCxn id="21" idx="0"/>
          </p:cNvCxnSpPr>
          <p:nvPr/>
        </p:nvCxnSpPr>
        <p:spPr>
          <a:xfrm flipH="1">
            <a:off x="1447163" y="2728000"/>
            <a:ext cx="12900" cy="570300"/>
          </a:xfrm>
          <a:prstGeom prst="straightConnector1">
            <a:avLst/>
          </a:prstGeom>
          <a:noFill/>
          <a:ln cap="flat" cmpd="sng" w="9525">
            <a:solidFill>
              <a:srgbClr val="595959"/>
            </a:solidFill>
            <a:prstDash val="dot"/>
            <a:round/>
            <a:headEnd len="med" w="med" type="none"/>
            <a:tailEnd len="med" w="med" type="stealth"/>
          </a:ln>
        </p:spPr>
      </p:cxnSp>
      <p:cxnSp>
        <p:nvCxnSpPr>
          <p:cNvPr id="48" name="Google Shape;48;p2"/>
          <p:cNvCxnSpPr>
            <a:stCxn id="18" idx="0"/>
            <a:endCxn id="19" idx="2"/>
          </p:cNvCxnSpPr>
          <p:nvPr/>
        </p:nvCxnSpPr>
        <p:spPr>
          <a:xfrm rot="10800000">
            <a:off x="2106252" y="3774220"/>
            <a:ext cx="5700" cy="314700"/>
          </a:xfrm>
          <a:prstGeom prst="straightConnector1">
            <a:avLst/>
          </a:prstGeom>
          <a:noFill/>
          <a:ln cap="flat" cmpd="sng" w="9525">
            <a:solidFill>
              <a:srgbClr val="595959"/>
            </a:solidFill>
            <a:prstDash val="dot"/>
            <a:round/>
            <a:headEnd len="med" w="med" type="none"/>
            <a:tailEnd len="med" w="med" type="stealth"/>
          </a:ln>
        </p:spPr>
      </p:cxnSp>
      <p:cxnSp>
        <p:nvCxnSpPr>
          <p:cNvPr id="49" name="Google Shape;49;p2"/>
          <p:cNvCxnSpPr>
            <a:stCxn id="29" idx="2"/>
            <a:endCxn id="28" idx="0"/>
          </p:cNvCxnSpPr>
          <p:nvPr/>
        </p:nvCxnSpPr>
        <p:spPr>
          <a:xfrm flipH="1">
            <a:off x="2851800" y="2958225"/>
            <a:ext cx="15300" cy="415800"/>
          </a:xfrm>
          <a:prstGeom prst="straightConnector1">
            <a:avLst/>
          </a:prstGeom>
          <a:noFill/>
          <a:ln cap="flat" cmpd="sng" w="9525">
            <a:solidFill>
              <a:srgbClr val="595959"/>
            </a:solidFill>
            <a:prstDash val="dot"/>
            <a:round/>
            <a:headEnd len="med" w="med" type="none"/>
            <a:tailEnd len="med" w="med" type="stealth"/>
          </a:ln>
        </p:spPr>
      </p:cxnSp>
      <p:cxnSp>
        <p:nvCxnSpPr>
          <p:cNvPr id="50" name="Google Shape;50;p2"/>
          <p:cNvCxnSpPr>
            <a:stCxn id="23" idx="0"/>
            <a:endCxn id="25" idx="2"/>
          </p:cNvCxnSpPr>
          <p:nvPr/>
        </p:nvCxnSpPr>
        <p:spPr>
          <a:xfrm rot="10800000">
            <a:off x="3439627" y="3730804"/>
            <a:ext cx="27300" cy="342600"/>
          </a:xfrm>
          <a:prstGeom prst="straightConnector1">
            <a:avLst/>
          </a:prstGeom>
          <a:noFill/>
          <a:ln cap="flat" cmpd="sng" w="9525">
            <a:solidFill>
              <a:srgbClr val="595959"/>
            </a:solidFill>
            <a:prstDash val="dot"/>
            <a:round/>
            <a:headEnd len="med" w="med" type="none"/>
            <a:tailEnd len="med" w="med" type="stealth"/>
          </a:ln>
        </p:spPr>
      </p:cxnSp>
      <p:cxnSp>
        <p:nvCxnSpPr>
          <p:cNvPr id="51" name="Google Shape;51;p2"/>
          <p:cNvCxnSpPr>
            <a:endCxn id="26" idx="0"/>
          </p:cNvCxnSpPr>
          <p:nvPr/>
        </p:nvCxnSpPr>
        <p:spPr>
          <a:xfrm flipH="1">
            <a:off x="4018388" y="2680000"/>
            <a:ext cx="5100" cy="700800"/>
          </a:xfrm>
          <a:prstGeom prst="straightConnector1">
            <a:avLst/>
          </a:prstGeom>
          <a:noFill/>
          <a:ln cap="flat" cmpd="sng" w="9525">
            <a:solidFill>
              <a:srgbClr val="595959"/>
            </a:solidFill>
            <a:prstDash val="dot"/>
            <a:round/>
            <a:headEnd len="med" w="med" type="none"/>
            <a:tailEnd len="med" w="med" type="stealth"/>
          </a:ln>
        </p:spPr>
      </p:cxnSp>
      <p:cxnSp>
        <p:nvCxnSpPr>
          <p:cNvPr id="52" name="Google Shape;52;p2"/>
          <p:cNvCxnSpPr>
            <a:stCxn id="24" idx="0"/>
            <a:endCxn id="27" idx="2"/>
          </p:cNvCxnSpPr>
          <p:nvPr/>
        </p:nvCxnSpPr>
        <p:spPr>
          <a:xfrm flipH="1" rot="10800000">
            <a:off x="4546801" y="3775718"/>
            <a:ext cx="15300" cy="288900"/>
          </a:xfrm>
          <a:prstGeom prst="straightConnector1">
            <a:avLst/>
          </a:prstGeom>
          <a:noFill/>
          <a:ln cap="flat" cmpd="sng" w="9525">
            <a:solidFill>
              <a:srgbClr val="595959"/>
            </a:solidFill>
            <a:prstDash val="dot"/>
            <a:round/>
            <a:headEnd len="med" w="med" type="none"/>
            <a:tailEnd len="med" w="med" type="stealth"/>
          </a:ln>
        </p:spPr>
      </p:cxnSp>
      <p:cxnSp>
        <p:nvCxnSpPr>
          <p:cNvPr id="53" name="Google Shape;53;p2"/>
          <p:cNvCxnSpPr>
            <a:stCxn id="32" idx="2"/>
            <a:endCxn id="35" idx="0"/>
          </p:cNvCxnSpPr>
          <p:nvPr/>
        </p:nvCxnSpPr>
        <p:spPr>
          <a:xfrm>
            <a:off x="5144675" y="3053775"/>
            <a:ext cx="0" cy="327000"/>
          </a:xfrm>
          <a:prstGeom prst="straightConnector1">
            <a:avLst/>
          </a:prstGeom>
          <a:noFill/>
          <a:ln cap="flat" cmpd="sng" w="9525">
            <a:solidFill>
              <a:srgbClr val="595959"/>
            </a:solidFill>
            <a:prstDash val="dot"/>
            <a:round/>
            <a:headEnd len="med" w="med" type="none"/>
            <a:tailEnd len="med" w="med" type="stealth"/>
          </a:ln>
        </p:spPr>
      </p:cxnSp>
      <p:cxnSp>
        <p:nvCxnSpPr>
          <p:cNvPr id="54" name="Google Shape;54;p2"/>
          <p:cNvCxnSpPr>
            <a:stCxn id="34" idx="0"/>
          </p:cNvCxnSpPr>
          <p:nvPr/>
        </p:nvCxnSpPr>
        <p:spPr>
          <a:xfrm rot="10800000">
            <a:off x="5593426" y="3687825"/>
            <a:ext cx="12600" cy="372000"/>
          </a:xfrm>
          <a:prstGeom prst="straightConnector1">
            <a:avLst/>
          </a:prstGeom>
          <a:noFill/>
          <a:ln cap="flat" cmpd="sng" w="9525">
            <a:solidFill>
              <a:srgbClr val="595959"/>
            </a:solidFill>
            <a:prstDash val="dot"/>
            <a:round/>
            <a:headEnd len="med" w="med" type="none"/>
            <a:tailEnd len="med" w="med" type="stealth"/>
          </a:ln>
        </p:spPr>
      </p:cxnSp>
      <p:cxnSp>
        <p:nvCxnSpPr>
          <p:cNvPr id="55" name="Google Shape;55;p2"/>
          <p:cNvCxnSpPr>
            <a:endCxn id="30" idx="0"/>
          </p:cNvCxnSpPr>
          <p:nvPr/>
        </p:nvCxnSpPr>
        <p:spPr>
          <a:xfrm flipH="1">
            <a:off x="6170090" y="2865225"/>
            <a:ext cx="88200" cy="388500"/>
          </a:xfrm>
          <a:prstGeom prst="straightConnector1">
            <a:avLst/>
          </a:prstGeom>
          <a:noFill/>
          <a:ln cap="flat" cmpd="sng" w="9525">
            <a:solidFill>
              <a:srgbClr val="595959"/>
            </a:solidFill>
            <a:prstDash val="dot"/>
            <a:round/>
            <a:headEnd len="med" w="med" type="none"/>
            <a:tailEnd len="med" w="med" type="stealth"/>
          </a:ln>
        </p:spPr>
      </p:cxnSp>
      <p:cxnSp>
        <p:nvCxnSpPr>
          <p:cNvPr id="56" name="Google Shape;56;p2"/>
          <p:cNvCxnSpPr>
            <a:stCxn id="37" idx="0"/>
            <a:endCxn id="36" idx="2"/>
          </p:cNvCxnSpPr>
          <p:nvPr/>
        </p:nvCxnSpPr>
        <p:spPr>
          <a:xfrm flipH="1" rot="10800000">
            <a:off x="6935026" y="3675188"/>
            <a:ext cx="48600" cy="408600"/>
          </a:xfrm>
          <a:prstGeom prst="straightConnector1">
            <a:avLst/>
          </a:prstGeom>
          <a:noFill/>
          <a:ln cap="flat" cmpd="sng" w="9525">
            <a:solidFill>
              <a:srgbClr val="595959"/>
            </a:solidFill>
            <a:prstDash val="dot"/>
            <a:round/>
            <a:headEnd len="med" w="med" type="none"/>
            <a:tailEnd len="med" w="med" type="stealth"/>
          </a:ln>
        </p:spPr>
      </p:cxnSp>
      <p:cxnSp>
        <p:nvCxnSpPr>
          <p:cNvPr id="57" name="Google Shape;57;p2"/>
          <p:cNvCxnSpPr>
            <a:stCxn id="41" idx="2"/>
            <a:endCxn id="40" idx="0"/>
          </p:cNvCxnSpPr>
          <p:nvPr/>
        </p:nvCxnSpPr>
        <p:spPr>
          <a:xfrm>
            <a:off x="7455250" y="2637325"/>
            <a:ext cx="152400" cy="616500"/>
          </a:xfrm>
          <a:prstGeom prst="straightConnector1">
            <a:avLst/>
          </a:prstGeom>
          <a:noFill/>
          <a:ln cap="flat" cmpd="sng" w="9525">
            <a:solidFill>
              <a:srgbClr val="595959"/>
            </a:solidFill>
            <a:prstDash val="dot"/>
            <a:round/>
            <a:headEnd len="med" w="med" type="none"/>
            <a:tailEnd len="med" w="med" type="stealth"/>
          </a:ln>
        </p:spPr>
      </p:cxnSp>
      <p:cxnSp>
        <p:nvCxnSpPr>
          <p:cNvPr id="58" name="Google Shape;58;p2"/>
          <p:cNvCxnSpPr>
            <a:stCxn id="43" idx="0"/>
            <a:endCxn id="42" idx="2"/>
          </p:cNvCxnSpPr>
          <p:nvPr/>
        </p:nvCxnSpPr>
        <p:spPr>
          <a:xfrm rot="10800000">
            <a:off x="8131750" y="3715787"/>
            <a:ext cx="54900" cy="369000"/>
          </a:xfrm>
          <a:prstGeom prst="straightConnector1">
            <a:avLst/>
          </a:prstGeom>
          <a:noFill/>
          <a:ln cap="flat" cmpd="sng" w="9525">
            <a:solidFill>
              <a:srgbClr val="595959"/>
            </a:solidFill>
            <a:prstDash val="dot"/>
            <a:round/>
            <a:headEnd len="med" w="med" type="none"/>
            <a:tailEnd len="med" w="med" type="stealth"/>
          </a:ln>
        </p:spPr>
      </p:cxnSp>
      <p:cxnSp>
        <p:nvCxnSpPr>
          <p:cNvPr id="59" name="Google Shape;59;p2"/>
          <p:cNvCxnSpPr>
            <a:stCxn id="39" idx="2"/>
            <a:endCxn id="38" idx="0"/>
          </p:cNvCxnSpPr>
          <p:nvPr/>
        </p:nvCxnSpPr>
        <p:spPr>
          <a:xfrm>
            <a:off x="8477100" y="2696625"/>
            <a:ext cx="369600" cy="600600"/>
          </a:xfrm>
          <a:prstGeom prst="straightConnector1">
            <a:avLst/>
          </a:prstGeom>
          <a:noFill/>
          <a:ln cap="flat" cmpd="sng" w="9525">
            <a:solidFill>
              <a:srgbClr val="595959"/>
            </a:solidFill>
            <a:prstDash val="dot"/>
            <a:round/>
            <a:headEnd len="med" w="med" type="none"/>
            <a:tailEnd len="med" w="med" type="stealth"/>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p:cSld name="SECTION_HEADER_1_1_1_1">
    <p:spTree>
      <p:nvGrpSpPr>
        <p:cNvPr id="195" name="Shape 195"/>
        <p:cNvGrpSpPr/>
        <p:nvPr/>
      </p:nvGrpSpPr>
      <p:grpSpPr>
        <a:xfrm>
          <a:off x="0" y="0"/>
          <a:ext cx="0" cy="0"/>
          <a:chOff x="0" y="0"/>
          <a:chExt cx="0" cy="0"/>
        </a:xfrm>
      </p:grpSpPr>
      <p:pic>
        <p:nvPicPr>
          <p:cNvPr id="196" name="Google Shape;196;p11"/>
          <p:cNvPicPr preferRelativeResize="0"/>
          <p:nvPr/>
        </p:nvPicPr>
        <p:blipFill>
          <a:blip r:embed="rId2">
            <a:alphaModFix/>
          </a:blip>
          <a:stretch>
            <a:fillRect/>
          </a:stretch>
        </p:blipFill>
        <p:spPr>
          <a:xfrm rot="5400000">
            <a:off x="803587" y="1951262"/>
            <a:ext cx="5206225" cy="1263800"/>
          </a:xfrm>
          <a:prstGeom prst="rect">
            <a:avLst/>
          </a:prstGeom>
          <a:noFill/>
          <a:ln>
            <a:noFill/>
          </a:ln>
        </p:spPr>
      </p:pic>
      <p:sp>
        <p:nvSpPr>
          <p:cNvPr id="197" name="Google Shape;197;p11"/>
          <p:cNvSpPr/>
          <p:nvPr/>
        </p:nvSpPr>
        <p:spPr>
          <a:xfrm rot="5400000">
            <a:off x="3688325" y="-343025"/>
            <a:ext cx="5178600" cy="5815200"/>
          </a:xfrm>
          <a:prstGeom prst="rect">
            <a:avLst/>
          </a:prstGeom>
          <a:solidFill>
            <a:srgbClr val="789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1"/>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lt1"/>
                </a:solidFill>
              </a:rPr>
              <a:t>‹#›</a:t>
            </a:fld>
            <a:endParaRPr sz="1000">
              <a:solidFill>
                <a:schemeClr val="lt1"/>
              </a:solidFill>
            </a:endParaRPr>
          </a:p>
        </p:txBody>
      </p:sp>
      <p:sp>
        <p:nvSpPr>
          <p:cNvPr id="199" name="Google Shape;199;p11"/>
          <p:cNvSpPr txBox="1"/>
          <p:nvPr/>
        </p:nvSpPr>
        <p:spPr>
          <a:xfrm>
            <a:off x="-59550" y="90700"/>
            <a:ext cx="2933700" cy="8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Fira Sans Condensed"/>
                <a:ea typeface="Fira Sans Condensed"/>
                <a:cs typeface="Fira Sans Condensed"/>
                <a:sym typeface="Fira Sans Condensed"/>
              </a:rPr>
              <a:t>READ AND HIGHLIGHT </a:t>
            </a:r>
            <a:r>
              <a:rPr lang="en" sz="1000">
                <a:solidFill>
                  <a:srgbClr val="000000"/>
                </a:solidFill>
                <a:highlight>
                  <a:srgbClr val="FFF2CC"/>
                </a:highlight>
                <a:latin typeface="Fira Sans Condensed"/>
                <a:ea typeface="Fira Sans Condensed"/>
                <a:cs typeface="Fira Sans Condensed"/>
                <a:sym typeface="Fira Sans Condensed"/>
              </a:rPr>
              <a:t>IN YELLOW  </a:t>
            </a:r>
            <a:r>
              <a:rPr lang="en" sz="1000">
                <a:latin typeface="Fira Sans Condensed"/>
                <a:ea typeface="Fira Sans Condensed"/>
                <a:cs typeface="Fira Sans Condensed"/>
                <a:sym typeface="Fira Sans Condensed"/>
              </a:rPr>
              <a:t>THE ACTIONS AFRICAN AMERICANS TOOK DURING</a:t>
            </a:r>
            <a:endParaRPr sz="1000">
              <a:latin typeface="Fira Sans Condensed"/>
              <a:ea typeface="Fira Sans Condensed"/>
              <a:cs typeface="Fira Sans Condensed"/>
              <a:sym typeface="Fira Sans Condensed"/>
            </a:endParaRPr>
          </a:p>
          <a:p>
            <a:pPr indent="0" lvl="0" marL="0" rtl="0" algn="ctr">
              <a:spcBef>
                <a:spcPts val="0"/>
              </a:spcBef>
              <a:spcAft>
                <a:spcPts val="0"/>
              </a:spcAft>
              <a:buNone/>
            </a:pPr>
            <a:r>
              <a:rPr lang="en" sz="1100">
                <a:latin typeface="Fredericka the Great"/>
                <a:ea typeface="Fredericka the Great"/>
                <a:cs typeface="Fredericka the Great"/>
                <a:sym typeface="Fredericka the Great"/>
              </a:rPr>
              <a:t> THE REVOLUTIONARY WAR</a:t>
            </a:r>
            <a:endParaRPr sz="1100">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000">
                <a:latin typeface="Fira Sans Condensed"/>
                <a:ea typeface="Fira Sans Condensed"/>
                <a:cs typeface="Fira Sans Condensed"/>
                <a:sym typeface="Fira Sans Condensed"/>
              </a:rPr>
              <a:t>THEN ANSWER THE QUESTIONS BELOW.</a:t>
            </a:r>
            <a:endParaRPr sz="1000">
              <a:latin typeface="Fira Sans Condensed"/>
              <a:ea typeface="Fira Sans Condensed"/>
              <a:cs typeface="Fira Sans Condensed"/>
              <a:sym typeface="Fira Sans Condensed"/>
            </a:endParaRPr>
          </a:p>
        </p:txBody>
      </p:sp>
      <p:pic>
        <p:nvPicPr>
          <p:cNvPr id="200" name="Google Shape;200;p11"/>
          <p:cNvPicPr preferRelativeResize="0"/>
          <p:nvPr/>
        </p:nvPicPr>
        <p:blipFill>
          <a:blip r:embed="rId3">
            <a:alphaModFix/>
          </a:blip>
          <a:stretch>
            <a:fillRect/>
          </a:stretch>
        </p:blipFill>
        <p:spPr>
          <a:xfrm rot="8225708">
            <a:off x="-422592" y="-404323"/>
            <a:ext cx="751759" cy="751771"/>
          </a:xfrm>
          <a:prstGeom prst="rect">
            <a:avLst/>
          </a:prstGeom>
          <a:noFill/>
          <a:ln>
            <a:noFill/>
          </a:ln>
        </p:spPr>
      </p:pic>
      <p:sp>
        <p:nvSpPr>
          <p:cNvPr id="201" name="Google Shape;201;p11"/>
          <p:cNvSpPr/>
          <p:nvPr/>
        </p:nvSpPr>
        <p:spPr>
          <a:xfrm rot="-157207">
            <a:off x="108169" y="1043563"/>
            <a:ext cx="2802229" cy="1913606"/>
          </a:xfrm>
          <a:prstGeom prst="rect">
            <a:avLst/>
          </a:prstGeom>
          <a:solidFill>
            <a:srgbClr val="E06666"/>
          </a:solidFill>
          <a:ln>
            <a:noFill/>
          </a:ln>
          <a:effectLst>
            <a:outerShdw blurRad="114300" rotWithShape="0" algn="bl" dir="5400000" dist="76200">
              <a:srgbClr val="000000">
                <a:alpha val="37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t/>
            </a:r>
            <a:endParaRPr sz="1100">
              <a:solidFill>
                <a:srgbClr val="FFFFFF"/>
              </a:solidFill>
              <a:latin typeface="El Messiri"/>
              <a:ea typeface="El Messiri"/>
              <a:cs typeface="El Messiri"/>
              <a:sym typeface="El Messiri"/>
            </a:endParaRPr>
          </a:p>
          <a:p>
            <a:pPr indent="0" lvl="0" marL="0" rtl="0" algn="ctr">
              <a:spcBef>
                <a:spcPts val="0"/>
              </a:spcBef>
              <a:spcAft>
                <a:spcPts val="0"/>
              </a:spcAft>
              <a:buNone/>
            </a:pPr>
            <a:r>
              <a:rPr lang="en" sz="1100">
                <a:solidFill>
                  <a:srgbClr val="FFFFFF"/>
                </a:solidFill>
                <a:latin typeface="El Messiri"/>
                <a:ea typeface="El Messiri"/>
                <a:cs typeface="El Messiri"/>
                <a:sym typeface="El Messiri"/>
              </a:rPr>
              <a:t>What is the most interesting</a:t>
            </a:r>
            <a:endParaRPr sz="1100">
              <a:solidFill>
                <a:srgbClr val="FFFFFF"/>
              </a:solidFill>
              <a:latin typeface="El Messiri"/>
              <a:ea typeface="El Messiri"/>
              <a:cs typeface="El Messiri"/>
              <a:sym typeface="El Messiri"/>
            </a:endParaRPr>
          </a:p>
          <a:p>
            <a:pPr indent="0" lvl="0" marL="0" rtl="0" algn="ctr">
              <a:spcBef>
                <a:spcPts val="0"/>
              </a:spcBef>
              <a:spcAft>
                <a:spcPts val="0"/>
              </a:spcAft>
              <a:buNone/>
            </a:pPr>
            <a:r>
              <a:rPr lang="en" sz="1100">
                <a:solidFill>
                  <a:srgbClr val="FFFFFF"/>
                </a:solidFill>
                <a:latin typeface="El Messiri"/>
                <a:ea typeface="El Messiri"/>
                <a:cs typeface="El Messiri"/>
                <a:sym typeface="El Messiri"/>
              </a:rPr>
              <a:t>part of this reading? Why? </a:t>
            </a:r>
            <a:endParaRPr sz="1100">
              <a:solidFill>
                <a:srgbClr val="FFFFFF"/>
              </a:solidFill>
              <a:latin typeface="El Messiri"/>
              <a:ea typeface="El Messiri"/>
              <a:cs typeface="El Messiri"/>
              <a:sym typeface="El Messiri"/>
            </a:endParaRPr>
          </a:p>
        </p:txBody>
      </p:sp>
      <p:sp>
        <p:nvSpPr>
          <p:cNvPr id="202" name="Google Shape;202;p11"/>
          <p:cNvSpPr/>
          <p:nvPr/>
        </p:nvSpPr>
        <p:spPr>
          <a:xfrm rot="158947">
            <a:off x="270295" y="2893995"/>
            <a:ext cx="2933835" cy="1989633"/>
          </a:xfrm>
          <a:prstGeom prst="rect">
            <a:avLst/>
          </a:prstGeom>
          <a:solidFill>
            <a:srgbClr val="6FA8DC"/>
          </a:solidFill>
          <a:ln>
            <a:noFill/>
          </a:ln>
          <a:effectLst>
            <a:outerShdw blurRad="128588" rotWithShape="0" algn="bl" dir="5400000" dist="123825">
              <a:srgbClr val="000000">
                <a:alpha val="2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t/>
            </a:r>
            <a:endParaRPr sz="1100">
              <a:solidFill>
                <a:srgbClr val="FFFFFF"/>
              </a:solidFill>
              <a:latin typeface="El Messiri"/>
              <a:ea typeface="El Messiri"/>
              <a:cs typeface="El Messiri"/>
              <a:sym typeface="El Messiri"/>
            </a:endParaRPr>
          </a:p>
          <a:p>
            <a:pPr indent="0" lvl="0" marL="0" rtl="0" algn="ctr">
              <a:spcBef>
                <a:spcPts val="0"/>
              </a:spcBef>
              <a:spcAft>
                <a:spcPts val="0"/>
              </a:spcAft>
              <a:buNone/>
            </a:pPr>
            <a:r>
              <a:rPr lang="en" sz="1100">
                <a:solidFill>
                  <a:srgbClr val="FFFFFF"/>
                </a:solidFill>
                <a:latin typeface="El Messiri"/>
                <a:ea typeface="El Messiri"/>
                <a:cs typeface="El Messiri"/>
                <a:sym typeface="El Messiri"/>
              </a:rPr>
              <a:t>What questions do you have after</a:t>
            </a:r>
            <a:endParaRPr sz="1100">
              <a:solidFill>
                <a:srgbClr val="FFFFFF"/>
              </a:solidFill>
              <a:latin typeface="El Messiri"/>
              <a:ea typeface="El Messiri"/>
              <a:cs typeface="El Messiri"/>
              <a:sym typeface="El Messiri"/>
            </a:endParaRPr>
          </a:p>
          <a:p>
            <a:pPr indent="0" lvl="0" marL="0" rtl="0" algn="ctr">
              <a:spcBef>
                <a:spcPts val="0"/>
              </a:spcBef>
              <a:spcAft>
                <a:spcPts val="0"/>
              </a:spcAft>
              <a:buNone/>
            </a:pPr>
            <a:r>
              <a:rPr lang="en" sz="1100">
                <a:solidFill>
                  <a:srgbClr val="FFFFFF"/>
                </a:solidFill>
                <a:latin typeface="El Messiri"/>
                <a:ea typeface="El Messiri"/>
                <a:cs typeface="El Messiri"/>
                <a:sym typeface="El Messiri"/>
              </a:rPr>
              <a:t>completing this reading?</a:t>
            </a:r>
            <a:endParaRPr sz="1100">
              <a:solidFill>
                <a:srgbClr val="FFFFFF"/>
              </a:solidFill>
              <a:latin typeface="El Messiri"/>
              <a:ea typeface="El Messiri"/>
              <a:cs typeface="El Messiri"/>
              <a:sym typeface="El Messi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3 1">
  <p:cSld name="SECTION_HEADER_1_3_1">
    <p:spTree>
      <p:nvGrpSpPr>
        <p:cNvPr id="203" name="Shape 203"/>
        <p:cNvGrpSpPr/>
        <p:nvPr/>
      </p:nvGrpSpPr>
      <p:grpSpPr>
        <a:xfrm>
          <a:off x="0" y="0"/>
          <a:ext cx="0" cy="0"/>
          <a:chOff x="0" y="0"/>
          <a:chExt cx="0" cy="0"/>
        </a:xfrm>
      </p:grpSpPr>
      <p:pic>
        <p:nvPicPr>
          <p:cNvPr id="204" name="Google Shape;204;p12"/>
          <p:cNvPicPr preferRelativeResize="0"/>
          <p:nvPr/>
        </p:nvPicPr>
        <p:blipFill>
          <a:blip r:embed="rId2">
            <a:alphaModFix/>
          </a:blip>
          <a:stretch>
            <a:fillRect/>
          </a:stretch>
        </p:blipFill>
        <p:spPr>
          <a:xfrm>
            <a:off x="0" y="1856900"/>
            <a:ext cx="9204027" cy="881150"/>
          </a:xfrm>
          <a:prstGeom prst="rect">
            <a:avLst/>
          </a:prstGeom>
          <a:noFill/>
          <a:ln>
            <a:noFill/>
          </a:ln>
        </p:spPr>
      </p:pic>
      <p:sp>
        <p:nvSpPr>
          <p:cNvPr id="205" name="Google Shape;205;p12"/>
          <p:cNvSpPr txBox="1"/>
          <p:nvPr/>
        </p:nvSpPr>
        <p:spPr>
          <a:xfrm>
            <a:off x="19450" y="0"/>
            <a:ext cx="9144000" cy="2133300"/>
          </a:xfrm>
          <a:prstGeom prst="rect">
            <a:avLst/>
          </a:prstGeom>
          <a:solidFill>
            <a:srgbClr val="78909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06" name="Google Shape;206;p12"/>
          <p:cNvPicPr preferRelativeResize="0"/>
          <p:nvPr/>
        </p:nvPicPr>
        <p:blipFill>
          <a:blip r:embed="rId3">
            <a:alphaModFix/>
          </a:blip>
          <a:stretch>
            <a:fillRect/>
          </a:stretch>
        </p:blipFill>
        <p:spPr>
          <a:xfrm>
            <a:off x="6353650" y="255614"/>
            <a:ext cx="2543100" cy="1987200"/>
          </a:xfrm>
          <a:prstGeom prst="ellipse">
            <a:avLst/>
          </a:prstGeom>
          <a:noFill/>
          <a:ln>
            <a:noFill/>
          </a:ln>
        </p:spPr>
      </p:pic>
      <p:pic>
        <p:nvPicPr>
          <p:cNvPr id="207" name="Google Shape;207;p12"/>
          <p:cNvPicPr preferRelativeResize="0"/>
          <p:nvPr/>
        </p:nvPicPr>
        <p:blipFill>
          <a:blip r:embed="rId4">
            <a:alphaModFix/>
          </a:blip>
          <a:stretch>
            <a:fillRect/>
          </a:stretch>
        </p:blipFill>
        <p:spPr>
          <a:xfrm rot="-5400000">
            <a:off x="6421738" y="-132963"/>
            <a:ext cx="2295975" cy="2764351"/>
          </a:xfrm>
          <a:prstGeom prst="rect">
            <a:avLst/>
          </a:prstGeom>
          <a:noFill/>
          <a:ln>
            <a:noFill/>
          </a:ln>
        </p:spPr>
      </p:pic>
      <p:sp>
        <p:nvSpPr>
          <p:cNvPr id="208" name="Google Shape;208;p12"/>
          <p:cNvSpPr txBox="1"/>
          <p:nvPr/>
        </p:nvSpPr>
        <p:spPr>
          <a:xfrm>
            <a:off x="2421900" y="1597400"/>
            <a:ext cx="3854100" cy="79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Fira Sans Condensed"/>
                <a:ea typeface="Fira Sans Condensed"/>
                <a:cs typeface="Fira Sans Condensed"/>
                <a:sym typeface="Fira Sans Condensed"/>
              </a:rPr>
              <a:t>For some enslaved-turned-soldiers, the Revolution’s promise of liberty became a reality. But despite the famous words from the Declaration of Independence,  “all men are created equal”, free and enslaved African Americans did not experience widespread emancipation. Using the text you have just read, answer the questions below. </a:t>
            </a:r>
            <a:endParaRPr sz="900">
              <a:solidFill>
                <a:srgbClr val="FFFFFF"/>
              </a:solidFill>
              <a:latin typeface="Fira Sans Condensed"/>
              <a:ea typeface="Fira Sans Condensed"/>
              <a:cs typeface="Fira Sans Condensed"/>
              <a:sym typeface="Fira Sans Condensed"/>
            </a:endParaRPr>
          </a:p>
          <a:p>
            <a:pPr indent="0" lvl="0" marL="0" rtl="0" algn="ctr">
              <a:spcBef>
                <a:spcPts val="2300"/>
              </a:spcBef>
              <a:spcAft>
                <a:spcPts val="0"/>
              </a:spcAft>
              <a:buNone/>
            </a:pPr>
            <a:r>
              <a:t/>
            </a:r>
            <a:endParaRPr b="1" sz="900">
              <a:solidFill>
                <a:srgbClr val="FFFFFF"/>
              </a:solidFill>
              <a:latin typeface="Barlow Semi Condensed"/>
              <a:ea typeface="Barlow Semi Condensed"/>
              <a:cs typeface="Barlow Semi Condensed"/>
              <a:sym typeface="Barlow Semi Condensed"/>
            </a:endParaRPr>
          </a:p>
          <a:p>
            <a:pPr indent="0" lvl="0" marL="0" rtl="0" algn="ctr">
              <a:spcBef>
                <a:spcPts val="2300"/>
              </a:spcBef>
              <a:spcAft>
                <a:spcPts val="2300"/>
              </a:spcAft>
              <a:buNone/>
            </a:pPr>
            <a:r>
              <a:t/>
            </a:r>
            <a:endParaRPr b="1" sz="900">
              <a:solidFill>
                <a:srgbClr val="FFFFFF"/>
              </a:solidFill>
              <a:latin typeface="Barlow Semi Condensed"/>
              <a:ea typeface="Barlow Semi Condensed"/>
              <a:cs typeface="Barlow Semi Condensed"/>
              <a:sym typeface="Barlow Semi Condensed"/>
            </a:endParaRPr>
          </a:p>
        </p:txBody>
      </p:sp>
      <p:sp>
        <p:nvSpPr>
          <p:cNvPr id="209" name="Google Shape;209;p12"/>
          <p:cNvSpPr/>
          <p:nvPr/>
        </p:nvSpPr>
        <p:spPr>
          <a:xfrm>
            <a:off x="2846925" y="224825"/>
            <a:ext cx="3003600" cy="1267500"/>
          </a:xfrm>
          <a:prstGeom prst="rect">
            <a:avLst/>
          </a:prstGeom>
          <a:noFill/>
          <a:ln cap="flat" cmpd="sng" w="28575">
            <a:solidFill>
              <a:srgbClr val="FFFFF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0" name="Google Shape;210;p12"/>
          <p:cNvPicPr preferRelativeResize="0"/>
          <p:nvPr/>
        </p:nvPicPr>
        <p:blipFill rotWithShape="1">
          <a:blip r:embed="rId5">
            <a:alphaModFix/>
          </a:blip>
          <a:srcRect b="0" l="2344" r="2353" t="0"/>
          <a:stretch/>
        </p:blipFill>
        <p:spPr>
          <a:xfrm>
            <a:off x="2938075" y="311825"/>
            <a:ext cx="2810075" cy="1052425"/>
          </a:xfrm>
          <a:prstGeom prst="rect">
            <a:avLst/>
          </a:prstGeom>
          <a:noFill/>
          <a:ln>
            <a:noFill/>
          </a:ln>
        </p:spPr>
      </p:pic>
      <p:sp>
        <p:nvSpPr>
          <p:cNvPr id="211" name="Google Shape;211;p12"/>
          <p:cNvSpPr/>
          <p:nvPr/>
        </p:nvSpPr>
        <p:spPr>
          <a:xfrm rot="-5265497">
            <a:off x="5637274" y="1694049"/>
            <a:ext cx="2093802" cy="4033253"/>
          </a:xfrm>
          <a:prstGeom prst="rect">
            <a:avLst/>
          </a:prstGeom>
          <a:solidFill>
            <a:srgbClr val="6D9EEB"/>
          </a:solidFill>
          <a:ln>
            <a:noFill/>
          </a:ln>
          <a:effectLst>
            <a:outerShdw blurRad="185738" rotWithShape="0" algn="bl" dir="5400000" dist="57150">
              <a:srgbClr val="000000">
                <a:alpha val="4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212" name="Google Shape;212;p12"/>
          <p:cNvSpPr/>
          <p:nvPr/>
        </p:nvSpPr>
        <p:spPr>
          <a:xfrm rot="-5465866">
            <a:off x="1236830" y="1575828"/>
            <a:ext cx="2348831" cy="4448910"/>
          </a:xfrm>
          <a:prstGeom prst="rect">
            <a:avLst/>
          </a:prstGeom>
          <a:solidFill>
            <a:srgbClr val="8E7CC3"/>
          </a:solidFill>
          <a:ln>
            <a:noFill/>
          </a:ln>
          <a:effectLst>
            <a:outerShdw blurRad="185738" rotWithShape="0" algn="bl" dir="5400000" dist="57150">
              <a:srgbClr val="000000">
                <a:alpha val="4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Fira Sans Condensed Light"/>
              <a:ea typeface="Fira Sans Condensed Light"/>
              <a:cs typeface="Fira Sans Condensed Light"/>
              <a:sym typeface="Fira Sans Condensed Light"/>
            </a:endParaRPr>
          </a:p>
        </p:txBody>
      </p:sp>
      <p:sp>
        <p:nvSpPr>
          <p:cNvPr id="213" name="Google Shape;213;p12"/>
          <p:cNvSpPr/>
          <p:nvPr/>
        </p:nvSpPr>
        <p:spPr>
          <a:xfrm rot="185014">
            <a:off x="4607524" y="2694731"/>
            <a:ext cx="4110251" cy="959588"/>
          </a:xfrm>
          <a:prstGeom prst="roundRect">
            <a:avLst>
              <a:gd fmla="val 16667" name="adj"/>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El Messiri"/>
                <a:ea typeface="El Messiri"/>
                <a:cs typeface="El Messiri"/>
                <a:sym typeface="El Messiri"/>
              </a:rPr>
              <a:t>How does African American involvement in the</a:t>
            </a:r>
            <a:endParaRPr sz="1000">
              <a:solidFill>
                <a:srgbClr val="FFFFFF"/>
              </a:solidFill>
              <a:latin typeface="El Messiri"/>
              <a:ea typeface="El Messiri"/>
              <a:cs typeface="El Messiri"/>
              <a:sym typeface="El Messiri"/>
            </a:endParaRPr>
          </a:p>
          <a:p>
            <a:pPr indent="0" lvl="0" marL="0" rtl="0" algn="ctr">
              <a:spcBef>
                <a:spcPts val="0"/>
              </a:spcBef>
              <a:spcAft>
                <a:spcPts val="0"/>
              </a:spcAft>
              <a:buNone/>
            </a:pPr>
            <a:r>
              <a:rPr lang="en" sz="1000">
                <a:solidFill>
                  <a:srgbClr val="FFFFFF"/>
                </a:solidFill>
                <a:latin typeface="El Messiri"/>
                <a:ea typeface="El Messiri"/>
                <a:cs typeface="El Messiri"/>
                <a:sym typeface="El Messiri"/>
              </a:rPr>
              <a:t> Revolutionary War show the contradiction of the words,</a:t>
            </a:r>
            <a:endParaRPr sz="1000">
              <a:solidFill>
                <a:srgbClr val="FFFFFF"/>
              </a:solidFill>
              <a:latin typeface="El Messiri"/>
              <a:ea typeface="El Messiri"/>
              <a:cs typeface="El Messiri"/>
              <a:sym typeface="El Messiri"/>
            </a:endParaRPr>
          </a:p>
          <a:p>
            <a:pPr indent="0" lvl="0" marL="0" rtl="0" algn="ctr">
              <a:spcBef>
                <a:spcPts val="0"/>
              </a:spcBef>
              <a:spcAft>
                <a:spcPts val="0"/>
              </a:spcAft>
              <a:buNone/>
            </a:pPr>
            <a:r>
              <a:rPr lang="en" sz="1000">
                <a:solidFill>
                  <a:srgbClr val="FFFFFF"/>
                </a:solidFill>
                <a:latin typeface="El Messiri"/>
                <a:ea typeface="El Messiri"/>
                <a:cs typeface="El Messiri"/>
                <a:sym typeface="El Messiri"/>
              </a:rPr>
              <a:t>“all men are created equal” in the Declaration of Independence?</a:t>
            </a:r>
            <a:endParaRPr sz="1000">
              <a:solidFill>
                <a:srgbClr val="FFFFFF"/>
              </a:solidFill>
              <a:latin typeface="El Messiri"/>
              <a:ea typeface="El Messiri"/>
              <a:cs typeface="El Messiri"/>
              <a:sym typeface="El Messiri"/>
            </a:endParaRPr>
          </a:p>
        </p:txBody>
      </p:sp>
      <p:sp>
        <p:nvSpPr>
          <p:cNvPr id="214" name="Google Shape;214;p12"/>
          <p:cNvSpPr/>
          <p:nvPr/>
        </p:nvSpPr>
        <p:spPr>
          <a:xfrm rot="-75241">
            <a:off x="576074" y="2850156"/>
            <a:ext cx="3797109" cy="799696"/>
          </a:xfrm>
          <a:prstGeom prst="roundRect">
            <a:avLst>
              <a:gd fmla="val 16667" name="adj"/>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El Messiri"/>
                <a:ea typeface="El Messiri"/>
                <a:cs typeface="El Messiri"/>
                <a:sym typeface="El Messiri"/>
              </a:rPr>
              <a:t>Using the middle image above, what do you notice about the Declaration of Independence and its relationship to slavery?</a:t>
            </a:r>
            <a:endParaRPr sz="1100">
              <a:solidFill>
                <a:srgbClr val="FFFFFF"/>
              </a:solidFill>
              <a:latin typeface="El Messiri"/>
              <a:ea typeface="El Messiri"/>
              <a:cs typeface="El Messiri"/>
              <a:sym typeface="El Messiri"/>
            </a:endParaRPr>
          </a:p>
        </p:txBody>
      </p:sp>
      <p:sp>
        <p:nvSpPr>
          <p:cNvPr id="215" name="Google Shape;215;p12"/>
          <p:cNvSpPr txBox="1"/>
          <p:nvPr/>
        </p:nvSpPr>
        <p:spPr>
          <a:xfrm>
            <a:off x="8424258" y="467146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666666"/>
                </a:solidFill>
              </a:rPr>
              <a:t>‹#›</a:t>
            </a:fld>
            <a:endParaRPr sz="1000">
              <a:solidFill>
                <a:srgbClr val="666666"/>
              </a:solidFill>
            </a:endParaRPr>
          </a:p>
        </p:txBody>
      </p:sp>
      <p:pic>
        <p:nvPicPr>
          <p:cNvPr id="216" name="Google Shape;216;p12"/>
          <p:cNvPicPr preferRelativeResize="0"/>
          <p:nvPr/>
        </p:nvPicPr>
        <p:blipFill>
          <a:blip r:embed="rId6">
            <a:alphaModFix/>
          </a:blip>
          <a:stretch>
            <a:fillRect/>
          </a:stretch>
        </p:blipFill>
        <p:spPr>
          <a:xfrm rot="-184696">
            <a:off x="258122" y="331129"/>
            <a:ext cx="2008257" cy="2442641"/>
          </a:xfrm>
          <a:prstGeom prst="rect">
            <a:avLst/>
          </a:prstGeom>
          <a:noFill/>
          <a:ln>
            <a:noFill/>
          </a:ln>
        </p:spPr>
      </p:pic>
      <p:pic>
        <p:nvPicPr>
          <p:cNvPr id="217" name="Google Shape;217;p12"/>
          <p:cNvPicPr preferRelativeResize="0"/>
          <p:nvPr/>
        </p:nvPicPr>
        <p:blipFill>
          <a:blip r:embed="rId7">
            <a:alphaModFix/>
          </a:blip>
          <a:stretch>
            <a:fillRect/>
          </a:stretch>
        </p:blipFill>
        <p:spPr>
          <a:xfrm rot="-160106">
            <a:off x="126528" y="209920"/>
            <a:ext cx="2253192" cy="268233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1">
  <p:cSld name="SECTION_HEADER_1_1_1_1_1">
    <p:spTree>
      <p:nvGrpSpPr>
        <p:cNvPr id="218" name="Shape 218"/>
        <p:cNvGrpSpPr/>
        <p:nvPr/>
      </p:nvGrpSpPr>
      <p:grpSpPr>
        <a:xfrm>
          <a:off x="0" y="0"/>
          <a:ext cx="0" cy="0"/>
          <a:chOff x="0" y="0"/>
          <a:chExt cx="0" cy="0"/>
        </a:xfrm>
      </p:grpSpPr>
      <p:sp>
        <p:nvSpPr>
          <p:cNvPr id="219" name="Google Shape;219;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20" name="Google Shape;220;p13"/>
          <p:cNvPicPr preferRelativeResize="0"/>
          <p:nvPr/>
        </p:nvPicPr>
        <p:blipFill>
          <a:blip r:embed="rId2">
            <a:alphaModFix/>
          </a:blip>
          <a:stretch>
            <a:fillRect/>
          </a:stretch>
        </p:blipFill>
        <p:spPr>
          <a:xfrm rot="10800000">
            <a:off x="-74198" y="2385350"/>
            <a:ext cx="9226448" cy="881150"/>
          </a:xfrm>
          <a:prstGeom prst="rect">
            <a:avLst/>
          </a:prstGeom>
          <a:noFill/>
          <a:ln>
            <a:noFill/>
          </a:ln>
        </p:spPr>
      </p:pic>
      <p:sp>
        <p:nvSpPr>
          <p:cNvPr id="221" name="Google Shape;221;p13"/>
          <p:cNvSpPr txBox="1"/>
          <p:nvPr/>
        </p:nvSpPr>
        <p:spPr>
          <a:xfrm rot="10800000">
            <a:off x="-8350" y="3030325"/>
            <a:ext cx="9176700" cy="2131200"/>
          </a:xfrm>
          <a:prstGeom prst="rect">
            <a:avLst/>
          </a:prstGeom>
          <a:solidFill>
            <a:srgbClr val="78909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3"/>
          <p:cNvSpPr txBox="1"/>
          <p:nvPr/>
        </p:nvSpPr>
        <p:spPr>
          <a:xfrm>
            <a:off x="725575" y="2915075"/>
            <a:ext cx="7998000" cy="179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100">
                <a:solidFill>
                  <a:srgbClr val="FFD966"/>
                </a:solidFill>
                <a:latin typeface="Fredericka the Great"/>
                <a:ea typeface="Fredericka the Great"/>
                <a:cs typeface="Fredericka the Great"/>
                <a:sym typeface="Fredericka the Great"/>
              </a:rPr>
              <a:t>CLICK ON THE IMAGES ABOVE TO READ ABOUT THE BLACK HEROES OF THE REVOLUTIONARY WAR</a:t>
            </a:r>
            <a:endParaRPr>
              <a:solidFill>
                <a:srgbClr val="FFD966"/>
              </a:solidFill>
              <a:latin typeface="Fredericka the Great"/>
              <a:ea typeface="Fredericka the Great"/>
              <a:cs typeface="Fredericka the Great"/>
              <a:sym typeface="Fredericka the Great"/>
            </a:endParaRPr>
          </a:p>
          <a:p>
            <a:pPr indent="0" lvl="0" marL="0" rtl="0" algn="ctr">
              <a:spcBef>
                <a:spcPts val="0"/>
              </a:spcBef>
              <a:spcAft>
                <a:spcPts val="0"/>
              </a:spcAft>
              <a:buClr>
                <a:srgbClr val="000000"/>
              </a:buClr>
              <a:buSzPts val="1100"/>
              <a:buFont typeface="Arial"/>
              <a:buNone/>
            </a:pPr>
            <a:r>
              <a:t/>
            </a:r>
            <a:endParaRPr sz="15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rPr lang="en" sz="1500">
                <a:solidFill>
                  <a:srgbClr val="FFFFFF"/>
                </a:solidFill>
                <a:latin typeface="Fira Sans Condensed"/>
                <a:ea typeface="Fira Sans Condensed"/>
                <a:cs typeface="Fira Sans Condensed"/>
                <a:sym typeface="Fira Sans Condensed"/>
              </a:rPr>
              <a:t>African Americans played an extensive role in the American Revolutionary War. They fought not only for our nation's independence but for their own personal freedom and equality. These heroes were a living contradiction to the words in the Declaration of Independence.</a:t>
            </a:r>
            <a:endParaRPr sz="15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t/>
            </a:r>
            <a:endParaRPr sz="11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rPr lang="en" sz="1500">
                <a:solidFill>
                  <a:srgbClr val="FFFFFF"/>
                </a:solidFill>
                <a:latin typeface="Fira Sans Condensed"/>
                <a:ea typeface="Fira Sans Condensed"/>
                <a:cs typeface="Fira Sans Condensed"/>
                <a:sym typeface="Fira Sans Condensed"/>
              </a:rPr>
              <a:t>To explore this contradiction, we will look at the life of James Lafayette and the actions he took to bring our nation closer to realizing the ideals of freedom and equality enshrined in the Declaration.</a:t>
            </a:r>
            <a:endParaRPr b="1" sz="1500">
              <a:solidFill>
                <a:srgbClr val="FFFFFF"/>
              </a:solidFill>
              <a:latin typeface="Architects Daughter"/>
              <a:ea typeface="Architects Daughter"/>
              <a:cs typeface="Architects Daughter"/>
              <a:sym typeface="Architects Daughte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1">
  <p:cSld name="TITLE_ONLY_1_2_1">
    <p:spTree>
      <p:nvGrpSpPr>
        <p:cNvPr id="223" name="Shape 223"/>
        <p:cNvGrpSpPr/>
        <p:nvPr/>
      </p:nvGrpSpPr>
      <p:grpSpPr>
        <a:xfrm>
          <a:off x="0" y="0"/>
          <a:ext cx="0" cy="0"/>
          <a:chOff x="0" y="0"/>
          <a:chExt cx="0" cy="0"/>
        </a:xfrm>
      </p:grpSpPr>
      <p:pic>
        <p:nvPicPr>
          <p:cNvPr id="224" name="Google Shape;224;p14"/>
          <p:cNvPicPr preferRelativeResize="0"/>
          <p:nvPr/>
        </p:nvPicPr>
        <p:blipFill>
          <a:blip r:embed="rId2">
            <a:alphaModFix/>
          </a:blip>
          <a:stretch>
            <a:fillRect/>
          </a:stretch>
        </p:blipFill>
        <p:spPr>
          <a:xfrm>
            <a:off x="0" y="152400"/>
            <a:ext cx="9144000" cy="5033400"/>
          </a:xfrm>
          <a:prstGeom prst="rect">
            <a:avLst/>
          </a:prstGeom>
          <a:noFill/>
          <a:ln>
            <a:noFill/>
          </a:ln>
        </p:spPr>
      </p:pic>
      <p:pic>
        <p:nvPicPr>
          <p:cNvPr id="225" name="Google Shape;225;p14"/>
          <p:cNvPicPr preferRelativeResize="0"/>
          <p:nvPr/>
        </p:nvPicPr>
        <p:blipFill>
          <a:blip r:embed="rId3">
            <a:alphaModFix/>
          </a:blip>
          <a:stretch>
            <a:fillRect/>
          </a:stretch>
        </p:blipFill>
        <p:spPr>
          <a:xfrm>
            <a:off x="-46225" y="1659950"/>
            <a:ext cx="9279925" cy="1024325"/>
          </a:xfrm>
          <a:prstGeom prst="rect">
            <a:avLst/>
          </a:prstGeom>
          <a:noFill/>
          <a:ln>
            <a:noFill/>
          </a:ln>
        </p:spPr>
      </p:pic>
      <p:sp>
        <p:nvSpPr>
          <p:cNvPr id="226" name="Google Shape;226;p14"/>
          <p:cNvSpPr/>
          <p:nvPr/>
        </p:nvSpPr>
        <p:spPr>
          <a:xfrm>
            <a:off x="0" y="-41225"/>
            <a:ext cx="9144000" cy="2303100"/>
          </a:xfrm>
          <a:prstGeom prst="rect">
            <a:avLst/>
          </a:prstGeom>
          <a:solidFill>
            <a:srgbClr val="789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4"/>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228" name="Google Shape;228;p14"/>
          <p:cNvPicPr preferRelativeResize="0"/>
          <p:nvPr/>
        </p:nvPicPr>
        <p:blipFill>
          <a:blip r:embed="rId4">
            <a:alphaModFix/>
          </a:blip>
          <a:stretch>
            <a:fillRect/>
          </a:stretch>
        </p:blipFill>
        <p:spPr>
          <a:xfrm>
            <a:off x="380814" y="359015"/>
            <a:ext cx="2569383" cy="4372287"/>
          </a:xfrm>
          <a:prstGeom prst="rect">
            <a:avLst/>
          </a:prstGeom>
          <a:noFill/>
          <a:ln>
            <a:noFill/>
          </a:ln>
        </p:spPr>
      </p:pic>
      <p:sp>
        <p:nvSpPr>
          <p:cNvPr id="229" name="Google Shape;229;p14"/>
          <p:cNvSpPr txBox="1"/>
          <p:nvPr/>
        </p:nvSpPr>
        <p:spPr>
          <a:xfrm>
            <a:off x="3232150" y="140175"/>
            <a:ext cx="5765100" cy="212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300">
                <a:solidFill>
                  <a:srgbClr val="FFFFFF"/>
                </a:solidFill>
                <a:latin typeface="Mountains of Christmas"/>
                <a:ea typeface="Mountains of Christmas"/>
                <a:cs typeface="Mountains of Christmas"/>
                <a:sym typeface="Mountains of Christmas"/>
              </a:rPr>
              <a:t>To understand James’s story we need to first learn about Dunmore’s Proclamation:</a:t>
            </a:r>
            <a:endParaRPr sz="1300">
              <a:solidFill>
                <a:srgbClr val="FFFFFF"/>
              </a:solidFill>
              <a:latin typeface="Mountains of Christmas"/>
              <a:ea typeface="Mountains of Christmas"/>
              <a:cs typeface="Mountains of Christmas"/>
              <a:sym typeface="Mountains of Christmas"/>
            </a:endParaRPr>
          </a:p>
          <a:p>
            <a:pPr indent="0" lvl="0" marL="0" rtl="0" algn="ctr">
              <a:spcBef>
                <a:spcPts val="0"/>
              </a:spcBef>
              <a:spcAft>
                <a:spcPts val="0"/>
              </a:spcAft>
              <a:buClr>
                <a:srgbClr val="000000"/>
              </a:buClr>
              <a:buSzPts val="1100"/>
              <a:buFont typeface="Arial"/>
              <a:buNone/>
            </a:pPr>
            <a:r>
              <a:t/>
            </a:r>
            <a:endParaRPr sz="11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rPr lang="en" sz="1000">
                <a:solidFill>
                  <a:srgbClr val="FFFFFF"/>
                </a:solidFill>
                <a:latin typeface="Fira Sans Condensed"/>
                <a:ea typeface="Fira Sans Condensed"/>
                <a:cs typeface="Fira Sans Condensed"/>
                <a:sym typeface="Fira Sans Condensed"/>
              </a:rPr>
              <a:t>In 1775 Lord Dunmore, the British Governor of Virginia, feared an attack on Williamsburg and fled to a British ship. Aboard that ship, he issued the following proclamation. Read an excerpt of the proclamation below and answer the following questions. </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t/>
            </a:r>
            <a:endParaRPr sz="500">
              <a:solidFill>
                <a:srgbClr val="FFFFFF"/>
              </a:solidFill>
              <a:latin typeface="Barlow Semi Condensed"/>
              <a:ea typeface="Barlow Semi Condensed"/>
              <a:cs typeface="Barlow Semi Condensed"/>
              <a:sym typeface="Barlow Semi Condensed"/>
            </a:endParaRPr>
          </a:p>
          <a:p>
            <a:pPr indent="0" lvl="0" marL="0" rtl="0" algn="ctr">
              <a:spcBef>
                <a:spcPts val="0"/>
              </a:spcBef>
              <a:spcAft>
                <a:spcPts val="0"/>
              </a:spcAft>
              <a:buClr>
                <a:srgbClr val="000000"/>
              </a:buClr>
              <a:buSzPts val="1100"/>
              <a:buFont typeface="Arial"/>
              <a:buNone/>
            </a:pPr>
            <a:r>
              <a:rPr lang="en" sz="1900">
                <a:solidFill>
                  <a:srgbClr val="F1C232"/>
                </a:solidFill>
                <a:latin typeface="Fredericka the Great"/>
                <a:ea typeface="Fredericka the Great"/>
                <a:cs typeface="Fredericka the Great"/>
                <a:sym typeface="Fredericka the Great"/>
              </a:rPr>
              <a:t>DUNMORE’S PROCLAMATION</a:t>
            </a:r>
            <a:endParaRPr sz="500">
              <a:solidFill>
                <a:srgbClr val="F1C232"/>
              </a:solidFill>
              <a:latin typeface="Fredericka the Great"/>
              <a:ea typeface="Fredericka the Great"/>
              <a:cs typeface="Fredericka the Great"/>
              <a:sym typeface="Fredericka the Great"/>
            </a:endParaRPr>
          </a:p>
          <a:p>
            <a:pPr indent="0" lvl="0" marL="0" rtl="0" algn="ctr">
              <a:spcBef>
                <a:spcPts val="0"/>
              </a:spcBef>
              <a:spcAft>
                <a:spcPts val="0"/>
              </a:spcAft>
              <a:buClr>
                <a:srgbClr val="000000"/>
              </a:buClr>
              <a:buSzPts val="1100"/>
              <a:buFont typeface="Arial"/>
              <a:buNone/>
            </a:pPr>
            <a:r>
              <a:rPr lang="en" sz="1000">
                <a:solidFill>
                  <a:srgbClr val="FFFFFF"/>
                </a:solidFill>
                <a:latin typeface="Fira Sans Condensed"/>
                <a:ea typeface="Fira Sans Condensed"/>
                <a:cs typeface="Fira Sans Condensed"/>
                <a:sym typeface="Fira Sans Condensed"/>
              </a:rPr>
              <a:t>“...And I hereby further declare all indentured servants, blacks, or others...free, that are able and willing to bear arms, they joining His Majesty's (King George’s) Troops, as soon as may be, for the more speedily reducing the Colony to a proper sense of their duty, to this Majesty's crown and dignity.”</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t/>
            </a:r>
            <a:endParaRPr sz="1500">
              <a:solidFill>
                <a:srgbClr val="FFFFFF"/>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sz="1200">
              <a:solidFill>
                <a:srgbClr val="FFFFFF"/>
              </a:solidFill>
              <a:latin typeface="Barlow Semi Condensed"/>
              <a:ea typeface="Barlow Semi Condensed"/>
              <a:cs typeface="Barlow Semi Condensed"/>
              <a:sym typeface="Barlow Semi Condensed"/>
            </a:endParaRPr>
          </a:p>
        </p:txBody>
      </p:sp>
      <p:sp>
        <p:nvSpPr>
          <p:cNvPr id="230" name="Google Shape;230;p14"/>
          <p:cNvSpPr/>
          <p:nvPr/>
        </p:nvSpPr>
        <p:spPr>
          <a:xfrm rot="170105">
            <a:off x="3218503" y="2130983"/>
            <a:ext cx="1916646" cy="2830384"/>
          </a:xfrm>
          <a:prstGeom prst="rect">
            <a:avLst/>
          </a:prstGeom>
          <a:solidFill>
            <a:srgbClr val="FFF2CC"/>
          </a:solidFill>
          <a:ln>
            <a:noFill/>
          </a:ln>
          <a:effectLst>
            <a:outerShdw blurRad="114300" rotWithShape="0" algn="bl" dir="5400000" dist="4762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231" name="Google Shape;231;p14"/>
          <p:cNvSpPr txBox="1"/>
          <p:nvPr/>
        </p:nvSpPr>
        <p:spPr>
          <a:xfrm rot="170374">
            <a:off x="3394543" y="2275400"/>
            <a:ext cx="1465499" cy="1846983"/>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000000"/>
                </a:solidFill>
                <a:latin typeface="El Messiri"/>
                <a:ea typeface="El Messiri"/>
                <a:cs typeface="El Messiri"/>
                <a:sym typeface="El Messiri"/>
              </a:rPr>
              <a:t>Who is the intended audience of this Proclamation? Who is he trying to “speak to”?</a:t>
            </a:r>
            <a:endParaRPr sz="900">
              <a:solidFill>
                <a:srgbClr val="000000"/>
              </a:solidFill>
              <a:latin typeface="El Messiri"/>
              <a:ea typeface="El Messiri"/>
              <a:cs typeface="El Messiri"/>
              <a:sym typeface="El Messiri"/>
            </a:endParaRPr>
          </a:p>
          <a:p>
            <a:pPr indent="0" lvl="0" marL="0" rtl="0" algn="ctr">
              <a:spcBef>
                <a:spcPts val="0"/>
              </a:spcBef>
              <a:spcAft>
                <a:spcPts val="0"/>
              </a:spcAft>
              <a:buNone/>
            </a:pPr>
            <a:r>
              <a:t/>
            </a:r>
            <a:endParaRPr sz="900">
              <a:solidFill>
                <a:srgbClr val="000000"/>
              </a:solidFill>
              <a:latin typeface="El Messiri"/>
              <a:ea typeface="El Messiri"/>
              <a:cs typeface="El Messiri"/>
              <a:sym typeface="El Messiri"/>
            </a:endParaRPr>
          </a:p>
          <a:p>
            <a:pPr indent="0" lvl="0" marL="0" rtl="0" algn="ctr">
              <a:spcBef>
                <a:spcPts val="0"/>
              </a:spcBef>
              <a:spcAft>
                <a:spcPts val="0"/>
              </a:spcAft>
              <a:buNone/>
            </a:pPr>
            <a:r>
              <a:t/>
            </a:r>
            <a:endParaRPr sz="900">
              <a:solidFill>
                <a:srgbClr val="000000"/>
              </a:solidFill>
              <a:latin typeface="El Messiri"/>
              <a:ea typeface="El Messiri"/>
              <a:cs typeface="El Messiri"/>
              <a:sym typeface="El Messiri"/>
            </a:endParaRPr>
          </a:p>
          <a:p>
            <a:pPr indent="0" lvl="0" marL="0" rtl="0" algn="ctr">
              <a:spcBef>
                <a:spcPts val="0"/>
              </a:spcBef>
              <a:spcAft>
                <a:spcPts val="0"/>
              </a:spcAft>
              <a:buNone/>
            </a:pPr>
            <a:r>
              <a:t/>
            </a:r>
            <a:endParaRPr sz="900">
              <a:solidFill>
                <a:srgbClr val="000000"/>
              </a:solidFill>
              <a:latin typeface="El Messiri"/>
              <a:ea typeface="El Messiri"/>
              <a:cs typeface="El Messiri"/>
              <a:sym typeface="El Messiri"/>
            </a:endParaRPr>
          </a:p>
          <a:p>
            <a:pPr indent="0" lvl="0" marL="0" rtl="0" algn="l">
              <a:spcBef>
                <a:spcPts val="0"/>
              </a:spcBef>
              <a:spcAft>
                <a:spcPts val="0"/>
              </a:spcAft>
              <a:buNone/>
            </a:pPr>
            <a:r>
              <a:t/>
            </a:r>
            <a:endParaRPr sz="900">
              <a:solidFill>
                <a:srgbClr val="000000"/>
              </a:solidFill>
              <a:latin typeface="El Messiri"/>
              <a:ea typeface="El Messiri"/>
              <a:cs typeface="El Messiri"/>
              <a:sym typeface="El Messiri"/>
            </a:endParaRPr>
          </a:p>
          <a:p>
            <a:pPr indent="0" lvl="0" marL="0" rtl="0" algn="ctr">
              <a:spcBef>
                <a:spcPts val="0"/>
              </a:spcBef>
              <a:spcAft>
                <a:spcPts val="0"/>
              </a:spcAft>
              <a:buNone/>
            </a:pPr>
            <a:r>
              <a:t/>
            </a:r>
            <a:endParaRPr sz="900">
              <a:solidFill>
                <a:srgbClr val="000000"/>
              </a:solidFill>
              <a:latin typeface="El Messiri"/>
              <a:ea typeface="El Messiri"/>
              <a:cs typeface="El Messiri"/>
              <a:sym typeface="El Messiri"/>
            </a:endParaRPr>
          </a:p>
          <a:p>
            <a:pPr indent="0" lvl="0" marL="0" rtl="0" algn="ctr">
              <a:spcBef>
                <a:spcPts val="0"/>
              </a:spcBef>
              <a:spcAft>
                <a:spcPts val="0"/>
              </a:spcAft>
              <a:buNone/>
            </a:pPr>
            <a:r>
              <a:rPr lang="en" sz="900">
                <a:solidFill>
                  <a:srgbClr val="000000"/>
                </a:solidFill>
                <a:latin typeface="El Messiri"/>
                <a:ea typeface="El Messiri"/>
                <a:cs typeface="El Messiri"/>
                <a:sym typeface="El Messiri"/>
              </a:rPr>
              <a:t>In exchange for freedom, what action(s) must these people take? </a:t>
            </a:r>
            <a:endParaRPr sz="2300">
              <a:solidFill>
                <a:srgbClr val="000000"/>
              </a:solidFill>
              <a:latin typeface="El Messiri"/>
              <a:ea typeface="El Messiri"/>
              <a:cs typeface="El Messiri"/>
              <a:sym typeface="El Messiri"/>
            </a:endParaRPr>
          </a:p>
        </p:txBody>
      </p:sp>
      <p:sp>
        <p:nvSpPr>
          <p:cNvPr id="232" name="Google Shape;232;p14"/>
          <p:cNvSpPr/>
          <p:nvPr/>
        </p:nvSpPr>
        <p:spPr>
          <a:xfrm>
            <a:off x="5124288" y="2058050"/>
            <a:ext cx="1935300" cy="3048000"/>
          </a:xfrm>
          <a:prstGeom prst="rect">
            <a:avLst/>
          </a:prstGeom>
          <a:solidFill>
            <a:srgbClr val="D9EAD3"/>
          </a:solidFill>
          <a:ln>
            <a:noFill/>
          </a:ln>
          <a:effectLst>
            <a:outerShdw blurRad="114300" rotWithShape="0" algn="bl" dir="5400000" dist="4762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sz="1200">
              <a:solidFill>
                <a:srgbClr val="000000"/>
              </a:solidFill>
              <a:latin typeface="Fira Sans Condensed Light"/>
              <a:ea typeface="Fira Sans Condensed Light"/>
              <a:cs typeface="Fira Sans Condensed Light"/>
              <a:sym typeface="Fira Sans Condensed Light"/>
            </a:endParaRPr>
          </a:p>
          <a:p>
            <a:pPr indent="0" lvl="0" marL="0" rtl="0" algn="l">
              <a:spcBef>
                <a:spcPts val="0"/>
              </a:spcBef>
              <a:spcAft>
                <a:spcPts val="0"/>
              </a:spcAft>
              <a:buNone/>
            </a:pPr>
            <a:r>
              <a:t/>
            </a:r>
            <a:endParaRPr sz="1300">
              <a:latin typeface="Architects Daughter"/>
              <a:ea typeface="Architects Daughter"/>
              <a:cs typeface="Architects Daughter"/>
              <a:sym typeface="Architects Daughter"/>
            </a:endParaRPr>
          </a:p>
          <a:p>
            <a:pPr indent="0" lvl="0" marL="0" rtl="0" algn="l">
              <a:spcBef>
                <a:spcPts val="0"/>
              </a:spcBef>
              <a:spcAft>
                <a:spcPts val="0"/>
              </a:spcAft>
              <a:buNone/>
            </a:pPr>
            <a:r>
              <a:t/>
            </a:r>
            <a:endParaRPr sz="1300">
              <a:latin typeface="Architects Daughter"/>
              <a:ea typeface="Architects Daughter"/>
              <a:cs typeface="Architects Daughter"/>
              <a:sym typeface="Architects Daughter"/>
            </a:endParaRPr>
          </a:p>
          <a:p>
            <a:pPr indent="0" lvl="0" marL="0" rtl="0" algn="l">
              <a:spcBef>
                <a:spcPts val="0"/>
              </a:spcBef>
              <a:spcAft>
                <a:spcPts val="0"/>
              </a:spcAft>
              <a:buNone/>
            </a:pPr>
            <a:r>
              <a:t/>
            </a:r>
            <a:endParaRPr sz="1300">
              <a:latin typeface="Architects Daughter"/>
              <a:ea typeface="Architects Daughter"/>
              <a:cs typeface="Architects Daughter"/>
              <a:sym typeface="Architects Daughter"/>
            </a:endParaRPr>
          </a:p>
          <a:p>
            <a:pPr indent="0" lvl="0" marL="0" rtl="0" algn="ctr">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233" name="Google Shape;233;p14"/>
          <p:cNvSpPr txBox="1"/>
          <p:nvPr/>
        </p:nvSpPr>
        <p:spPr>
          <a:xfrm>
            <a:off x="5336875" y="2247500"/>
            <a:ext cx="15201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lang="en" sz="1000">
                <a:solidFill>
                  <a:srgbClr val="000000"/>
                </a:solidFill>
                <a:latin typeface="El Messiri"/>
                <a:ea typeface="El Messiri"/>
                <a:cs typeface="El Messiri"/>
                <a:sym typeface="El Messiri"/>
              </a:rPr>
              <a:t>What is the purpose of this Proclamation?</a:t>
            </a:r>
            <a:endParaRPr sz="1900">
              <a:solidFill>
                <a:srgbClr val="000000"/>
              </a:solidFill>
              <a:latin typeface="El Messiri"/>
              <a:ea typeface="El Messiri"/>
              <a:cs typeface="El Messiri"/>
              <a:sym typeface="El Messiri"/>
            </a:endParaRPr>
          </a:p>
        </p:txBody>
      </p:sp>
      <p:sp>
        <p:nvSpPr>
          <p:cNvPr id="234" name="Google Shape;234;p14"/>
          <p:cNvSpPr/>
          <p:nvPr/>
        </p:nvSpPr>
        <p:spPr>
          <a:xfrm rot="-362792">
            <a:off x="7125632" y="2094568"/>
            <a:ext cx="1893937" cy="2711813"/>
          </a:xfrm>
          <a:prstGeom prst="rect">
            <a:avLst/>
          </a:prstGeom>
          <a:solidFill>
            <a:srgbClr val="E06666"/>
          </a:solidFill>
          <a:ln>
            <a:noFill/>
          </a:ln>
          <a:effectLst>
            <a:outerShdw blurRad="114300" rotWithShape="0" algn="bl" dir="5400000" dist="4762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latin typeface="Barlow Semi Condensed"/>
              <a:ea typeface="Barlow Semi Condensed"/>
              <a:cs typeface="Barlow Semi Condensed"/>
              <a:sym typeface="Barlow Semi Condensed"/>
            </a:endParaRPr>
          </a:p>
        </p:txBody>
      </p:sp>
      <p:sp>
        <p:nvSpPr>
          <p:cNvPr id="235" name="Google Shape;235;p14"/>
          <p:cNvSpPr txBox="1"/>
          <p:nvPr/>
        </p:nvSpPr>
        <p:spPr>
          <a:xfrm rot="-363327">
            <a:off x="7268406" y="2269932"/>
            <a:ext cx="1646588" cy="187793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lang="en" sz="1000">
                <a:solidFill>
                  <a:srgbClr val="000000"/>
                </a:solidFill>
                <a:latin typeface="El Messiri"/>
                <a:ea typeface="El Messiri"/>
                <a:cs typeface="El Messiri"/>
                <a:sym typeface="El Messiri"/>
              </a:rPr>
              <a:t>What do you think was the result of Lord Dunmore’s Proclamation?</a:t>
            </a:r>
            <a:endParaRPr sz="1000">
              <a:solidFill>
                <a:srgbClr val="000000"/>
              </a:solidFill>
              <a:latin typeface="El Messiri"/>
              <a:ea typeface="El Messiri"/>
              <a:cs typeface="El Messiri"/>
              <a:sym typeface="El Messiri"/>
            </a:endParaRPr>
          </a:p>
          <a:p>
            <a:pPr indent="0" lvl="0" marL="0" rtl="0" algn="ctr">
              <a:spcBef>
                <a:spcPts val="0"/>
              </a:spcBef>
              <a:spcAft>
                <a:spcPts val="0"/>
              </a:spcAft>
              <a:buClr>
                <a:srgbClr val="000000"/>
              </a:buClr>
              <a:buSzPts val="1100"/>
              <a:buFont typeface="Arial"/>
              <a:buNone/>
            </a:pPr>
            <a:r>
              <a:t/>
            </a:r>
            <a:endParaRPr sz="1000">
              <a:solidFill>
                <a:srgbClr val="000000"/>
              </a:solidFill>
              <a:latin typeface="El Messiri"/>
              <a:ea typeface="El Messiri"/>
              <a:cs typeface="El Messiri"/>
              <a:sym typeface="El Messiri"/>
            </a:endParaRPr>
          </a:p>
          <a:p>
            <a:pPr indent="0" lvl="0" marL="0" rtl="0" algn="ctr">
              <a:spcBef>
                <a:spcPts val="0"/>
              </a:spcBef>
              <a:spcAft>
                <a:spcPts val="0"/>
              </a:spcAft>
              <a:buClr>
                <a:srgbClr val="000000"/>
              </a:buClr>
              <a:buSzPts val="1100"/>
              <a:buFont typeface="Arial"/>
              <a:buNone/>
            </a:pPr>
            <a:r>
              <a:t/>
            </a:r>
            <a:endParaRPr sz="1000">
              <a:solidFill>
                <a:srgbClr val="000000"/>
              </a:solidFill>
              <a:latin typeface="El Messiri"/>
              <a:ea typeface="El Messiri"/>
              <a:cs typeface="El Messiri"/>
              <a:sym typeface="El Messiri"/>
            </a:endParaRPr>
          </a:p>
          <a:p>
            <a:pPr indent="0" lvl="0" marL="0" rtl="0" algn="ctr">
              <a:spcBef>
                <a:spcPts val="0"/>
              </a:spcBef>
              <a:spcAft>
                <a:spcPts val="0"/>
              </a:spcAft>
              <a:buClr>
                <a:srgbClr val="000000"/>
              </a:buClr>
              <a:buSzPts val="1100"/>
              <a:buFont typeface="Arial"/>
              <a:buNone/>
            </a:pPr>
            <a:r>
              <a:t/>
            </a:r>
            <a:endParaRPr sz="1000">
              <a:solidFill>
                <a:srgbClr val="000000"/>
              </a:solidFill>
              <a:latin typeface="El Messiri"/>
              <a:ea typeface="El Messiri"/>
              <a:cs typeface="El Messiri"/>
              <a:sym typeface="El Messiri"/>
            </a:endParaRPr>
          </a:p>
          <a:p>
            <a:pPr indent="0" lvl="0" marL="0" rtl="0" algn="ctr">
              <a:spcBef>
                <a:spcPts val="0"/>
              </a:spcBef>
              <a:spcAft>
                <a:spcPts val="0"/>
              </a:spcAft>
              <a:buClr>
                <a:srgbClr val="000000"/>
              </a:buClr>
              <a:buSzPts val="1100"/>
              <a:buFont typeface="Arial"/>
              <a:buNone/>
            </a:pPr>
            <a:r>
              <a:t/>
            </a:r>
            <a:endParaRPr sz="1000">
              <a:solidFill>
                <a:srgbClr val="000000"/>
              </a:solidFill>
              <a:latin typeface="El Messiri"/>
              <a:ea typeface="El Messiri"/>
              <a:cs typeface="El Messiri"/>
              <a:sym typeface="El Messiri"/>
            </a:endParaRPr>
          </a:p>
          <a:p>
            <a:pPr indent="0" lvl="0" marL="0" rtl="0" algn="ctr">
              <a:spcBef>
                <a:spcPts val="0"/>
              </a:spcBef>
              <a:spcAft>
                <a:spcPts val="0"/>
              </a:spcAft>
              <a:buClr>
                <a:srgbClr val="000000"/>
              </a:buClr>
              <a:buSzPts val="1100"/>
              <a:buFont typeface="Arial"/>
              <a:buNone/>
            </a:pPr>
            <a:r>
              <a:rPr lang="en" sz="1000">
                <a:solidFill>
                  <a:srgbClr val="000000"/>
                </a:solidFill>
                <a:latin typeface="El Messiri"/>
                <a:ea typeface="El Messiri"/>
                <a:cs typeface="El Messiri"/>
                <a:sym typeface="El Messiri"/>
              </a:rPr>
              <a:t>How do you think this Proclamation impacted  the outcome of the Revolutionary war?</a:t>
            </a:r>
            <a:endParaRPr sz="2100">
              <a:solidFill>
                <a:srgbClr val="000000"/>
              </a:solidFill>
              <a:latin typeface="El Messiri"/>
              <a:ea typeface="El Messiri"/>
              <a:cs typeface="El Messiri"/>
              <a:sym typeface="El Messiri"/>
            </a:endParaRPr>
          </a:p>
        </p:txBody>
      </p:sp>
      <p:pic>
        <p:nvPicPr>
          <p:cNvPr id="236" name="Google Shape;236;p14"/>
          <p:cNvPicPr preferRelativeResize="0"/>
          <p:nvPr/>
        </p:nvPicPr>
        <p:blipFill>
          <a:blip r:embed="rId5">
            <a:alphaModFix/>
          </a:blip>
          <a:stretch>
            <a:fillRect/>
          </a:stretch>
        </p:blipFill>
        <p:spPr>
          <a:xfrm>
            <a:off x="235000" y="159725"/>
            <a:ext cx="2873376" cy="4735974"/>
          </a:xfrm>
          <a:prstGeom prst="rect">
            <a:avLst/>
          </a:prstGeom>
          <a:noFill/>
          <a:ln>
            <a:noFill/>
          </a:ln>
        </p:spPr>
      </p:pic>
      <p:sp>
        <p:nvSpPr>
          <p:cNvPr id="237" name="Google Shape;237;p14"/>
          <p:cNvSpPr/>
          <p:nvPr/>
        </p:nvSpPr>
        <p:spPr>
          <a:xfrm>
            <a:off x="8898400" y="192975"/>
            <a:ext cx="1406100" cy="2016300"/>
          </a:xfrm>
          <a:prstGeom prst="verticalScroll">
            <a:avLst>
              <a:gd fmla="val 125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El Messiri"/>
                <a:ea typeface="El Messiri"/>
                <a:cs typeface="El Messiri"/>
                <a:sym typeface="El Messiri"/>
              </a:rPr>
              <a:t>Indentured servants</a:t>
            </a:r>
            <a:r>
              <a:rPr lang="en">
                <a:latin typeface="Mountains of Christmas"/>
                <a:ea typeface="Mountains of Christmas"/>
                <a:cs typeface="Mountains of Christmas"/>
                <a:sym typeface="Mountains of Christmas"/>
              </a:rPr>
              <a:t> </a:t>
            </a:r>
            <a:endParaRPr>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800">
                <a:latin typeface="Fira Sans Condensed"/>
                <a:ea typeface="Fira Sans Condensed"/>
                <a:cs typeface="Fira Sans Condensed"/>
                <a:sym typeface="Fira Sans Condensed"/>
              </a:rPr>
              <a:t>Humans who signed a contract by which they agreed to work for typically 5-7 years in exchange for </a:t>
            </a:r>
            <a:r>
              <a:rPr lang="en" sz="700">
                <a:latin typeface="Fira Sans Condensed"/>
                <a:ea typeface="Fira Sans Condensed"/>
                <a:cs typeface="Fira Sans Condensed"/>
                <a:sym typeface="Fira Sans Condensed"/>
              </a:rPr>
              <a:t>transportation</a:t>
            </a:r>
            <a:r>
              <a:rPr lang="en" sz="800">
                <a:latin typeface="Fira Sans Condensed"/>
                <a:ea typeface="Fira Sans Condensed"/>
                <a:cs typeface="Fira Sans Condensed"/>
                <a:sym typeface="Fira Sans Condensed"/>
              </a:rPr>
              <a:t> to the 13 colonies. </a:t>
            </a:r>
            <a:endParaRPr sz="800">
              <a:latin typeface="Fira Sans Condensed"/>
              <a:ea typeface="Fira Sans Condensed"/>
              <a:cs typeface="Fira Sans Condensed"/>
              <a:sym typeface="Fira Sans Condense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1 1">
  <p:cSld name="TITLE_ONLY_1_2_1_1">
    <p:spTree>
      <p:nvGrpSpPr>
        <p:cNvPr id="238" name="Shape 238"/>
        <p:cNvGrpSpPr/>
        <p:nvPr/>
      </p:nvGrpSpPr>
      <p:grpSpPr>
        <a:xfrm>
          <a:off x="0" y="0"/>
          <a:ext cx="0" cy="0"/>
          <a:chOff x="0" y="0"/>
          <a:chExt cx="0" cy="0"/>
        </a:xfrm>
      </p:grpSpPr>
      <p:pic>
        <p:nvPicPr>
          <p:cNvPr id="239" name="Google Shape;239;p15"/>
          <p:cNvPicPr preferRelativeResize="0"/>
          <p:nvPr/>
        </p:nvPicPr>
        <p:blipFill>
          <a:blip r:embed="rId2">
            <a:alphaModFix/>
          </a:blip>
          <a:stretch>
            <a:fillRect/>
          </a:stretch>
        </p:blipFill>
        <p:spPr>
          <a:xfrm>
            <a:off x="0" y="152400"/>
            <a:ext cx="9144000" cy="5033400"/>
          </a:xfrm>
          <a:prstGeom prst="rect">
            <a:avLst/>
          </a:prstGeom>
          <a:noFill/>
          <a:ln>
            <a:noFill/>
          </a:ln>
        </p:spPr>
      </p:pic>
      <p:pic>
        <p:nvPicPr>
          <p:cNvPr id="240" name="Google Shape;240;p15"/>
          <p:cNvPicPr preferRelativeResize="0"/>
          <p:nvPr/>
        </p:nvPicPr>
        <p:blipFill>
          <a:blip r:embed="rId3">
            <a:alphaModFix/>
          </a:blip>
          <a:stretch>
            <a:fillRect/>
          </a:stretch>
        </p:blipFill>
        <p:spPr>
          <a:xfrm>
            <a:off x="-46225" y="1659950"/>
            <a:ext cx="9279925" cy="1024325"/>
          </a:xfrm>
          <a:prstGeom prst="rect">
            <a:avLst/>
          </a:prstGeom>
          <a:noFill/>
          <a:ln>
            <a:noFill/>
          </a:ln>
        </p:spPr>
      </p:pic>
      <p:sp>
        <p:nvSpPr>
          <p:cNvPr id="241" name="Google Shape;241;p15"/>
          <p:cNvSpPr/>
          <p:nvPr/>
        </p:nvSpPr>
        <p:spPr>
          <a:xfrm>
            <a:off x="0" y="-41225"/>
            <a:ext cx="9144000" cy="2303100"/>
          </a:xfrm>
          <a:prstGeom prst="rect">
            <a:avLst/>
          </a:prstGeom>
          <a:solidFill>
            <a:srgbClr val="789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5"/>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243" name="Google Shape;243;p15"/>
          <p:cNvPicPr preferRelativeResize="0"/>
          <p:nvPr/>
        </p:nvPicPr>
        <p:blipFill>
          <a:blip r:embed="rId4">
            <a:alphaModFix/>
          </a:blip>
          <a:stretch>
            <a:fillRect/>
          </a:stretch>
        </p:blipFill>
        <p:spPr>
          <a:xfrm>
            <a:off x="380814" y="359015"/>
            <a:ext cx="2569383" cy="4372287"/>
          </a:xfrm>
          <a:prstGeom prst="rect">
            <a:avLst/>
          </a:prstGeom>
          <a:noFill/>
          <a:ln>
            <a:noFill/>
          </a:ln>
        </p:spPr>
      </p:pic>
      <p:sp>
        <p:nvSpPr>
          <p:cNvPr id="244" name="Google Shape;244;p15"/>
          <p:cNvSpPr txBox="1"/>
          <p:nvPr/>
        </p:nvSpPr>
        <p:spPr>
          <a:xfrm>
            <a:off x="3232150" y="140175"/>
            <a:ext cx="5765100" cy="212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300">
                <a:solidFill>
                  <a:srgbClr val="FFFFFF"/>
                </a:solidFill>
                <a:latin typeface="Mountains of Christmas"/>
                <a:ea typeface="Mountains of Christmas"/>
                <a:cs typeface="Mountains of Christmas"/>
                <a:sym typeface="Mountains of Christmas"/>
              </a:rPr>
              <a:t>To understand James’s story we need to first learn about Dunmore’s Proclamation:</a:t>
            </a:r>
            <a:endParaRPr sz="1300">
              <a:solidFill>
                <a:srgbClr val="FFFFFF"/>
              </a:solidFill>
              <a:latin typeface="Mountains of Christmas"/>
              <a:ea typeface="Mountains of Christmas"/>
              <a:cs typeface="Mountains of Christmas"/>
              <a:sym typeface="Mountains of Christmas"/>
            </a:endParaRPr>
          </a:p>
          <a:p>
            <a:pPr indent="0" lvl="0" marL="0" rtl="0" algn="ctr">
              <a:spcBef>
                <a:spcPts val="0"/>
              </a:spcBef>
              <a:spcAft>
                <a:spcPts val="0"/>
              </a:spcAft>
              <a:buClr>
                <a:srgbClr val="000000"/>
              </a:buClr>
              <a:buSzPts val="1100"/>
              <a:buFont typeface="Arial"/>
              <a:buNone/>
            </a:pPr>
            <a:r>
              <a:t/>
            </a:r>
            <a:endParaRPr sz="11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rPr lang="en" sz="1000">
                <a:solidFill>
                  <a:srgbClr val="FFFFFF"/>
                </a:solidFill>
                <a:latin typeface="Fira Sans Condensed"/>
                <a:ea typeface="Fira Sans Condensed"/>
                <a:cs typeface="Fira Sans Condensed"/>
                <a:sym typeface="Fira Sans Condensed"/>
              </a:rPr>
              <a:t>In 1775 Lord Dunmore, the British Governor of Virginia, feared an attack on Williamsburg and fled to a British ship. Aboard that ship, he issued the following proclamation. Read an excerpt of the proclamation below and answer the following questions. </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t/>
            </a:r>
            <a:endParaRPr sz="500">
              <a:solidFill>
                <a:srgbClr val="FFFFFF"/>
              </a:solidFill>
              <a:latin typeface="Barlow Semi Condensed"/>
              <a:ea typeface="Barlow Semi Condensed"/>
              <a:cs typeface="Barlow Semi Condensed"/>
              <a:sym typeface="Barlow Semi Condensed"/>
            </a:endParaRPr>
          </a:p>
          <a:p>
            <a:pPr indent="0" lvl="0" marL="0" rtl="0" algn="ctr">
              <a:spcBef>
                <a:spcPts val="0"/>
              </a:spcBef>
              <a:spcAft>
                <a:spcPts val="0"/>
              </a:spcAft>
              <a:buClr>
                <a:srgbClr val="000000"/>
              </a:buClr>
              <a:buSzPts val="1100"/>
              <a:buFont typeface="Arial"/>
              <a:buNone/>
            </a:pPr>
            <a:r>
              <a:rPr lang="en" sz="1900">
                <a:solidFill>
                  <a:srgbClr val="F1C232"/>
                </a:solidFill>
                <a:latin typeface="Fredericka the Great"/>
                <a:ea typeface="Fredericka the Great"/>
                <a:cs typeface="Fredericka the Great"/>
                <a:sym typeface="Fredericka the Great"/>
              </a:rPr>
              <a:t>DUNMORE’S PROCLAMATION</a:t>
            </a:r>
            <a:endParaRPr sz="500">
              <a:solidFill>
                <a:srgbClr val="F1C232"/>
              </a:solidFill>
              <a:latin typeface="Fredericka the Great"/>
              <a:ea typeface="Fredericka the Great"/>
              <a:cs typeface="Fredericka the Great"/>
              <a:sym typeface="Fredericka the Great"/>
            </a:endParaRPr>
          </a:p>
          <a:p>
            <a:pPr indent="0" lvl="0" marL="0" rtl="0" algn="ctr">
              <a:spcBef>
                <a:spcPts val="0"/>
              </a:spcBef>
              <a:spcAft>
                <a:spcPts val="0"/>
              </a:spcAft>
              <a:buClr>
                <a:srgbClr val="000000"/>
              </a:buClr>
              <a:buSzPts val="1100"/>
              <a:buFont typeface="Arial"/>
              <a:buNone/>
            </a:pPr>
            <a:r>
              <a:rPr lang="en" sz="1000">
                <a:solidFill>
                  <a:srgbClr val="FFFFFF"/>
                </a:solidFill>
                <a:latin typeface="Fira Sans Condensed"/>
                <a:ea typeface="Fira Sans Condensed"/>
                <a:cs typeface="Fira Sans Condensed"/>
                <a:sym typeface="Fira Sans Condensed"/>
              </a:rPr>
              <a:t>“...And I hereby further declare all indentured servants, blacks, or others...free, that are able and willing to bear arms, they joining His Majesty's (King George’s) Troops, as soon as may be, for the more speedily reducing the Colony to a proper sense of their duty, to this Majesty's crown and dignity.”</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t/>
            </a:r>
            <a:endParaRPr sz="1500">
              <a:solidFill>
                <a:srgbClr val="FFFFFF"/>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sz="1200">
              <a:solidFill>
                <a:srgbClr val="FFFFFF"/>
              </a:solidFill>
              <a:latin typeface="Barlow Semi Condensed"/>
              <a:ea typeface="Barlow Semi Condensed"/>
              <a:cs typeface="Barlow Semi Condensed"/>
              <a:sym typeface="Barlow Semi Condensed"/>
            </a:endParaRPr>
          </a:p>
        </p:txBody>
      </p:sp>
      <p:sp>
        <p:nvSpPr>
          <p:cNvPr id="245" name="Google Shape;245;p15"/>
          <p:cNvSpPr/>
          <p:nvPr/>
        </p:nvSpPr>
        <p:spPr>
          <a:xfrm rot="170105">
            <a:off x="3218503" y="2130983"/>
            <a:ext cx="1916646" cy="2830384"/>
          </a:xfrm>
          <a:prstGeom prst="rect">
            <a:avLst/>
          </a:prstGeom>
          <a:solidFill>
            <a:srgbClr val="FFF2CC"/>
          </a:solidFill>
          <a:ln>
            <a:noFill/>
          </a:ln>
          <a:effectLst>
            <a:outerShdw blurRad="114300" rotWithShape="0" algn="bl" dir="5400000" dist="4762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246" name="Google Shape;246;p15"/>
          <p:cNvSpPr txBox="1"/>
          <p:nvPr/>
        </p:nvSpPr>
        <p:spPr>
          <a:xfrm rot="170152">
            <a:off x="3379740" y="2278470"/>
            <a:ext cx="1649320" cy="69266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000000"/>
                </a:solidFill>
                <a:latin typeface="El Messiri"/>
                <a:ea typeface="El Messiri"/>
                <a:cs typeface="El Messiri"/>
                <a:sym typeface="El Messiri"/>
              </a:rPr>
              <a:t>In exchange for freedom, what action(s)  must these people take? </a:t>
            </a:r>
            <a:endParaRPr sz="1100">
              <a:solidFill>
                <a:srgbClr val="000000"/>
              </a:solidFill>
              <a:latin typeface="El Messiri"/>
              <a:ea typeface="El Messiri"/>
              <a:cs typeface="El Messiri"/>
              <a:sym typeface="El Messiri"/>
            </a:endParaRPr>
          </a:p>
        </p:txBody>
      </p:sp>
      <p:sp>
        <p:nvSpPr>
          <p:cNvPr id="247" name="Google Shape;247;p15"/>
          <p:cNvSpPr/>
          <p:nvPr/>
        </p:nvSpPr>
        <p:spPr>
          <a:xfrm>
            <a:off x="5124288" y="2058050"/>
            <a:ext cx="1935300" cy="3048000"/>
          </a:xfrm>
          <a:prstGeom prst="rect">
            <a:avLst/>
          </a:prstGeom>
          <a:solidFill>
            <a:srgbClr val="D9EAD3"/>
          </a:solidFill>
          <a:ln>
            <a:noFill/>
          </a:ln>
          <a:effectLst>
            <a:outerShdw blurRad="114300" rotWithShape="0" algn="bl" dir="5400000" dist="4762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sz="1200">
              <a:solidFill>
                <a:srgbClr val="000000"/>
              </a:solidFill>
              <a:latin typeface="Fira Sans Condensed Light"/>
              <a:ea typeface="Fira Sans Condensed Light"/>
              <a:cs typeface="Fira Sans Condensed Light"/>
              <a:sym typeface="Fira Sans Condensed Light"/>
            </a:endParaRPr>
          </a:p>
          <a:p>
            <a:pPr indent="0" lvl="0" marL="0" rtl="0" algn="l">
              <a:spcBef>
                <a:spcPts val="0"/>
              </a:spcBef>
              <a:spcAft>
                <a:spcPts val="0"/>
              </a:spcAft>
              <a:buNone/>
            </a:pPr>
            <a:r>
              <a:t/>
            </a:r>
            <a:endParaRPr sz="1300">
              <a:latin typeface="Architects Daughter"/>
              <a:ea typeface="Architects Daughter"/>
              <a:cs typeface="Architects Daughter"/>
              <a:sym typeface="Architects Daughter"/>
            </a:endParaRPr>
          </a:p>
          <a:p>
            <a:pPr indent="0" lvl="0" marL="0" rtl="0" algn="l">
              <a:spcBef>
                <a:spcPts val="0"/>
              </a:spcBef>
              <a:spcAft>
                <a:spcPts val="0"/>
              </a:spcAft>
              <a:buNone/>
            </a:pPr>
            <a:r>
              <a:t/>
            </a:r>
            <a:endParaRPr sz="1300">
              <a:latin typeface="Architects Daughter"/>
              <a:ea typeface="Architects Daughter"/>
              <a:cs typeface="Architects Daughter"/>
              <a:sym typeface="Architects Daughter"/>
            </a:endParaRPr>
          </a:p>
          <a:p>
            <a:pPr indent="0" lvl="0" marL="0" rtl="0" algn="l">
              <a:spcBef>
                <a:spcPts val="0"/>
              </a:spcBef>
              <a:spcAft>
                <a:spcPts val="0"/>
              </a:spcAft>
              <a:buNone/>
            </a:pPr>
            <a:r>
              <a:t/>
            </a:r>
            <a:endParaRPr sz="1300">
              <a:latin typeface="Architects Daughter"/>
              <a:ea typeface="Architects Daughter"/>
              <a:cs typeface="Architects Daughter"/>
              <a:sym typeface="Architects Daughter"/>
            </a:endParaRPr>
          </a:p>
          <a:p>
            <a:pPr indent="0" lvl="0" marL="0" rtl="0" algn="ctr">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248" name="Google Shape;248;p15"/>
          <p:cNvSpPr txBox="1"/>
          <p:nvPr/>
        </p:nvSpPr>
        <p:spPr>
          <a:xfrm>
            <a:off x="5336875" y="2247500"/>
            <a:ext cx="15201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lang="en" sz="1100">
                <a:solidFill>
                  <a:srgbClr val="000000"/>
                </a:solidFill>
                <a:latin typeface="El Messiri"/>
                <a:ea typeface="El Messiri"/>
                <a:cs typeface="El Messiri"/>
                <a:sym typeface="El Messiri"/>
              </a:rPr>
              <a:t>What is the purpose of this Proclamation?</a:t>
            </a:r>
            <a:endParaRPr sz="1100">
              <a:solidFill>
                <a:srgbClr val="000000"/>
              </a:solidFill>
              <a:latin typeface="El Messiri"/>
              <a:ea typeface="El Messiri"/>
              <a:cs typeface="El Messiri"/>
              <a:sym typeface="El Messiri"/>
            </a:endParaRPr>
          </a:p>
        </p:txBody>
      </p:sp>
      <p:sp>
        <p:nvSpPr>
          <p:cNvPr id="249" name="Google Shape;249;p15"/>
          <p:cNvSpPr/>
          <p:nvPr/>
        </p:nvSpPr>
        <p:spPr>
          <a:xfrm rot="-362792">
            <a:off x="7125632" y="2094568"/>
            <a:ext cx="1893937" cy="2711813"/>
          </a:xfrm>
          <a:prstGeom prst="rect">
            <a:avLst/>
          </a:prstGeom>
          <a:solidFill>
            <a:srgbClr val="E06666"/>
          </a:solidFill>
          <a:ln>
            <a:noFill/>
          </a:ln>
          <a:effectLst>
            <a:outerShdw blurRad="114300" rotWithShape="0" algn="bl" dir="5400000" dist="4762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latin typeface="Barlow Semi Condensed"/>
              <a:ea typeface="Barlow Semi Condensed"/>
              <a:cs typeface="Barlow Semi Condensed"/>
              <a:sym typeface="Barlow Semi Condensed"/>
            </a:endParaRPr>
          </a:p>
        </p:txBody>
      </p:sp>
      <p:sp>
        <p:nvSpPr>
          <p:cNvPr id="250" name="Google Shape;250;p15"/>
          <p:cNvSpPr txBox="1"/>
          <p:nvPr/>
        </p:nvSpPr>
        <p:spPr>
          <a:xfrm rot="-363327">
            <a:off x="7206006" y="2273226"/>
            <a:ext cx="1646588" cy="692647"/>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100">
                <a:solidFill>
                  <a:schemeClr val="dk1"/>
                </a:solidFill>
                <a:latin typeface="El Messiri"/>
                <a:ea typeface="El Messiri"/>
                <a:cs typeface="El Messiri"/>
                <a:sym typeface="El Messiri"/>
              </a:rPr>
              <a:t>How do you think this Proclamation will impact the war?</a:t>
            </a:r>
            <a:endParaRPr sz="1100">
              <a:latin typeface="El Messiri"/>
              <a:ea typeface="El Messiri"/>
              <a:cs typeface="El Messiri"/>
              <a:sym typeface="El Messiri"/>
            </a:endParaRPr>
          </a:p>
        </p:txBody>
      </p:sp>
      <p:pic>
        <p:nvPicPr>
          <p:cNvPr id="251" name="Google Shape;251;p15"/>
          <p:cNvPicPr preferRelativeResize="0"/>
          <p:nvPr/>
        </p:nvPicPr>
        <p:blipFill>
          <a:blip r:embed="rId5">
            <a:alphaModFix/>
          </a:blip>
          <a:stretch>
            <a:fillRect/>
          </a:stretch>
        </p:blipFill>
        <p:spPr>
          <a:xfrm>
            <a:off x="235000" y="159725"/>
            <a:ext cx="2873376" cy="4735974"/>
          </a:xfrm>
          <a:prstGeom prst="rect">
            <a:avLst/>
          </a:prstGeom>
          <a:noFill/>
          <a:ln>
            <a:noFill/>
          </a:ln>
        </p:spPr>
      </p:pic>
      <p:sp>
        <p:nvSpPr>
          <p:cNvPr id="252" name="Google Shape;252;p15"/>
          <p:cNvSpPr/>
          <p:nvPr/>
        </p:nvSpPr>
        <p:spPr>
          <a:xfrm>
            <a:off x="8898400" y="192975"/>
            <a:ext cx="1406100" cy="2016300"/>
          </a:xfrm>
          <a:prstGeom prst="verticalScroll">
            <a:avLst>
              <a:gd fmla="val 125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El Messiri"/>
                <a:ea typeface="El Messiri"/>
                <a:cs typeface="El Messiri"/>
                <a:sym typeface="El Messiri"/>
              </a:rPr>
              <a:t>Indentured servants</a:t>
            </a:r>
            <a:r>
              <a:rPr lang="en" sz="1200">
                <a:latin typeface="Mountains of Christmas"/>
                <a:ea typeface="Mountains of Christmas"/>
                <a:cs typeface="Mountains of Christmas"/>
                <a:sym typeface="Mountains of Christmas"/>
              </a:rPr>
              <a:t> </a:t>
            </a:r>
            <a:endParaRPr sz="12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800">
                <a:latin typeface="Fira Sans Condensed"/>
                <a:ea typeface="Fira Sans Condensed"/>
                <a:cs typeface="Fira Sans Condensed"/>
                <a:sym typeface="Fira Sans Condensed"/>
              </a:rPr>
              <a:t>Humans who signed a contract by which they agreed to work for typically 5-7 years in exchange for transportation to the 13 colonies. </a:t>
            </a:r>
            <a:endParaRPr sz="800">
              <a:latin typeface="Fira Sans Condensed"/>
              <a:ea typeface="Fira Sans Condensed"/>
              <a:cs typeface="Fira Sans Condensed"/>
              <a:sym typeface="Fira Sans Condensed"/>
            </a:endParaRPr>
          </a:p>
        </p:txBody>
      </p:sp>
      <p:sp>
        <p:nvSpPr>
          <p:cNvPr id="253" name="Google Shape;253;p15"/>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254" name="Google Shape;254;p15"/>
          <p:cNvSpPr txBox="1"/>
          <p:nvPr/>
        </p:nvSpPr>
        <p:spPr>
          <a:xfrm>
            <a:off x="2785050" y="-59775"/>
            <a:ext cx="6359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200">
              <a:highlight>
                <a:srgbClr val="FFFFFF"/>
              </a:highlight>
              <a:latin typeface="Barlow Condensed"/>
              <a:ea typeface="Barlow Condensed"/>
              <a:cs typeface="Barlow Condensed"/>
              <a:sym typeface="Barlow Condensed"/>
            </a:endParaRPr>
          </a:p>
        </p:txBody>
      </p:sp>
      <p:sp>
        <p:nvSpPr>
          <p:cNvPr id="255" name="Google Shape;255;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p:cSld name="SECTION_HEADER_1_1_1">
    <p:spTree>
      <p:nvGrpSpPr>
        <p:cNvPr id="256" name="Shape 256"/>
        <p:cNvGrpSpPr/>
        <p:nvPr/>
      </p:nvGrpSpPr>
      <p:grpSpPr>
        <a:xfrm>
          <a:off x="0" y="0"/>
          <a:ext cx="0" cy="0"/>
          <a:chOff x="0" y="0"/>
          <a:chExt cx="0" cy="0"/>
        </a:xfrm>
      </p:grpSpPr>
      <p:sp>
        <p:nvSpPr>
          <p:cNvPr id="257" name="Google Shape;257;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58" name="Google Shape;258;p16"/>
          <p:cNvPicPr preferRelativeResize="0"/>
          <p:nvPr/>
        </p:nvPicPr>
        <p:blipFill>
          <a:blip r:embed="rId2">
            <a:alphaModFix/>
          </a:blip>
          <a:stretch>
            <a:fillRect/>
          </a:stretch>
        </p:blipFill>
        <p:spPr>
          <a:xfrm>
            <a:off x="0" y="1384775"/>
            <a:ext cx="9218199" cy="881150"/>
          </a:xfrm>
          <a:prstGeom prst="rect">
            <a:avLst/>
          </a:prstGeom>
          <a:noFill/>
          <a:ln>
            <a:noFill/>
          </a:ln>
        </p:spPr>
      </p:pic>
      <p:sp>
        <p:nvSpPr>
          <p:cNvPr id="259" name="Google Shape;259;p16"/>
          <p:cNvSpPr txBox="1"/>
          <p:nvPr/>
        </p:nvSpPr>
        <p:spPr>
          <a:xfrm>
            <a:off x="0" y="0"/>
            <a:ext cx="9152400" cy="2078400"/>
          </a:xfrm>
          <a:prstGeom prst="rect">
            <a:avLst/>
          </a:prstGeom>
          <a:solidFill>
            <a:srgbClr val="78909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6"/>
          <p:cNvSpPr/>
          <p:nvPr/>
        </p:nvSpPr>
        <p:spPr>
          <a:xfrm rot="147137">
            <a:off x="6085643" y="1920436"/>
            <a:ext cx="2804568" cy="2994329"/>
          </a:xfrm>
          <a:prstGeom prst="rect">
            <a:avLst/>
          </a:prstGeom>
          <a:solidFill>
            <a:srgbClr val="A4C2F4"/>
          </a:solidFill>
          <a:ln>
            <a:noFill/>
          </a:ln>
          <a:effectLst>
            <a:outerShdw blurRad="200025" rotWithShape="0" algn="bl" dir="5400000" dist="6667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261" name="Google Shape;261;p16"/>
          <p:cNvSpPr/>
          <p:nvPr/>
        </p:nvSpPr>
        <p:spPr>
          <a:xfrm>
            <a:off x="184350" y="1979100"/>
            <a:ext cx="2831700" cy="2994300"/>
          </a:xfrm>
          <a:prstGeom prst="rect">
            <a:avLst/>
          </a:prstGeom>
          <a:solidFill>
            <a:srgbClr val="FFD966"/>
          </a:solidFill>
          <a:ln>
            <a:noFill/>
          </a:ln>
          <a:effectLst>
            <a:outerShdw blurRad="200025" rotWithShape="0" algn="bl" dir="5400000" dist="6667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Fira Sans Condensed Light"/>
              <a:ea typeface="Fira Sans Condensed Light"/>
              <a:cs typeface="Fira Sans Condensed Light"/>
              <a:sym typeface="Fira Sans Condensed Light"/>
            </a:endParaRPr>
          </a:p>
        </p:txBody>
      </p:sp>
      <p:sp>
        <p:nvSpPr>
          <p:cNvPr id="262" name="Google Shape;262;p16"/>
          <p:cNvSpPr/>
          <p:nvPr/>
        </p:nvSpPr>
        <p:spPr>
          <a:xfrm rot="-180938">
            <a:off x="2983854" y="2389075"/>
            <a:ext cx="3176298" cy="2585989"/>
          </a:xfrm>
          <a:prstGeom prst="rect">
            <a:avLst/>
          </a:prstGeom>
          <a:solidFill>
            <a:srgbClr val="E06666"/>
          </a:solidFill>
          <a:ln>
            <a:noFill/>
          </a:ln>
          <a:effectLst>
            <a:outerShdw blurRad="200025" rotWithShape="0" algn="bl" dir="5400000" dist="6667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latin typeface="Barlow Semi Condensed"/>
              <a:ea typeface="Barlow Semi Condensed"/>
              <a:cs typeface="Barlow Semi Condensed"/>
              <a:sym typeface="Barlow Semi Condensed"/>
            </a:endParaRPr>
          </a:p>
        </p:txBody>
      </p:sp>
      <p:sp>
        <p:nvSpPr>
          <p:cNvPr id="263" name="Google Shape;263;p16"/>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264" name="Google Shape;264;p16"/>
          <p:cNvSpPr/>
          <p:nvPr/>
        </p:nvSpPr>
        <p:spPr>
          <a:xfrm>
            <a:off x="2683700" y="231200"/>
            <a:ext cx="1860000" cy="154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a:solidFill>
                  <a:srgbClr val="F1C232"/>
                </a:solidFill>
                <a:latin typeface="Fredericka the Great"/>
                <a:ea typeface="Fredericka the Great"/>
                <a:cs typeface="Fredericka the Great"/>
                <a:sym typeface="Fredericka the Great"/>
              </a:rPr>
              <a:t>O</a:t>
            </a:r>
            <a:r>
              <a:rPr lang="en" sz="1000">
                <a:solidFill>
                  <a:srgbClr val="FFFFFF"/>
                </a:solidFill>
                <a:latin typeface="Fira Sans Condensed"/>
                <a:ea typeface="Fira Sans Condensed"/>
                <a:cs typeface="Fira Sans Condensed"/>
                <a:sym typeface="Fira Sans Condensed"/>
              </a:rPr>
              <a:t>ver time, by helping General Arnold maneuver his troops through Virginia, James gained significant insight into British movements. The British generals were so impressed with James they tasked him with spying on the Continental  army.</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000">
              <a:solidFill>
                <a:srgbClr val="FFFFFF"/>
              </a:solidFill>
              <a:latin typeface="Fira Sans Condensed"/>
              <a:ea typeface="Fira Sans Condensed"/>
              <a:cs typeface="Fira Sans Condensed"/>
              <a:sym typeface="Fira Sans Condensed"/>
            </a:endParaRPr>
          </a:p>
        </p:txBody>
      </p:sp>
      <p:sp>
        <p:nvSpPr>
          <p:cNvPr id="265" name="Google Shape;265;p16"/>
          <p:cNvSpPr/>
          <p:nvPr/>
        </p:nvSpPr>
        <p:spPr>
          <a:xfrm>
            <a:off x="4782225" y="188850"/>
            <a:ext cx="1637700" cy="170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300">
                <a:solidFill>
                  <a:srgbClr val="F1C232"/>
                </a:solidFill>
                <a:latin typeface="Fredericka the Great"/>
                <a:ea typeface="Fredericka the Great"/>
                <a:cs typeface="Fredericka the Great"/>
                <a:sym typeface="Fredericka the Great"/>
              </a:rPr>
              <a:t>J</a:t>
            </a:r>
            <a:r>
              <a:rPr lang="en" sz="1000">
                <a:solidFill>
                  <a:srgbClr val="FFFFFF"/>
                </a:solidFill>
                <a:latin typeface="Fira Sans Condensed"/>
                <a:ea typeface="Fira Sans Condensed"/>
                <a:cs typeface="Fira Sans Condensed"/>
                <a:sym typeface="Fira Sans Condensed"/>
              </a:rPr>
              <a:t>ames’s work as a double agent allowed him to easily travel between camps. </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rPr lang="en" sz="1000">
                <a:solidFill>
                  <a:srgbClr val="FFFFFF"/>
                </a:solidFill>
                <a:latin typeface="Fira Sans Condensed"/>
                <a:ea typeface="Fira Sans Condensed"/>
                <a:cs typeface="Fira Sans Condensed"/>
                <a:sym typeface="Fira Sans Condensed"/>
              </a:rPr>
              <a:t>James gathered valuable information from British officers who spoke openly about their strategies in front of him.</a:t>
            </a:r>
            <a:endParaRPr sz="1000">
              <a:solidFill>
                <a:srgbClr val="FFFFFF"/>
              </a:solidFill>
              <a:latin typeface="Fira Sans Condensed"/>
              <a:ea typeface="Fira Sans Condensed"/>
              <a:cs typeface="Fira Sans Condensed"/>
              <a:sym typeface="Fira Sans Condensed"/>
            </a:endParaRPr>
          </a:p>
        </p:txBody>
      </p:sp>
      <p:sp>
        <p:nvSpPr>
          <p:cNvPr id="266" name="Google Shape;266;p16"/>
          <p:cNvSpPr/>
          <p:nvPr/>
        </p:nvSpPr>
        <p:spPr>
          <a:xfrm>
            <a:off x="7009225" y="320100"/>
            <a:ext cx="1637700" cy="143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300">
                <a:solidFill>
                  <a:srgbClr val="F1C232"/>
                </a:solidFill>
                <a:latin typeface="Fredericka the Great"/>
                <a:ea typeface="Fredericka the Great"/>
                <a:cs typeface="Fredericka the Great"/>
                <a:sym typeface="Fredericka the Great"/>
              </a:rPr>
              <a:t>B</a:t>
            </a:r>
            <a:r>
              <a:rPr lang="en" sz="1000">
                <a:solidFill>
                  <a:srgbClr val="FFFFFF"/>
                </a:solidFill>
                <a:latin typeface="Fira Sans Condensed"/>
                <a:ea typeface="Fira Sans Condensed"/>
                <a:cs typeface="Fira Sans Condensed"/>
                <a:sym typeface="Fira Sans Condensed"/>
              </a:rPr>
              <a:t>ecause he could read and write, James was able to scribble handwritten notes to be handed off to other spies and delivered to Lafayette. At the same time, he was giving the British false information.</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000">
              <a:solidFill>
                <a:srgbClr val="FFFFFF"/>
              </a:solidFill>
              <a:latin typeface="Fira Sans Condensed"/>
              <a:ea typeface="Fira Sans Condensed"/>
              <a:cs typeface="Fira Sans Condensed"/>
              <a:sym typeface="Fira Sans Condensed"/>
            </a:endParaRPr>
          </a:p>
        </p:txBody>
      </p:sp>
      <p:sp>
        <p:nvSpPr>
          <p:cNvPr id="267" name="Google Shape;267;p16"/>
          <p:cNvSpPr/>
          <p:nvPr/>
        </p:nvSpPr>
        <p:spPr>
          <a:xfrm rot="-267894">
            <a:off x="3132006" y="2511844"/>
            <a:ext cx="2847843" cy="835939"/>
          </a:xfrm>
          <a:prstGeom prst="roundRect">
            <a:avLst>
              <a:gd fmla="val 16667" name="adj"/>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000000"/>
                </a:solidFill>
                <a:latin typeface="El Messiri"/>
                <a:ea typeface="El Messiri"/>
                <a:cs typeface="El Messiri"/>
                <a:sym typeface="El Messiri"/>
              </a:rPr>
              <a:t>What risks do you think James was taking on when he chose to become a double agent and spy on the British?</a:t>
            </a:r>
            <a:endParaRPr sz="1100">
              <a:solidFill>
                <a:srgbClr val="000000"/>
              </a:solidFill>
              <a:latin typeface="El Messiri"/>
              <a:ea typeface="El Messiri"/>
              <a:cs typeface="El Messiri"/>
              <a:sym typeface="El Messiri"/>
            </a:endParaRPr>
          </a:p>
        </p:txBody>
      </p:sp>
      <p:sp>
        <p:nvSpPr>
          <p:cNvPr id="268" name="Google Shape;268;p16"/>
          <p:cNvSpPr/>
          <p:nvPr/>
        </p:nvSpPr>
        <p:spPr>
          <a:xfrm rot="131935">
            <a:off x="6270160" y="2117845"/>
            <a:ext cx="2517654" cy="755960"/>
          </a:xfrm>
          <a:prstGeom prst="roundRect">
            <a:avLst>
              <a:gd fmla="val 16667" name="adj"/>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100">
                <a:solidFill>
                  <a:srgbClr val="000000"/>
                </a:solidFill>
                <a:latin typeface="El Messiri"/>
                <a:ea typeface="El Messiri"/>
                <a:cs typeface="El Messiri"/>
                <a:sym typeface="El Messiri"/>
              </a:rPr>
              <a:t>What do James’s actions show us about his dedication for fighting for the colonies and his own freedom?</a:t>
            </a:r>
            <a:endParaRPr sz="1100">
              <a:solidFill>
                <a:srgbClr val="000000"/>
              </a:solidFill>
              <a:latin typeface="El Messiri"/>
              <a:ea typeface="El Messiri"/>
              <a:cs typeface="El Messiri"/>
              <a:sym typeface="El Messiri"/>
            </a:endParaRPr>
          </a:p>
        </p:txBody>
      </p:sp>
      <p:pic>
        <p:nvPicPr>
          <p:cNvPr id="269" name="Google Shape;269;p16"/>
          <p:cNvPicPr preferRelativeResize="0"/>
          <p:nvPr/>
        </p:nvPicPr>
        <p:blipFill>
          <a:blip r:embed="rId3">
            <a:alphaModFix/>
          </a:blip>
          <a:stretch>
            <a:fillRect/>
          </a:stretch>
        </p:blipFill>
        <p:spPr>
          <a:xfrm rot="-3290198">
            <a:off x="6325710" y="1173189"/>
            <a:ext cx="781978" cy="781997"/>
          </a:xfrm>
          <a:prstGeom prst="rect">
            <a:avLst/>
          </a:prstGeom>
          <a:noFill/>
          <a:ln>
            <a:noFill/>
          </a:ln>
        </p:spPr>
      </p:pic>
      <p:pic>
        <p:nvPicPr>
          <p:cNvPr id="270" name="Google Shape;270;p16"/>
          <p:cNvPicPr preferRelativeResize="0"/>
          <p:nvPr/>
        </p:nvPicPr>
        <p:blipFill>
          <a:blip r:embed="rId3">
            <a:alphaModFix/>
          </a:blip>
          <a:stretch>
            <a:fillRect/>
          </a:stretch>
        </p:blipFill>
        <p:spPr>
          <a:xfrm rot="-3290235">
            <a:off x="4223896" y="1447902"/>
            <a:ext cx="751759" cy="751771"/>
          </a:xfrm>
          <a:prstGeom prst="rect">
            <a:avLst/>
          </a:prstGeom>
          <a:noFill/>
          <a:ln>
            <a:noFill/>
          </a:ln>
        </p:spPr>
      </p:pic>
      <p:sp>
        <p:nvSpPr>
          <p:cNvPr id="271" name="Google Shape;271;p16"/>
          <p:cNvSpPr/>
          <p:nvPr/>
        </p:nvSpPr>
        <p:spPr>
          <a:xfrm>
            <a:off x="491175" y="459800"/>
            <a:ext cx="1637700" cy="104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a:solidFill>
                  <a:srgbClr val="F1C232"/>
                </a:solidFill>
                <a:latin typeface="Fredericka the Great"/>
                <a:ea typeface="Fredericka the Great"/>
                <a:cs typeface="Fredericka the Great"/>
                <a:sym typeface="Fredericka the Great"/>
              </a:rPr>
              <a:t>T</a:t>
            </a:r>
            <a:r>
              <a:rPr lang="en" sz="1000">
                <a:solidFill>
                  <a:srgbClr val="FFFFFF"/>
                </a:solidFill>
                <a:latin typeface="Fira Sans Condensed"/>
                <a:ea typeface="Fira Sans Condensed"/>
                <a:cs typeface="Fira Sans Condensed"/>
                <a:sym typeface="Fira Sans Condensed"/>
              </a:rPr>
              <a:t>he British assigned James to work for British General Benedict Arnold. At first James was completing menial tasks such as pouring cups of tea and taking care of uniforms.</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000">
              <a:solidFill>
                <a:srgbClr val="FFFFFF"/>
              </a:solidFill>
              <a:latin typeface="Fira Sans Condensed"/>
              <a:ea typeface="Fira Sans Condensed"/>
              <a:cs typeface="Fira Sans Condensed"/>
              <a:sym typeface="Fira Sans Condensed"/>
            </a:endParaRPr>
          </a:p>
        </p:txBody>
      </p:sp>
      <p:sp>
        <p:nvSpPr>
          <p:cNvPr id="272" name="Google Shape;272;p16"/>
          <p:cNvSpPr/>
          <p:nvPr/>
        </p:nvSpPr>
        <p:spPr>
          <a:xfrm>
            <a:off x="176250" y="2095000"/>
            <a:ext cx="2847900" cy="712800"/>
          </a:xfrm>
          <a:prstGeom prst="roundRect">
            <a:avLst>
              <a:gd fmla="val 16667" name="adj"/>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000000"/>
                </a:solidFill>
                <a:latin typeface="El Messiri"/>
                <a:ea typeface="El Messiri"/>
                <a:cs typeface="El Messiri"/>
                <a:sym typeface="El Messiri"/>
              </a:rPr>
              <a:t>How was James able to gain the confidence of the British during the war?</a:t>
            </a:r>
            <a:endParaRPr sz="1100">
              <a:solidFill>
                <a:srgbClr val="000000"/>
              </a:solidFill>
              <a:latin typeface="El Messiri"/>
              <a:ea typeface="El Messiri"/>
              <a:cs typeface="El Messiri"/>
              <a:sym typeface="El Messiri"/>
            </a:endParaRPr>
          </a:p>
        </p:txBody>
      </p:sp>
      <p:pic>
        <p:nvPicPr>
          <p:cNvPr id="273" name="Google Shape;273;p16"/>
          <p:cNvPicPr preferRelativeResize="0"/>
          <p:nvPr/>
        </p:nvPicPr>
        <p:blipFill>
          <a:blip r:embed="rId3">
            <a:alphaModFix/>
          </a:blip>
          <a:stretch>
            <a:fillRect/>
          </a:stretch>
        </p:blipFill>
        <p:spPr>
          <a:xfrm rot="-2514984">
            <a:off x="1984658" y="1188302"/>
            <a:ext cx="751758" cy="75177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2">
  <p:cSld name="SECTION_HEADER_1_2">
    <p:spTree>
      <p:nvGrpSpPr>
        <p:cNvPr id="274" name="Shape 274"/>
        <p:cNvGrpSpPr/>
        <p:nvPr/>
      </p:nvGrpSpPr>
      <p:grpSpPr>
        <a:xfrm>
          <a:off x="0" y="0"/>
          <a:ext cx="0" cy="0"/>
          <a:chOff x="0" y="0"/>
          <a:chExt cx="0" cy="0"/>
        </a:xfrm>
      </p:grpSpPr>
      <p:pic>
        <p:nvPicPr>
          <p:cNvPr id="275" name="Google Shape;275;p17"/>
          <p:cNvPicPr preferRelativeResize="0"/>
          <p:nvPr/>
        </p:nvPicPr>
        <p:blipFill>
          <a:blip r:embed="rId2">
            <a:alphaModFix/>
          </a:blip>
          <a:stretch>
            <a:fillRect/>
          </a:stretch>
        </p:blipFill>
        <p:spPr>
          <a:xfrm>
            <a:off x="-33117" y="1895025"/>
            <a:ext cx="9259568" cy="881150"/>
          </a:xfrm>
          <a:prstGeom prst="rect">
            <a:avLst/>
          </a:prstGeom>
          <a:noFill/>
          <a:ln>
            <a:noFill/>
          </a:ln>
        </p:spPr>
      </p:pic>
      <p:sp>
        <p:nvSpPr>
          <p:cNvPr id="276" name="Google Shape;276;p17"/>
          <p:cNvSpPr txBox="1"/>
          <p:nvPr/>
        </p:nvSpPr>
        <p:spPr>
          <a:xfrm>
            <a:off x="-49275" y="0"/>
            <a:ext cx="9209700" cy="2131200"/>
          </a:xfrm>
          <a:prstGeom prst="rect">
            <a:avLst/>
          </a:prstGeom>
          <a:solidFill>
            <a:srgbClr val="78909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7"/>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278" name="Google Shape;278;p17"/>
          <p:cNvSpPr txBox="1"/>
          <p:nvPr/>
        </p:nvSpPr>
        <p:spPr>
          <a:xfrm>
            <a:off x="2838800" y="359196"/>
            <a:ext cx="5689200" cy="186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t/>
            </a:r>
            <a:endParaRPr sz="2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rPr lang="en" sz="1200">
                <a:solidFill>
                  <a:srgbClr val="FFFFFF"/>
                </a:solidFill>
                <a:latin typeface="Fira Sans Condensed"/>
                <a:ea typeface="Fira Sans Condensed"/>
                <a:cs typeface="Fira Sans Condensed"/>
                <a:sym typeface="Fira Sans Condensed"/>
              </a:rPr>
              <a:t>One of James’s most valuable pieces of intel came near the end of the summer in 1781. He sent a note to Lafayette, detailing Cornwallis’s move from Portsmouth to Yorktown and giving word of the expected arrival of 10,000 British troops at the new location. In response, Lafayette informed General George Washington, and the pair made preparations to create a blockade around Yorktown by land and sea. Thanks to James’s information, the blockade was a success and resulted in the final major victory for the colonists. Lord Cornwallis, head of the British Army, surrendered to the Americans on October 17, 1781. The victory at Yorktown ultimately led to the end of the Revolutionary War, and ensured the new nation’s independence from Great Britain  in 1783.</a:t>
            </a:r>
            <a:endParaRPr sz="12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t/>
            </a:r>
            <a:endParaRPr sz="12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t/>
            </a:r>
            <a:endParaRPr sz="600">
              <a:solidFill>
                <a:srgbClr val="FFFFFF"/>
              </a:solidFill>
              <a:highlight>
                <a:srgbClr val="FFFFFF"/>
              </a:highlight>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t/>
            </a:r>
            <a:endParaRPr sz="1100">
              <a:solidFill>
                <a:srgbClr val="FFFFFF"/>
              </a:solidFill>
              <a:highlight>
                <a:srgbClr val="FFFF00"/>
              </a:highlight>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200">
              <a:solidFill>
                <a:srgbClr val="FFFFFF"/>
              </a:solidFill>
              <a:latin typeface="Fira Sans Condensed"/>
              <a:ea typeface="Fira Sans Condensed"/>
              <a:cs typeface="Fira Sans Condensed"/>
              <a:sym typeface="Fira Sans Condensed"/>
            </a:endParaRPr>
          </a:p>
        </p:txBody>
      </p:sp>
      <p:sp>
        <p:nvSpPr>
          <p:cNvPr id="279" name="Google Shape;279;p17"/>
          <p:cNvSpPr/>
          <p:nvPr/>
        </p:nvSpPr>
        <p:spPr>
          <a:xfrm rot="147094">
            <a:off x="5844208" y="2339827"/>
            <a:ext cx="2987735" cy="2570946"/>
          </a:xfrm>
          <a:prstGeom prst="rect">
            <a:avLst/>
          </a:prstGeom>
          <a:solidFill>
            <a:srgbClr val="A4C2F4"/>
          </a:solidFill>
          <a:ln>
            <a:noFill/>
          </a:ln>
          <a:effectLst>
            <a:outerShdw blurRad="200025" rotWithShape="0" algn="bl" dir="5400000" dist="6667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280" name="Google Shape;280;p17"/>
          <p:cNvSpPr/>
          <p:nvPr/>
        </p:nvSpPr>
        <p:spPr>
          <a:xfrm>
            <a:off x="184350" y="2616175"/>
            <a:ext cx="2831700" cy="2357100"/>
          </a:xfrm>
          <a:prstGeom prst="rect">
            <a:avLst/>
          </a:prstGeom>
          <a:solidFill>
            <a:srgbClr val="FFD966"/>
          </a:solidFill>
          <a:ln>
            <a:noFill/>
          </a:ln>
          <a:effectLst>
            <a:outerShdw blurRad="200025" rotWithShape="0" algn="bl" dir="5400000" dist="6667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Fira Sans Condensed Light"/>
              <a:ea typeface="Fira Sans Condensed Light"/>
              <a:cs typeface="Fira Sans Condensed Light"/>
              <a:sym typeface="Fira Sans Condensed Light"/>
            </a:endParaRPr>
          </a:p>
        </p:txBody>
      </p:sp>
      <p:sp>
        <p:nvSpPr>
          <p:cNvPr id="281" name="Google Shape;281;p17"/>
          <p:cNvSpPr/>
          <p:nvPr/>
        </p:nvSpPr>
        <p:spPr>
          <a:xfrm rot="-181244">
            <a:off x="3073456" y="2686325"/>
            <a:ext cx="2726889" cy="2295786"/>
          </a:xfrm>
          <a:prstGeom prst="rect">
            <a:avLst/>
          </a:prstGeom>
          <a:solidFill>
            <a:srgbClr val="E06666"/>
          </a:solidFill>
          <a:ln>
            <a:noFill/>
          </a:ln>
          <a:effectLst>
            <a:outerShdw blurRad="200025" rotWithShape="0" algn="bl" dir="5400000" dist="6667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latin typeface="Barlow Semi Condensed"/>
              <a:ea typeface="Barlow Semi Condensed"/>
              <a:cs typeface="Barlow Semi Condensed"/>
              <a:sym typeface="Barlow Semi Condensed"/>
            </a:endParaRPr>
          </a:p>
        </p:txBody>
      </p:sp>
      <p:sp>
        <p:nvSpPr>
          <p:cNvPr id="282" name="Google Shape;282;p17"/>
          <p:cNvSpPr/>
          <p:nvPr/>
        </p:nvSpPr>
        <p:spPr>
          <a:xfrm rot="-228263">
            <a:off x="2980802" y="2793827"/>
            <a:ext cx="2830437" cy="740536"/>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200">
                <a:solidFill>
                  <a:srgbClr val="000000"/>
                </a:solidFill>
                <a:latin typeface="El Messiri"/>
                <a:ea typeface="El Messiri"/>
                <a:cs typeface="El Messiri"/>
                <a:sym typeface="El Messiri"/>
              </a:rPr>
              <a:t>What actions did James take to help</a:t>
            </a:r>
            <a:endParaRPr sz="1200">
              <a:latin typeface="El Messiri"/>
              <a:ea typeface="El Messiri"/>
              <a:cs typeface="El Messiri"/>
              <a:sym typeface="El Messiri"/>
            </a:endParaRPr>
          </a:p>
          <a:p>
            <a:pPr indent="0" lvl="0" marL="0" rtl="0" algn="ctr">
              <a:spcBef>
                <a:spcPts val="0"/>
              </a:spcBef>
              <a:spcAft>
                <a:spcPts val="0"/>
              </a:spcAft>
              <a:buClr>
                <a:srgbClr val="000000"/>
              </a:buClr>
              <a:buSzPts val="1100"/>
              <a:buFont typeface="Arial"/>
              <a:buNone/>
            </a:pPr>
            <a:r>
              <a:rPr lang="en" sz="1200">
                <a:solidFill>
                  <a:srgbClr val="000000"/>
                </a:solidFill>
                <a:latin typeface="El Messiri"/>
                <a:ea typeface="El Messiri"/>
                <a:cs typeface="El Messiri"/>
                <a:sym typeface="El Messiri"/>
              </a:rPr>
              <a:t>the Americans win at Yorktown? </a:t>
            </a:r>
            <a:endParaRPr sz="1300">
              <a:solidFill>
                <a:srgbClr val="000000"/>
              </a:solidFill>
              <a:latin typeface="El Messiri"/>
              <a:ea typeface="El Messiri"/>
              <a:cs typeface="El Messiri"/>
              <a:sym typeface="El Messiri"/>
            </a:endParaRPr>
          </a:p>
        </p:txBody>
      </p:sp>
      <p:sp>
        <p:nvSpPr>
          <p:cNvPr id="283" name="Google Shape;283;p17"/>
          <p:cNvSpPr/>
          <p:nvPr/>
        </p:nvSpPr>
        <p:spPr>
          <a:xfrm rot="189557">
            <a:off x="5938208" y="2475473"/>
            <a:ext cx="2830602" cy="528202"/>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200">
                <a:solidFill>
                  <a:srgbClr val="000000"/>
                </a:solidFill>
                <a:latin typeface="El Messiri"/>
                <a:ea typeface="El Messiri"/>
                <a:cs typeface="El Messiri"/>
                <a:sym typeface="El Messiri"/>
              </a:rPr>
              <a:t>What is your reaction to learning about the role James played in defeating  the British army?</a:t>
            </a:r>
            <a:endParaRPr sz="1100">
              <a:solidFill>
                <a:srgbClr val="000000"/>
              </a:solidFill>
              <a:latin typeface="El Messiri"/>
              <a:ea typeface="El Messiri"/>
              <a:cs typeface="El Messiri"/>
              <a:sym typeface="El Messiri"/>
            </a:endParaRPr>
          </a:p>
          <a:p>
            <a:pPr indent="0" lvl="0" marL="0" rtl="0" algn="ctr">
              <a:spcBef>
                <a:spcPts val="0"/>
              </a:spcBef>
              <a:spcAft>
                <a:spcPts val="0"/>
              </a:spcAft>
              <a:buClr>
                <a:srgbClr val="000000"/>
              </a:buClr>
              <a:buSzPts val="1100"/>
              <a:buFont typeface="Arial"/>
              <a:buNone/>
            </a:pPr>
            <a:r>
              <a:t/>
            </a:r>
            <a:endParaRPr sz="1200">
              <a:solidFill>
                <a:srgbClr val="000000"/>
              </a:solidFill>
              <a:latin typeface="El Messiri"/>
              <a:ea typeface="El Messiri"/>
              <a:cs typeface="El Messiri"/>
              <a:sym typeface="El Messiri"/>
            </a:endParaRPr>
          </a:p>
        </p:txBody>
      </p:sp>
      <p:sp>
        <p:nvSpPr>
          <p:cNvPr id="284" name="Google Shape;284;p17"/>
          <p:cNvSpPr/>
          <p:nvPr/>
        </p:nvSpPr>
        <p:spPr>
          <a:xfrm>
            <a:off x="478650" y="2912100"/>
            <a:ext cx="2184300" cy="74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200">
                <a:solidFill>
                  <a:srgbClr val="000000"/>
                </a:solidFill>
                <a:latin typeface="El Messiri"/>
                <a:ea typeface="El Messiri"/>
                <a:cs typeface="El Messiri"/>
                <a:sym typeface="El Messiri"/>
              </a:rPr>
              <a:t>What is the significance of the victory at Yorktown?</a:t>
            </a:r>
            <a:endParaRPr sz="1100">
              <a:solidFill>
                <a:srgbClr val="000000"/>
              </a:solidFill>
              <a:latin typeface="El Messiri"/>
              <a:ea typeface="El Messiri"/>
              <a:cs typeface="El Messiri"/>
              <a:sym typeface="El Messiri"/>
            </a:endParaRPr>
          </a:p>
        </p:txBody>
      </p:sp>
      <p:pic>
        <p:nvPicPr>
          <p:cNvPr id="285" name="Google Shape;285;p17"/>
          <p:cNvPicPr preferRelativeResize="0"/>
          <p:nvPr/>
        </p:nvPicPr>
        <p:blipFill rotWithShape="1">
          <a:blip r:embed="rId3">
            <a:alphaModFix/>
          </a:blip>
          <a:srcRect b="0" l="8765" r="8773" t="0"/>
          <a:stretch/>
        </p:blipFill>
        <p:spPr>
          <a:xfrm>
            <a:off x="703851" y="572228"/>
            <a:ext cx="1596600" cy="2003400"/>
          </a:xfrm>
          <a:prstGeom prst="ellipse">
            <a:avLst/>
          </a:prstGeom>
          <a:noFill/>
          <a:ln>
            <a:noFill/>
          </a:ln>
        </p:spPr>
      </p:pic>
      <p:pic>
        <p:nvPicPr>
          <p:cNvPr id="286" name="Google Shape;286;p17"/>
          <p:cNvPicPr preferRelativeResize="0"/>
          <p:nvPr/>
        </p:nvPicPr>
        <p:blipFill>
          <a:blip r:embed="rId4">
            <a:alphaModFix/>
          </a:blip>
          <a:stretch>
            <a:fillRect/>
          </a:stretch>
        </p:blipFill>
        <p:spPr>
          <a:xfrm>
            <a:off x="288405" y="71345"/>
            <a:ext cx="2395574" cy="310087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2">
  <p:cSld name="SECTION_HEADER_1_1_1_2">
    <p:spTree>
      <p:nvGrpSpPr>
        <p:cNvPr id="287" name="Shape 287"/>
        <p:cNvGrpSpPr/>
        <p:nvPr/>
      </p:nvGrpSpPr>
      <p:grpSpPr>
        <a:xfrm>
          <a:off x="0" y="0"/>
          <a:ext cx="0" cy="0"/>
          <a:chOff x="0" y="0"/>
          <a:chExt cx="0" cy="0"/>
        </a:xfrm>
      </p:grpSpPr>
      <p:sp>
        <p:nvSpPr>
          <p:cNvPr id="288" name="Google Shape;288;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89" name="Google Shape;289;p18"/>
          <p:cNvPicPr preferRelativeResize="0"/>
          <p:nvPr/>
        </p:nvPicPr>
        <p:blipFill>
          <a:blip r:embed="rId2">
            <a:alphaModFix/>
          </a:blip>
          <a:stretch>
            <a:fillRect/>
          </a:stretch>
        </p:blipFill>
        <p:spPr>
          <a:xfrm>
            <a:off x="175575" y="457500"/>
            <a:ext cx="4513650" cy="3121599"/>
          </a:xfrm>
          <a:prstGeom prst="rect">
            <a:avLst/>
          </a:prstGeom>
          <a:noFill/>
          <a:ln>
            <a:noFill/>
          </a:ln>
          <a:effectLst>
            <a:outerShdw blurRad="57150" rotWithShape="0" algn="bl" dir="7260000" dist="114300">
              <a:srgbClr val="FF00FF">
                <a:alpha val="50000"/>
              </a:srgbClr>
            </a:outerShdw>
          </a:effectLst>
        </p:spPr>
      </p:pic>
      <p:sp>
        <p:nvSpPr>
          <p:cNvPr id="290" name="Google Shape;290;p18"/>
          <p:cNvSpPr txBox="1"/>
          <p:nvPr/>
        </p:nvSpPr>
        <p:spPr>
          <a:xfrm>
            <a:off x="204600" y="3778775"/>
            <a:ext cx="4153500" cy="113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50">
                <a:solidFill>
                  <a:schemeClr val="dk1"/>
                </a:solidFill>
                <a:latin typeface="Barlow Semi Condensed"/>
                <a:ea typeface="Barlow Semi Condensed"/>
                <a:cs typeface="Barlow Semi Condensed"/>
                <a:sym typeface="Barlow Semi Condensed"/>
              </a:rPr>
              <a:t>John Trumbull’s painting </a:t>
            </a:r>
            <a:r>
              <a:rPr b="1" i="1" lang="en" sz="1250">
                <a:solidFill>
                  <a:schemeClr val="dk1"/>
                </a:solidFill>
                <a:latin typeface="Barlow Semi Condensed"/>
                <a:ea typeface="Barlow Semi Condensed"/>
                <a:cs typeface="Barlow Semi Condensed"/>
                <a:sym typeface="Barlow Semi Condensed"/>
              </a:rPr>
              <a:t>The Surrender of Lord Cornwallis, </a:t>
            </a:r>
            <a:r>
              <a:rPr b="1" lang="en" sz="1250">
                <a:solidFill>
                  <a:schemeClr val="dk1"/>
                </a:solidFill>
                <a:latin typeface="Barlow Semi Condensed"/>
                <a:ea typeface="Barlow Semi Condensed"/>
                <a:cs typeface="Barlow Semi Condensed"/>
                <a:sym typeface="Barlow Semi Condensed"/>
              </a:rPr>
              <a:t>which hangs in the US Capitol Rotunda, depicts the forces of British General Charles Cornwallis surrendering to French and American forces Oct. 19, 1781, after the Siege of Yorktown. </a:t>
            </a:r>
            <a:endParaRPr b="1" sz="1600">
              <a:solidFill>
                <a:schemeClr val="dk1"/>
              </a:solidFill>
              <a:latin typeface="Barlow Semi Condensed"/>
              <a:ea typeface="Barlow Semi Condensed"/>
              <a:cs typeface="Barlow Semi Condensed"/>
              <a:sym typeface="Barlow Semi Condensed"/>
            </a:endParaRPr>
          </a:p>
        </p:txBody>
      </p:sp>
      <p:sp>
        <p:nvSpPr>
          <p:cNvPr id="291" name="Google Shape;291;p18"/>
          <p:cNvSpPr/>
          <p:nvPr/>
        </p:nvSpPr>
        <p:spPr>
          <a:xfrm>
            <a:off x="4785775" y="93300"/>
            <a:ext cx="4239900" cy="983100"/>
          </a:xfrm>
          <a:prstGeom prst="roundRect">
            <a:avLst>
              <a:gd fmla="val 16667" name="adj"/>
            </a:avLst>
          </a:prstGeom>
          <a:solidFill>
            <a:schemeClr val="lt2"/>
          </a:solidFill>
          <a:ln cap="flat" cmpd="sng" w="38100">
            <a:solidFill>
              <a:srgbClr val="FF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100">
                <a:solidFill>
                  <a:schemeClr val="dk1"/>
                </a:solidFill>
                <a:latin typeface="Barlow Semi Condensed"/>
                <a:ea typeface="Barlow Semi Condensed"/>
                <a:cs typeface="Barlow Semi Condensed"/>
                <a:sym typeface="Barlow Semi Condensed"/>
              </a:rPr>
              <a:t>Look closely at this painting. What do you notice about the image?</a:t>
            </a:r>
            <a:endParaRPr sz="12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1100">
              <a:solidFill>
                <a:schemeClr val="dk1"/>
              </a:solidFill>
              <a:latin typeface="Barlow Semi Condensed"/>
              <a:ea typeface="Barlow Semi Condensed"/>
              <a:cs typeface="Barlow Semi Condensed"/>
              <a:sym typeface="Barlow Semi Condensed"/>
            </a:endParaRPr>
          </a:p>
        </p:txBody>
      </p:sp>
      <p:sp>
        <p:nvSpPr>
          <p:cNvPr id="292" name="Google Shape;292;p18"/>
          <p:cNvSpPr/>
          <p:nvPr/>
        </p:nvSpPr>
        <p:spPr>
          <a:xfrm>
            <a:off x="4834425" y="3579100"/>
            <a:ext cx="4153500" cy="1477800"/>
          </a:xfrm>
          <a:prstGeom prst="roundRect">
            <a:avLst>
              <a:gd fmla="val 16667" name="adj"/>
            </a:avLst>
          </a:prstGeom>
          <a:solidFill>
            <a:schemeClr val="lt2"/>
          </a:solidFill>
          <a:ln cap="flat" cmpd="sng" w="38100">
            <a:solidFill>
              <a:srgbClr val="FF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chemeClr val="dk1"/>
                </a:solidFill>
                <a:latin typeface="Barlow Semi Condensed"/>
                <a:ea typeface="Barlow Semi Condensed"/>
                <a:cs typeface="Barlow Semi Condensed"/>
                <a:sym typeface="Barlow Semi Condensed"/>
              </a:rPr>
              <a:t>Describe an image that an artist could create that fully represents the events at Yorktown and the contribution of African Americans.</a:t>
            </a:r>
            <a:endParaRPr sz="1100">
              <a:solidFill>
                <a:schemeClr val="dk1"/>
              </a:solidFill>
              <a:latin typeface="Barlow Semi Condensed"/>
              <a:ea typeface="Barlow Semi Condensed"/>
              <a:cs typeface="Barlow Semi Condensed"/>
              <a:sym typeface="Barlow Semi Condensed"/>
            </a:endParaRPr>
          </a:p>
        </p:txBody>
      </p:sp>
      <p:sp>
        <p:nvSpPr>
          <p:cNvPr id="293" name="Google Shape;293;p18"/>
          <p:cNvSpPr/>
          <p:nvPr/>
        </p:nvSpPr>
        <p:spPr>
          <a:xfrm>
            <a:off x="4834425" y="1221175"/>
            <a:ext cx="4153500" cy="2226900"/>
          </a:xfrm>
          <a:prstGeom prst="roundRect">
            <a:avLst>
              <a:gd fmla="val 16667" name="adj"/>
            </a:avLst>
          </a:prstGeom>
          <a:solidFill>
            <a:schemeClr val="lt2"/>
          </a:solidFill>
          <a:ln cap="flat" cmpd="sng" w="38100">
            <a:solidFill>
              <a:srgbClr val="FF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100">
                <a:solidFill>
                  <a:schemeClr val="dk1"/>
                </a:solidFill>
                <a:latin typeface="Barlow Semi Condensed"/>
                <a:ea typeface="Barlow Semi Condensed"/>
                <a:cs typeface="Barlow Semi Condensed"/>
                <a:sym typeface="Barlow Semi Condensed"/>
              </a:rPr>
              <a:t>Paintings representing revolutionary events typically focus on the White individuals in the image.  These images minimize people of color like James Lafayette, who we have just learned was critical in the defeat of the British and winning the Revolutionary War. Do you think minimizing people like James is a problem? Support your answer below.</a:t>
            </a:r>
            <a:endParaRPr b="1" sz="11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Clr>
                <a:schemeClr val="dk1"/>
              </a:buClr>
              <a:buSzPts val="1100"/>
              <a:buFont typeface="Arial"/>
              <a:buNone/>
            </a:pPr>
            <a:r>
              <a:t/>
            </a:r>
            <a:endParaRPr b="1" sz="11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Clr>
                <a:schemeClr val="dk1"/>
              </a:buClr>
              <a:buSzPts val="1100"/>
              <a:buFont typeface="Arial"/>
              <a:buNone/>
            </a:pPr>
            <a:r>
              <a:t/>
            </a:r>
            <a:endParaRPr b="1" sz="11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Clr>
                <a:schemeClr val="dk1"/>
              </a:buClr>
              <a:buSzPts val="1100"/>
              <a:buFont typeface="Arial"/>
              <a:buNone/>
            </a:pPr>
            <a:r>
              <a:t/>
            </a:r>
            <a:endParaRPr b="1" sz="1100">
              <a:solidFill>
                <a:schemeClr val="dk1"/>
              </a:solidFill>
              <a:latin typeface="Barlow Semi Condensed"/>
              <a:ea typeface="Barlow Semi Condensed"/>
              <a:cs typeface="Barlow Semi Condensed"/>
              <a:sym typeface="Barlow Semi Condense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2 2">
  <p:cSld name="SECTION_HEADER_1_1_1_2_2">
    <p:spTree>
      <p:nvGrpSpPr>
        <p:cNvPr id="294" name="Shape 294"/>
        <p:cNvGrpSpPr/>
        <p:nvPr/>
      </p:nvGrpSpPr>
      <p:grpSpPr>
        <a:xfrm>
          <a:off x="0" y="0"/>
          <a:ext cx="0" cy="0"/>
          <a:chOff x="0" y="0"/>
          <a:chExt cx="0" cy="0"/>
        </a:xfrm>
      </p:grpSpPr>
      <p:sp>
        <p:nvSpPr>
          <p:cNvPr id="295" name="Google Shape;295;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96" name="Google Shape;296;p19"/>
          <p:cNvSpPr/>
          <p:nvPr/>
        </p:nvSpPr>
        <p:spPr>
          <a:xfrm rot="128887">
            <a:off x="4223375" y="165426"/>
            <a:ext cx="4778158" cy="1135699"/>
          </a:xfrm>
          <a:prstGeom prst="rect">
            <a:avLst/>
          </a:prstGeom>
          <a:solidFill>
            <a:srgbClr val="8E7CC3"/>
          </a:solidFill>
          <a:ln>
            <a:noFill/>
          </a:ln>
          <a:effectLst>
            <a:outerShdw blurRad="200025" rotWithShape="0" algn="bl" dir="5400000" dist="6667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Fira Sans Condensed Light"/>
              <a:ea typeface="Fira Sans Condensed Light"/>
              <a:cs typeface="Fira Sans Condensed Light"/>
              <a:sym typeface="Fira Sans Condensed Light"/>
            </a:endParaRPr>
          </a:p>
        </p:txBody>
      </p:sp>
      <p:sp>
        <p:nvSpPr>
          <p:cNvPr id="297" name="Google Shape;297;p19"/>
          <p:cNvSpPr/>
          <p:nvPr/>
        </p:nvSpPr>
        <p:spPr>
          <a:xfrm rot="-157204">
            <a:off x="4570520" y="1261220"/>
            <a:ext cx="4547954" cy="2298613"/>
          </a:xfrm>
          <a:prstGeom prst="rect">
            <a:avLst/>
          </a:prstGeom>
          <a:solidFill>
            <a:srgbClr val="E06666"/>
          </a:solidFill>
          <a:ln>
            <a:noFill/>
          </a:ln>
          <a:effectLst>
            <a:outerShdw blurRad="200025" rotWithShape="0" algn="bl" dir="5400000" dist="6667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latin typeface="Barlow Semi Condensed"/>
              <a:ea typeface="Barlow Semi Condensed"/>
              <a:cs typeface="Barlow Semi Condensed"/>
              <a:sym typeface="Barlow Semi Condensed"/>
            </a:endParaRPr>
          </a:p>
        </p:txBody>
      </p:sp>
      <p:pic>
        <p:nvPicPr>
          <p:cNvPr id="298" name="Google Shape;298;p19"/>
          <p:cNvPicPr preferRelativeResize="0"/>
          <p:nvPr/>
        </p:nvPicPr>
        <p:blipFill>
          <a:blip r:embed="rId2">
            <a:alphaModFix/>
          </a:blip>
          <a:stretch>
            <a:fillRect/>
          </a:stretch>
        </p:blipFill>
        <p:spPr>
          <a:xfrm rot="-5400000">
            <a:off x="874338" y="1944737"/>
            <a:ext cx="5268725" cy="1263800"/>
          </a:xfrm>
          <a:prstGeom prst="rect">
            <a:avLst/>
          </a:prstGeom>
          <a:noFill/>
          <a:ln>
            <a:noFill/>
          </a:ln>
        </p:spPr>
      </p:pic>
      <p:sp>
        <p:nvSpPr>
          <p:cNvPr id="299" name="Google Shape;299;p19"/>
          <p:cNvSpPr/>
          <p:nvPr/>
        </p:nvSpPr>
        <p:spPr>
          <a:xfrm rot="-5400000">
            <a:off x="-843125" y="793675"/>
            <a:ext cx="5194500" cy="3574200"/>
          </a:xfrm>
          <a:prstGeom prst="rect">
            <a:avLst/>
          </a:prstGeom>
          <a:solidFill>
            <a:srgbClr val="789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0" name="Google Shape;300;p19"/>
          <p:cNvPicPr preferRelativeResize="0"/>
          <p:nvPr/>
        </p:nvPicPr>
        <p:blipFill>
          <a:blip r:embed="rId3">
            <a:alphaModFix/>
          </a:blip>
          <a:stretch>
            <a:fillRect/>
          </a:stretch>
        </p:blipFill>
        <p:spPr>
          <a:xfrm>
            <a:off x="800849" y="823528"/>
            <a:ext cx="3126593" cy="2204488"/>
          </a:xfrm>
          <a:prstGeom prst="rect">
            <a:avLst/>
          </a:prstGeom>
          <a:noFill/>
          <a:ln>
            <a:noFill/>
          </a:ln>
        </p:spPr>
      </p:pic>
      <p:sp>
        <p:nvSpPr>
          <p:cNvPr id="301" name="Google Shape;301;p19"/>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302" name="Google Shape;302;p19"/>
          <p:cNvSpPr txBox="1"/>
          <p:nvPr/>
        </p:nvSpPr>
        <p:spPr>
          <a:xfrm>
            <a:off x="371025" y="3750100"/>
            <a:ext cx="3430200" cy="113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FFD966"/>
                </a:solidFill>
                <a:latin typeface="Fredericka the Great"/>
                <a:ea typeface="Fredericka the Great"/>
                <a:cs typeface="Fredericka the Great"/>
                <a:sym typeface="Fredericka the Great"/>
              </a:rPr>
              <a:t>John Trumbull’s painting </a:t>
            </a:r>
            <a:r>
              <a:rPr i="1" lang="en" sz="1050">
                <a:solidFill>
                  <a:srgbClr val="FFD966"/>
                </a:solidFill>
                <a:latin typeface="Fredericka the Great"/>
                <a:ea typeface="Fredericka the Great"/>
                <a:cs typeface="Fredericka the Great"/>
                <a:sym typeface="Fredericka the Great"/>
              </a:rPr>
              <a:t>The Surrender of Lord Cornwallis, </a:t>
            </a:r>
            <a:r>
              <a:rPr lang="en" sz="1050">
                <a:solidFill>
                  <a:srgbClr val="FFD966"/>
                </a:solidFill>
                <a:latin typeface="Fredericka the Great"/>
                <a:ea typeface="Fredericka the Great"/>
                <a:cs typeface="Fredericka the Great"/>
                <a:sym typeface="Fredericka the Great"/>
              </a:rPr>
              <a:t>which hangs in the US Capitol Rotunda, depicts the forces of British General Charles Cornwallis surrendering to French and American forces Oct. 19, 1781, after the Siege of Yorktown. </a:t>
            </a:r>
            <a:endParaRPr>
              <a:solidFill>
                <a:srgbClr val="FFD966"/>
              </a:solidFill>
              <a:latin typeface="Fredericka the Great"/>
              <a:ea typeface="Fredericka the Great"/>
              <a:cs typeface="Fredericka the Great"/>
              <a:sym typeface="Fredericka the Great"/>
            </a:endParaRPr>
          </a:p>
        </p:txBody>
      </p:sp>
      <p:sp>
        <p:nvSpPr>
          <p:cNvPr id="303" name="Google Shape;303;p19"/>
          <p:cNvSpPr/>
          <p:nvPr/>
        </p:nvSpPr>
        <p:spPr>
          <a:xfrm rot="140149">
            <a:off x="4568199" y="245967"/>
            <a:ext cx="4239823" cy="442566"/>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El Messiri"/>
                <a:ea typeface="El Messiri"/>
                <a:cs typeface="El Messiri"/>
                <a:sym typeface="El Messiri"/>
              </a:rPr>
              <a:t>Look closely at this painting. List at least 5 things you see.</a:t>
            </a:r>
            <a:endParaRPr sz="1100">
              <a:solidFill>
                <a:srgbClr val="FFFFFF"/>
              </a:solidFill>
              <a:latin typeface="El Messiri"/>
              <a:ea typeface="El Messiri"/>
              <a:cs typeface="El Messiri"/>
              <a:sym typeface="El Messiri"/>
            </a:endParaRPr>
          </a:p>
        </p:txBody>
      </p:sp>
      <p:sp>
        <p:nvSpPr>
          <p:cNvPr id="304" name="Google Shape;304;p19"/>
          <p:cNvSpPr/>
          <p:nvPr/>
        </p:nvSpPr>
        <p:spPr>
          <a:xfrm rot="-181703">
            <a:off x="4721456" y="1384284"/>
            <a:ext cx="4287287" cy="107579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i="1" lang="en" sz="1100">
                <a:solidFill>
                  <a:srgbClr val="FFFFFF"/>
                </a:solidFill>
                <a:latin typeface="El Messiri"/>
                <a:ea typeface="El Messiri"/>
                <a:cs typeface="El Messiri"/>
                <a:sym typeface="El Messiri"/>
              </a:rPr>
              <a:t>The Surrender of Lord Cornwallis  </a:t>
            </a:r>
            <a:r>
              <a:rPr lang="en" sz="1100">
                <a:solidFill>
                  <a:srgbClr val="FFFFFF"/>
                </a:solidFill>
                <a:latin typeface="El Messiri"/>
                <a:ea typeface="El Messiri"/>
                <a:cs typeface="El Messiri"/>
                <a:sym typeface="El Messiri"/>
              </a:rPr>
              <a:t>is a famous painting that  focusing on White generals at Yorktown. This image does not show the important role African American soldiers played in this battle. Do you think this is a problem? Support your answer below.</a:t>
            </a:r>
            <a:endParaRPr sz="1100">
              <a:solidFill>
                <a:srgbClr val="FFFFFF"/>
              </a:solidFill>
              <a:latin typeface="El Messiri"/>
              <a:ea typeface="El Messiri"/>
              <a:cs typeface="El Messiri"/>
              <a:sym typeface="El Messiri"/>
            </a:endParaRPr>
          </a:p>
        </p:txBody>
      </p:sp>
      <p:pic>
        <p:nvPicPr>
          <p:cNvPr id="305" name="Google Shape;305;p19"/>
          <p:cNvPicPr preferRelativeResize="0"/>
          <p:nvPr/>
        </p:nvPicPr>
        <p:blipFill>
          <a:blip r:embed="rId4">
            <a:alphaModFix/>
          </a:blip>
          <a:stretch>
            <a:fillRect/>
          </a:stretch>
        </p:blipFill>
        <p:spPr>
          <a:xfrm rot="-5400000">
            <a:off x="665763" y="-201837"/>
            <a:ext cx="3393326" cy="4315651"/>
          </a:xfrm>
          <a:prstGeom prst="rect">
            <a:avLst/>
          </a:prstGeom>
          <a:noFill/>
          <a:ln>
            <a:noFill/>
          </a:ln>
        </p:spPr>
      </p:pic>
      <p:sp>
        <p:nvSpPr>
          <p:cNvPr id="306" name="Google Shape;306;p19"/>
          <p:cNvSpPr/>
          <p:nvPr/>
        </p:nvSpPr>
        <p:spPr>
          <a:xfrm rot="444">
            <a:off x="4390130" y="3579406"/>
            <a:ext cx="4648500" cy="1433400"/>
          </a:xfrm>
          <a:prstGeom prst="rect">
            <a:avLst/>
          </a:prstGeom>
          <a:solidFill>
            <a:srgbClr val="6D9EEB"/>
          </a:solidFill>
          <a:ln>
            <a:noFill/>
          </a:ln>
          <a:effectLst>
            <a:outerShdw blurRad="200025" rotWithShape="0" algn="bl" dir="5400000" dist="6667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307" name="Google Shape;307;p19"/>
          <p:cNvSpPr/>
          <p:nvPr/>
        </p:nvSpPr>
        <p:spPr>
          <a:xfrm>
            <a:off x="4605825" y="3655300"/>
            <a:ext cx="4153500" cy="56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El Messiri"/>
                <a:ea typeface="El Messiri"/>
                <a:cs typeface="El Messiri"/>
                <a:sym typeface="El Messiri"/>
              </a:rPr>
              <a:t>Describe an image that an artist could create that fully represents the events at Yorktown and the contribution of African Americans.</a:t>
            </a:r>
            <a:endParaRPr sz="1100">
              <a:solidFill>
                <a:srgbClr val="FFFFFF"/>
              </a:solidFill>
              <a:latin typeface="El Messiri"/>
              <a:ea typeface="El Messiri"/>
              <a:cs typeface="El Messiri"/>
              <a:sym typeface="El Messiri"/>
            </a:endParaRPr>
          </a:p>
          <a:p>
            <a:pPr indent="0" lvl="0" marL="0" rtl="0" algn="l">
              <a:spcBef>
                <a:spcPts val="0"/>
              </a:spcBef>
              <a:spcAft>
                <a:spcPts val="0"/>
              </a:spcAft>
              <a:buNone/>
            </a:pPr>
            <a:r>
              <a:t/>
            </a:r>
            <a:endParaRPr sz="1100">
              <a:solidFill>
                <a:srgbClr val="FFFFFF"/>
              </a:solidFill>
              <a:latin typeface="El Messiri"/>
              <a:ea typeface="El Messiri"/>
              <a:cs typeface="El Messiri"/>
              <a:sym typeface="El Messiri"/>
            </a:endParaRPr>
          </a:p>
        </p:txBody>
      </p:sp>
      <p:sp>
        <p:nvSpPr>
          <p:cNvPr id="308" name="Google Shape;308;p19"/>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FFFFFF"/>
                </a:solidFill>
              </a:rPr>
              <a:t>‹#›</a:t>
            </a:fld>
            <a:endParaRPr sz="1000">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2 1">
  <p:cSld name="SECTION_HEADER_1_1_1_2_1">
    <p:spTree>
      <p:nvGrpSpPr>
        <p:cNvPr id="309" name="Shape 309"/>
        <p:cNvGrpSpPr/>
        <p:nvPr/>
      </p:nvGrpSpPr>
      <p:grpSpPr>
        <a:xfrm>
          <a:off x="0" y="0"/>
          <a:ext cx="0" cy="0"/>
          <a:chOff x="0" y="0"/>
          <a:chExt cx="0" cy="0"/>
        </a:xfrm>
      </p:grpSpPr>
      <p:pic>
        <p:nvPicPr>
          <p:cNvPr id="310" name="Google Shape;310;p20"/>
          <p:cNvPicPr preferRelativeResize="0"/>
          <p:nvPr/>
        </p:nvPicPr>
        <p:blipFill>
          <a:blip r:embed="rId2">
            <a:alphaModFix/>
          </a:blip>
          <a:stretch>
            <a:fillRect/>
          </a:stretch>
        </p:blipFill>
        <p:spPr>
          <a:xfrm>
            <a:off x="0" y="1895025"/>
            <a:ext cx="9226448" cy="881150"/>
          </a:xfrm>
          <a:prstGeom prst="rect">
            <a:avLst/>
          </a:prstGeom>
          <a:noFill/>
          <a:ln>
            <a:noFill/>
          </a:ln>
        </p:spPr>
      </p:pic>
      <p:sp>
        <p:nvSpPr>
          <p:cNvPr id="311" name="Google Shape;311;p20"/>
          <p:cNvSpPr txBox="1"/>
          <p:nvPr/>
        </p:nvSpPr>
        <p:spPr>
          <a:xfrm>
            <a:off x="0" y="0"/>
            <a:ext cx="9152400" cy="2131200"/>
          </a:xfrm>
          <a:prstGeom prst="rect">
            <a:avLst/>
          </a:prstGeom>
          <a:solidFill>
            <a:srgbClr val="78909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0"/>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313" name="Google Shape;313;p20"/>
          <p:cNvSpPr txBox="1"/>
          <p:nvPr/>
        </p:nvSpPr>
        <p:spPr>
          <a:xfrm>
            <a:off x="2976750" y="257325"/>
            <a:ext cx="5495700" cy="15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D966"/>
                </a:solidFill>
                <a:latin typeface="Fredericka the Great"/>
                <a:ea typeface="Fredericka the Great"/>
                <a:cs typeface="Fredericka the Great"/>
                <a:sym typeface="Fredericka the Great"/>
              </a:rPr>
              <a:t>A Virginia law was passed in 1783 </a:t>
            </a:r>
            <a:r>
              <a:rPr lang="en" sz="1800">
                <a:solidFill>
                  <a:srgbClr val="FFD966"/>
                </a:solidFill>
                <a:uFill>
                  <a:noFill/>
                </a:uFill>
                <a:latin typeface="Fredericka the Great"/>
                <a:ea typeface="Fredericka the Great"/>
                <a:cs typeface="Fredericka the Great"/>
                <a:sym typeface="Fredericka the Great"/>
                <a:hlinkClick r:id="rId3">
                  <a:extLst>
                    <a:ext uri="{A12FA001-AC4F-418D-AE19-62706E023703}">
                      <ahyp:hlinkClr val="tx"/>
                    </a:ext>
                  </a:extLst>
                </a:hlinkClick>
              </a:rPr>
              <a:t>stating</a:t>
            </a:r>
            <a:r>
              <a:rPr lang="en" sz="1800">
                <a:solidFill>
                  <a:srgbClr val="FFD966"/>
                </a:solidFill>
                <a:latin typeface="Fredericka the Great"/>
                <a:ea typeface="Fredericka the Great"/>
                <a:cs typeface="Fredericka the Great"/>
                <a:sym typeface="Fredericka the Great"/>
              </a:rPr>
              <a:t> that enslaved men who “have faithfully served agreeable to the terms of their enlistment, and have thereby of course contributed towards the establishment of American liberty and independence, should enjoy the blessings of freedom as a reward for their toils and labours.”</a:t>
            </a:r>
            <a:endParaRPr sz="1800">
              <a:solidFill>
                <a:srgbClr val="FFD966"/>
              </a:solidFill>
              <a:latin typeface="Fredericka the Great"/>
              <a:ea typeface="Fredericka the Great"/>
              <a:cs typeface="Fredericka the Great"/>
              <a:sym typeface="Fredericka the Great"/>
            </a:endParaRPr>
          </a:p>
        </p:txBody>
      </p:sp>
      <p:sp>
        <p:nvSpPr>
          <p:cNvPr id="314" name="Google Shape;314;p20"/>
          <p:cNvSpPr/>
          <p:nvPr/>
        </p:nvSpPr>
        <p:spPr>
          <a:xfrm rot="147414">
            <a:off x="4577796" y="2679316"/>
            <a:ext cx="4184947" cy="2257168"/>
          </a:xfrm>
          <a:prstGeom prst="rect">
            <a:avLst/>
          </a:prstGeom>
          <a:solidFill>
            <a:srgbClr val="A4C2F4"/>
          </a:solidFill>
          <a:ln>
            <a:noFill/>
          </a:ln>
          <a:effectLst>
            <a:outerShdw blurRad="171450" rotWithShape="0" algn="bl" dir="5400000" dist="66675">
              <a:srgbClr val="000000">
                <a:alpha val="2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315" name="Google Shape;315;p20"/>
          <p:cNvSpPr/>
          <p:nvPr/>
        </p:nvSpPr>
        <p:spPr>
          <a:xfrm rot="-180891">
            <a:off x="203030" y="2572251"/>
            <a:ext cx="4363539" cy="2265449"/>
          </a:xfrm>
          <a:prstGeom prst="rect">
            <a:avLst/>
          </a:prstGeom>
          <a:solidFill>
            <a:srgbClr val="E06666"/>
          </a:solidFill>
          <a:ln>
            <a:noFill/>
          </a:ln>
          <a:effectLst>
            <a:outerShdw blurRad="171450" rotWithShape="0" algn="bl" dir="5400000" dist="66675">
              <a:srgbClr val="000000">
                <a:alpha val="22000"/>
              </a:srgbClr>
            </a:outerShdw>
          </a:effectLst>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latin typeface="Barlow Semi Condensed"/>
              <a:ea typeface="Barlow Semi Condensed"/>
              <a:cs typeface="Barlow Semi Condensed"/>
              <a:sym typeface="Barlow Semi Condensed"/>
            </a:endParaRPr>
          </a:p>
        </p:txBody>
      </p:sp>
      <p:sp>
        <p:nvSpPr>
          <p:cNvPr id="316" name="Google Shape;316;p20"/>
          <p:cNvSpPr/>
          <p:nvPr/>
        </p:nvSpPr>
        <p:spPr>
          <a:xfrm rot="211925">
            <a:off x="4758669" y="2859470"/>
            <a:ext cx="3876163" cy="737611"/>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El Messiri"/>
                <a:ea typeface="El Messiri"/>
                <a:cs typeface="El Messiri"/>
                <a:sym typeface="El Messiri"/>
              </a:rPr>
              <a:t>Do you think James Armistead Lafayette met the terms of this law and should have been given personal freedom? Support your answer below.</a:t>
            </a:r>
            <a:endParaRPr sz="1300">
              <a:solidFill>
                <a:srgbClr val="000000"/>
              </a:solidFill>
              <a:latin typeface="El Messiri"/>
              <a:ea typeface="El Messiri"/>
              <a:cs typeface="El Messiri"/>
              <a:sym typeface="El Messiri"/>
            </a:endParaRPr>
          </a:p>
        </p:txBody>
      </p:sp>
      <p:sp>
        <p:nvSpPr>
          <p:cNvPr id="317" name="Google Shape;317;p20"/>
          <p:cNvSpPr/>
          <p:nvPr/>
        </p:nvSpPr>
        <p:spPr>
          <a:xfrm rot="-144863">
            <a:off x="259063" y="2770781"/>
            <a:ext cx="4251474" cy="33539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000000"/>
                </a:solidFill>
                <a:latin typeface="El Messiri"/>
                <a:ea typeface="El Messiri"/>
                <a:cs typeface="El Messiri"/>
                <a:sym typeface="El Messiri"/>
              </a:rPr>
              <a:t>What was the purpose of this law?</a:t>
            </a:r>
            <a:endParaRPr sz="1300">
              <a:solidFill>
                <a:srgbClr val="000000"/>
              </a:solidFill>
              <a:latin typeface="El Messiri"/>
              <a:ea typeface="El Messiri"/>
              <a:cs typeface="El Messiri"/>
              <a:sym typeface="El Messiri"/>
            </a:endParaRPr>
          </a:p>
        </p:txBody>
      </p:sp>
      <p:pic>
        <p:nvPicPr>
          <p:cNvPr id="318" name="Google Shape;318;p20"/>
          <p:cNvPicPr preferRelativeResize="0"/>
          <p:nvPr/>
        </p:nvPicPr>
        <p:blipFill rotWithShape="1">
          <a:blip r:embed="rId4">
            <a:alphaModFix/>
          </a:blip>
          <a:srcRect b="0" l="8765" r="8773" t="0"/>
          <a:stretch/>
        </p:blipFill>
        <p:spPr>
          <a:xfrm>
            <a:off x="1153554" y="597251"/>
            <a:ext cx="1456500" cy="1839600"/>
          </a:xfrm>
          <a:prstGeom prst="ellipse">
            <a:avLst/>
          </a:prstGeom>
          <a:noFill/>
          <a:ln>
            <a:noFill/>
          </a:ln>
        </p:spPr>
      </p:pic>
      <p:pic>
        <p:nvPicPr>
          <p:cNvPr id="319" name="Google Shape;319;p20"/>
          <p:cNvPicPr preferRelativeResize="0"/>
          <p:nvPr/>
        </p:nvPicPr>
        <p:blipFill>
          <a:blip r:embed="rId5">
            <a:alphaModFix/>
          </a:blip>
          <a:stretch>
            <a:fillRect/>
          </a:stretch>
        </p:blipFill>
        <p:spPr>
          <a:xfrm>
            <a:off x="774600" y="137300"/>
            <a:ext cx="2185150" cy="284747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1 1">
  <p:cSld name="TITLE_1_2_1_1">
    <p:spTree>
      <p:nvGrpSpPr>
        <p:cNvPr id="60" name="Shape 60"/>
        <p:cNvGrpSpPr/>
        <p:nvPr/>
      </p:nvGrpSpPr>
      <p:grpSpPr>
        <a:xfrm>
          <a:off x="0" y="0"/>
          <a:ext cx="0" cy="0"/>
          <a:chOff x="0" y="0"/>
          <a:chExt cx="0" cy="0"/>
        </a:xfrm>
      </p:grpSpPr>
      <p:pic>
        <p:nvPicPr>
          <p:cNvPr id="61" name="Google Shape;61;p3"/>
          <p:cNvPicPr preferRelativeResize="0"/>
          <p:nvPr/>
        </p:nvPicPr>
        <p:blipFill>
          <a:blip r:embed="rId2">
            <a:alphaModFix/>
          </a:blip>
          <a:stretch>
            <a:fillRect/>
          </a:stretch>
        </p:blipFill>
        <p:spPr>
          <a:xfrm>
            <a:off x="185475" y="175000"/>
            <a:ext cx="4524487" cy="1766700"/>
          </a:xfrm>
          <a:prstGeom prst="rect">
            <a:avLst/>
          </a:prstGeom>
          <a:noFill/>
          <a:ln>
            <a:noFill/>
          </a:ln>
        </p:spPr>
      </p:pic>
      <p:sp>
        <p:nvSpPr>
          <p:cNvPr id="62" name="Google Shape;62;p3"/>
          <p:cNvSpPr txBox="1"/>
          <p:nvPr/>
        </p:nvSpPr>
        <p:spPr>
          <a:xfrm>
            <a:off x="4742800" y="47800"/>
            <a:ext cx="4319700" cy="189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dk1"/>
                </a:solidFill>
                <a:latin typeface="Barlow Semi Condensed"/>
                <a:ea typeface="Barlow Semi Condensed"/>
                <a:cs typeface="Barlow Semi Condensed"/>
                <a:sym typeface="Barlow Semi Condensed"/>
              </a:rPr>
              <a:t>In a partnership with VMHC, the John Marshall Center has created a set of lesson plans to </a:t>
            </a:r>
            <a:endParaRPr b="1" sz="15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en" sz="1500">
                <a:solidFill>
                  <a:schemeClr val="dk1"/>
                </a:solidFill>
                <a:latin typeface="Barlow Semi Condensed"/>
                <a:ea typeface="Barlow Semi Condensed"/>
                <a:cs typeface="Barlow Semi Condensed"/>
                <a:sym typeface="Barlow Semi Condensed"/>
              </a:rPr>
              <a:t>complement the VMHC’s exhibition, </a:t>
            </a:r>
            <a:endParaRPr b="1" sz="15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b="1" i="1" lang="en" sz="1500">
                <a:solidFill>
                  <a:schemeClr val="dk1"/>
                </a:solidFill>
                <a:latin typeface="Barlow Semi Condensed"/>
                <a:ea typeface="Barlow Semi Condensed"/>
                <a:cs typeface="Barlow Semi Condensed"/>
                <a:sym typeface="Barlow Semi Condensed"/>
              </a:rPr>
              <a:t>Determined: the 400-year struggle for Black Equality</a:t>
            </a:r>
            <a:r>
              <a:rPr b="1" lang="en" sz="1500">
                <a:solidFill>
                  <a:schemeClr val="dk1"/>
                </a:solidFill>
                <a:latin typeface="Barlow Semi Condensed"/>
                <a:ea typeface="Barlow Semi Condensed"/>
                <a:cs typeface="Barlow Semi Condensed"/>
                <a:sym typeface="Barlow Semi Condensed"/>
              </a:rPr>
              <a:t>. </a:t>
            </a:r>
            <a:endParaRPr b="1" sz="1500">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1600">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en" sz="1600">
                <a:latin typeface="Barlow Semi Condensed"/>
                <a:ea typeface="Barlow Semi Condensed"/>
                <a:cs typeface="Barlow Semi Condensed"/>
                <a:sym typeface="Barlow Semi Condensed"/>
              </a:rPr>
              <a:t>This is les</a:t>
            </a:r>
            <a:r>
              <a:rPr b="1" lang="en" sz="1600">
                <a:latin typeface="Barlow Semi Condensed"/>
                <a:ea typeface="Barlow Semi Condensed"/>
                <a:cs typeface="Barlow Semi Condensed"/>
                <a:sym typeface="Barlow Semi Condensed"/>
              </a:rPr>
              <a:t>s</a:t>
            </a:r>
            <a:r>
              <a:rPr b="1" lang="en" sz="1600">
                <a:latin typeface="Barlow Semi Condensed"/>
                <a:ea typeface="Barlow Semi Condensed"/>
                <a:cs typeface="Barlow Semi Condensed"/>
                <a:sym typeface="Barlow Semi Condensed"/>
              </a:rPr>
              <a:t>on 1, </a:t>
            </a:r>
            <a:r>
              <a:rPr b="1" lang="en" sz="1600">
                <a:solidFill>
                  <a:schemeClr val="dk1"/>
                </a:solidFill>
                <a:latin typeface="Barlow Semi Condensed"/>
                <a:ea typeface="Barlow Semi Condensed"/>
                <a:cs typeface="Barlow Semi Condensed"/>
                <a:sym typeface="Barlow Semi Condensed"/>
              </a:rPr>
              <a:t>“James Armistead Lafayette: A Fight for Freedom and Equality”</a:t>
            </a:r>
            <a:r>
              <a:rPr b="1" lang="en" sz="1600">
                <a:latin typeface="Barlow Semi Condensed"/>
                <a:ea typeface="Barlow Semi Condensed"/>
                <a:cs typeface="Barlow Semi Condensed"/>
                <a:sym typeface="Barlow Semi Condensed"/>
              </a:rPr>
              <a:t>  (HS)</a:t>
            </a:r>
            <a:endParaRPr b="1" sz="1600">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1600">
              <a:latin typeface="Barlow Semi Condensed"/>
              <a:ea typeface="Barlow Semi Condensed"/>
              <a:cs typeface="Barlow Semi Condensed"/>
              <a:sym typeface="Barlow Semi Condensed"/>
            </a:endParaRPr>
          </a:p>
        </p:txBody>
      </p:sp>
      <p:sp>
        <p:nvSpPr>
          <p:cNvPr id="63" name="Google Shape;63;p3"/>
          <p:cNvSpPr txBox="1"/>
          <p:nvPr/>
        </p:nvSpPr>
        <p:spPr>
          <a:xfrm>
            <a:off x="16050" y="3493188"/>
            <a:ext cx="9144000" cy="514200"/>
          </a:xfrm>
          <a:prstGeom prst="rect">
            <a:avLst/>
          </a:prstGeom>
          <a:solidFill>
            <a:srgbClr val="FF00FF">
              <a:alpha val="54189"/>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txBox="1"/>
          <p:nvPr/>
        </p:nvSpPr>
        <p:spPr>
          <a:xfrm>
            <a:off x="185473" y="4075100"/>
            <a:ext cx="1143000" cy="117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First Enslaved Africans arrive in Jamestown</a:t>
            </a:r>
            <a:endParaRPr b="1" sz="1200">
              <a:latin typeface="Architects Daughter"/>
              <a:ea typeface="Architects Daughter"/>
              <a:cs typeface="Architects Daughter"/>
              <a:sym typeface="Architects Daughter"/>
            </a:endParaRPr>
          </a:p>
        </p:txBody>
      </p:sp>
      <p:sp>
        <p:nvSpPr>
          <p:cNvPr id="65" name="Google Shape;65;p3"/>
          <p:cNvSpPr txBox="1"/>
          <p:nvPr/>
        </p:nvSpPr>
        <p:spPr>
          <a:xfrm>
            <a:off x="76650" y="3565638"/>
            <a:ext cx="70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Barlow Semi Condensed"/>
                <a:ea typeface="Barlow Semi Condensed"/>
                <a:cs typeface="Barlow Semi Condensed"/>
                <a:sym typeface="Barlow Semi Condensed"/>
              </a:rPr>
              <a:t>1500s</a:t>
            </a:r>
            <a:endParaRPr b="1" sz="1200">
              <a:solidFill>
                <a:schemeClr val="dk1"/>
              </a:solidFill>
              <a:latin typeface="Barlow Semi Condensed"/>
              <a:ea typeface="Barlow Semi Condensed"/>
              <a:cs typeface="Barlow Semi Condensed"/>
              <a:sym typeface="Barlow Semi Condensed"/>
            </a:endParaRPr>
          </a:p>
        </p:txBody>
      </p:sp>
      <p:sp>
        <p:nvSpPr>
          <p:cNvPr id="66" name="Google Shape;66;p3"/>
          <p:cNvSpPr txBox="1"/>
          <p:nvPr/>
        </p:nvSpPr>
        <p:spPr>
          <a:xfrm>
            <a:off x="525413" y="3568325"/>
            <a:ext cx="70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Barlow Semi Condensed"/>
                <a:ea typeface="Barlow Semi Condensed"/>
                <a:cs typeface="Barlow Semi Condensed"/>
                <a:sym typeface="Barlow Semi Condensed"/>
              </a:rPr>
              <a:t>1619</a:t>
            </a:r>
            <a:endParaRPr b="1" sz="1200">
              <a:solidFill>
                <a:schemeClr val="dk1"/>
              </a:solidFill>
              <a:latin typeface="Barlow Semi Condensed"/>
              <a:ea typeface="Barlow Semi Condensed"/>
              <a:cs typeface="Barlow Semi Condensed"/>
              <a:sym typeface="Barlow Semi Condensed"/>
            </a:endParaRPr>
          </a:p>
        </p:txBody>
      </p:sp>
      <p:sp>
        <p:nvSpPr>
          <p:cNvPr id="67" name="Google Shape;67;p3"/>
          <p:cNvSpPr txBox="1"/>
          <p:nvPr/>
        </p:nvSpPr>
        <p:spPr>
          <a:xfrm>
            <a:off x="1540450" y="4096250"/>
            <a:ext cx="1143000" cy="117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James Armistead Lafayette receives freedom</a:t>
            </a:r>
            <a:endParaRPr b="1" sz="1200">
              <a:latin typeface="Architects Daughter"/>
              <a:ea typeface="Architects Daughter"/>
              <a:cs typeface="Architects Daughter"/>
              <a:sym typeface="Architects Daughter"/>
            </a:endParaRPr>
          </a:p>
        </p:txBody>
      </p:sp>
      <p:sp>
        <p:nvSpPr>
          <p:cNvPr id="68" name="Google Shape;68;p3"/>
          <p:cNvSpPr txBox="1"/>
          <p:nvPr/>
        </p:nvSpPr>
        <p:spPr>
          <a:xfrm>
            <a:off x="1688240" y="3510225"/>
            <a:ext cx="835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dk1"/>
                </a:solidFill>
                <a:latin typeface="Barlow Semi Condensed"/>
                <a:ea typeface="Barlow Semi Condensed"/>
                <a:cs typeface="Barlow Semi Condensed"/>
                <a:sym typeface="Barlow Semi Condensed"/>
              </a:rPr>
              <a:t>January</a:t>
            </a:r>
            <a:endParaRPr b="1" sz="12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en" sz="1200">
                <a:solidFill>
                  <a:schemeClr val="dk1"/>
                </a:solidFill>
                <a:latin typeface="Barlow Semi Condensed"/>
                <a:ea typeface="Barlow Semi Condensed"/>
                <a:cs typeface="Barlow Semi Condensed"/>
                <a:sym typeface="Barlow Semi Condensed"/>
              </a:rPr>
              <a:t>1787</a:t>
            </a:r>
            <a:endParaRPr b="1" sz="1200">
              <a:solidFill>
                <a:schemeClr val="dk1"/>
              </a:solidFill>
              <a:latin typeface="Barlow Semi Condensed"/>
              <a:ea typeface="Barlow Semi Condensed"/>
              <a:cs typeface="Barlow Semi Condensed"/>
              <a:sym typeface="Barlow Semi Condensed"/>
            </a:endParaRPr>
          </a:p>
        </p:txBody>
      </p:sp>
      <p:sp>
        <p:nvSpPr>
          <p:cNvPr id="69" name="Google Shape;69;p3"/>
          <p:cNvSpPr txBox="1"/>
          <p:nvPr/>
        </p:nvSpPr>
        <p:spPr>
          <a:xfrm>
            <a:off x="875675" y="2668850"/>
            <a:ext cx="1143000" cy="60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Declaration of Independence</a:t>
            </a:r>
            <a:endParaRPr b="1" sz="1200">
              <a:latin typeface="Architects Daughter"/>
              <a:ea typeface="Architects Daughter"/>
              <a:cs typeface="Architects Daughter"/>
              <a:sym typeface="Architects Daughter"/>
            </a:endParaRPr>
          </a:p>
        </p:txBody>
      </p:sp>
      <p:sp>
        <p:nvSpPr>
          <p:cNvPr id="70" name="Google Shape;70;p3"/>
          <p:cNvSpPr txBox="1"/>
          <p:nvPr/>
        </p:nvSpPr>
        <p:spPr>
          <a:xfrm>
            <a:off x="1094663" y="3526900"/>
            <a:ext cx="705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dk1"/>
                </a:solidFill>
                <a:latin typeface="Barlow Semi Condensed"/>
                <a:ea typeface="Barlow Semi Condensed"/>
                <a:cs typeface="Barlow Semi Condensed"/>
                <a:sym typeface="Barlow Semi Condensed"/>
              </a:rPr>
              <a:t>July 4,</a:t>
            </a:r>
            <a:endParaRPr b="1" sz="12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en" sz="1200">
                <a:solidFill>
                  <a:schemeClr val="dk1"/>
                </a:solidFill>
                <a:latin typeface="Barlow Semi Condensed"/>
                <a:ea typeface="Barlow Semi Condensed"/>
                <a:cs typeface="Barlow Semi Condensed"/>
                <a:sym typeface="Barlow Semi Condensed"/>
              </a:rPr>
              <a:t> 1776</a:t>
            </a:r>
            <a:endParaRPr b="1" sz="1200">
              <a:solidFill>
                <a:schemeClr val="dk1"/>
              </a:solidFill>
              <a:latin typeface="Barlow Semi Condensed"/>
              <a:ea typeface="Barlow Semi Condensed"/>
              <a:cs typeface="Barlow Semi Condensed"/>
              <a:sym typeface="Barlow Semi Condensed"/>
            </a:endParaRPr>
          </a:p>
        </p:txBody>
      </p:sp>
      <p:sp>
        <p:nvSpPr>
          <p:cNvPr id="71" name="Google Shape;71;p3"/>
          <p:cNvSpPr txBox="1"/>
          <p:nvPr/>
        </p:nvSpPr>
        <p:spPr>
          <a:xfrm>
            <a:off x="3498338" y="2603075"/>
            <a:ext cx="10401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Architects Daughter"/>
                <a:ea typeface="Architects Daughter"/>
                <a:cs typeface="Architects Daughter"/>
                <a:sym typeface="Architects Daughter"/>
              </a:rPr>
              <a:t>Fugitive Slave </a:t>
            </a:r>
            <a:endParaRPr b="1">
              <a:latin typeface="Architects Daughter"/>
              <a:ea typeface="Architects Daughter"/>
              <a:cs typeface="Architects Daughter"/>
              <a:sym typeface="Architects Daughter"/>
            </a:endParaRPr>
          </a:p>
          <a:p>
            <a:pPr indent="0" lvl="0" marL="0" rtl="0" algn="ctr">
              <a:spcBef>
                <a:spcPts val="0"/>
              </a:spcBef>
              <a:spcAft>
                <a:spcPts val="0"/>
              </a:spcAft>
              <a:buNone/>
            </a:pPr>
            <a:r>
              <a:rPr b="1" lang="en">
                <a:latin typeface="Architects Daughter"/>
                <a:ea typeface="Architects Daughter"/>
                <a:cs typeface="Architects Daughter"/>
                <a:sym typeface="Architects Daughter"/>
              </a:rPr>
              <a:t>Act</a:t>
            </a:r>
            <a:endParaRPr b="1">
              <a:latin typeface="Architects Daughter"/>
              <a:ea typeface="Architects Daughter"/>
              <a:cs typeface="Architects Daughter"/>
              <a:sym typeface="Architects Daughter"/>
            </a:endParaRPr>
          </a:p>
        </p:txBody>
      </p:sp>
      <p:sp>
        <p:nvSpPr>
          <p:cNvPr id="72" name="Google Shape;72;p3"/>
          <p:cNvSpPr txBox="1"/>
          <p:nvPr/>
        </p:nvSpPr>
        <p:spPr>
          <a:xfrm>
            <a:off x="2895425" y="4076825"/>
            <a:ext cx="1143000" cy="128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Henry “Box” Brown ships himself to Philadelphia</a:t>
            </a:r>
            <a:endParaRPr b="1" sz="1200">
              <a:latin typeface="Architects Daughter"/>
              <a:ea typeface="Architects Daughter"/>
              <a:cs typeface="Architects Daughter"/>
              <a:sym typeface="Architects Daughter"/>
            </a:endParaRPr>
          </a:p>
        </p:txBody>
      </p:sp>
      <p:sp>
        <p:nvSpPr>
          <p:cNvPr id="73" name="Google Shape;73;p3"/>
          <p:cNvSpPr txBox="1"/>
          <p:nvPr/>
        </p:nvSpPr>
        <p:spPr>
          <a:xfrm>
            <a:off x="3975300" y="4065825"/>
            <a:ext cx="1143000" cy="117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Anthony Burns convicted of being a fugitive slave</a:t>
            </a:r>
            <a:endParaRPr b="1" sz="1200">
              <a:latin typeface="Architects Daughter"/>
              <a:ea typeface="Architects Daughter"/>
              <a:cs typeface="Architects Daughter"/>
              <a:sym typeface="Architects Daughter"/>
            </a:endParaRPr>
          </a:p>
        </p:txBody>
      </p:sp>
      <p:sp>
        <p:nvSpPr>
          <p:cNvPr id="74" name="Google Shape;74;p3"/>
          <p:cNvSpPr txBox="1"/>
          <p:nvPr/>
        </p:nvSpPr>
        <p:spPr>
          <a:xfrm>
            <a:off x="3087088" y="3620675"/>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dk1"/>
                </a:solidFill>
                <a:latin typeface="Barlow Semi Condensed"/>
                <a:ea typeface="Barlow Semi Condensed"/>
                <a:cs typeface="Barlow Semi Condensed"/>
                <a:sym typeface="Barlow Semi Condensed"/>
              </a:rPr>
              <a:t>1849</a:t>
            </a:r>
            <a:endParaRPr b="1" sz="1200">
              <a:solidFill>
                <a:schemeClr val="dk1"/>
              </a:solidFill>
              <a:latin typeface="Barlow Semi Condensed"/>
              <a:ea typeface="Barlow Semi Condensed"/>
              <a:cs typeface="Barlow Semi Condensed"/>
              <a:sym typeface="Barlow Semi Condensed"/>
            </a:endParaRPr>
          </a:p>
        </p:txBody>
      </p:sp>
      <p:sp>
        <p:nvSpPr>
          <p:cNvPr id="75" name="Google Shape;75;p3"/>
          <p:cNvSpPr txBox="1"/>
          <p:nvPr/>
        </p:nvSpPr>
        <p:spPr>
          <a:xfrm>
            <a:off x="3665888" y="3609400"/>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dk1"/>
                </a:solidFill>
                <a:latin typeface="Barlow Semi Condensed"/>
                <a:ea typeface="Barlow Semi Condensed"/>
                <a:cs typeface="Barlow Semi Condensed"/>
                <a:sym typeface="Barlow Semi Condensed"/>
              </a:rPr>
              <a:t>1850</a:t>
            </a:r>
            <a:endParaRPr b="1" sz="1200">
              <a:solidFill>
                <a:schemeClr val="dk1"/>
              </a:solidFill>
              <a:latin typeface="Barlow Semi Condensed"/>
              <a:ea typeface="Barlow Semi Condensed"/>
              <a:cs typeface="Barlow Semi Condensed"/>
              <a:sym typeface="Barlow Semi Condensed"/>
            </a:endParaRPr>
          </a:p>
        </p:txBody>
      </p:sp>
      <p:sp>
        <p:nvSpPr>
          <p:cNvPr id="76" name="Google Shape;76;p3"/>
          <p:cNvSpPr txBox="1"/>
          <p:nvPr/>
        </p:nvSpPr>
        <p:spPr>
          <a:xfrm>
            <a:off x="4195751" y="3511600"/>
            <a:ext cx="732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dk1"/>
                </a:solidFill>
                <a:latin typeface="Barlow Semi Condensed"/>
                <a:ea typeface="Barlow Semi Condensed"/>
                <a:cs typeface="Barlow Semi Condensed"/>
                <a:sym typeface="Barlow Semi Condensed"/>
              </a:rPr>
              <a:t>June 2,</a:t>
            </a:r>
            <a:endParaRPr b="1" sz="12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en" sz="1200">
                <a:solidFill>
                  <a:schemeClr val="dk1"/>
                </a:solidFill>
                <a:latin typeface="Barlow Semi Condensed"/>
                <a:ea typeface="Barlow Semi Condensed"/>
                <a:cs typeface="Barlow Semi Condensed"/>
                <a:sym typeface="Barlow Semi Condensed"/>
              </a:rPr>
              <a:t> 1854</a:t>
            </a:r>
            <a:endParaRPr b="1" sz="1200">
              <a:solidFill>
                <a:schemeClr val="dk1"/>
              </a:solidFill>
              <a:latin typeface="Barlow Semi Condensed"/>
              <a:ea typeface="Barlow Semi Condensed"/>
              <a:cs typeface="Barlow Semi Condensed"/>
              <a:sym typeface="Barlow Semi Condensed"/>
            </a:endParaRPr>
          </a:p>
        </p:txBody>
      </p:sp>
      <p:sp>
        <p:nvSpPr>
          <p:cNvPr id="77" name="Google Shape;77;p3"/>
          <p:cNvSpPr txBox="1"/>
          <p:nvPr/>
        </p:nvSpPr>
        <p:spPr>
          <a:xfrm>
            <a:off x="2575350" y="3602625"/>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dk1"/>
                </a:solidFill>
                <a:latin typeface="Barlow Semi Condensed"/>
                <a:ea typeface="Barlow Semi Condensed"/>
                <a:cs typeface="Barlow Semi Condensed"/>
                <a:sym typeface="Barlow Semi Condensed"/>
              </a:rPr>
              <a:t>1841</a:t>
            </a:r>
            <a:endParaRPr b="1" sz="1200">
              <a:solidFill>
                <a:schemeClr val="dk1"/>
              </a:solidFill>
              <a:latin typeface="Barlow Semi Condensed"/>
              <a:ea typeface="Barlow Semi Condensed"/>
              <a:cs typeface="Barlow Semi Condensed"/>
              <a:sym typeface="Barlow Semi Condensed"/>
            </a:endParaRPr>
          </a:p>
        </p:txBody>
      </p:sp>
      <p:sp>
        <p:nvSpPr>
          <p:cNvPr id="78" name="Google Shape;78;p3"/>
          <p:cNvSpPr txBox="1"/>
          <p:nvPr/>
        </p:nvSpPr>
        <p:spPr>
          <a:xfrm>
            <a:off x="2371802" y="2286525"/>
            <a:ext cx="1143000" cy="10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Madison Washington leads a rebellion on the </a:t>
            </a:r>
            <a:r>
              <a:rPr b="1" i="1" lang="en" sz="1200">
                <a:latin typeface="Architects Daughter"/>
                <a:ea typeface="Architects Daughter"/>
                <a:cs typeface="Architects Daughter"/>
                <a:sym typeface="Architects Daughter"/>
              </a:rPr>
              <a:t>Creole</a:t>
            </a:r>
            <a:endParaRPr b="1" i="1" sz="1200">
              <a:latin typeface="Architects Daughter"/>
              <a:ea typeface="Architects Daughter"/>
              <a:cs typeface="Architects Daughter"/>
              <a:sym typeface="Architects Daughter"/>
            </a:endParaRPr>
          </a:p>
        </p:txBody>
      </p:sp>
      <p:sp>
        <p:nvSpPr>
          <p:cNvPr id="79" name="Google Shape;79;p3"/>
          <p:cNvSpPr txBox="1"/>
          <p:nvPr/>
        </p:nvSpPr>
        <p:spPr>
          <a:xfrm>
            <a:off x="5752190" y="3482325"/>
            <a:ext cx="835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January</a:t>
            </a:r>
            <a:endParaRPr b="1" sz="1200">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1865</a:t>
            </a:r>
            <a:endParaRPr b="1" sz="1200">
              <a:solidFill>
                <a:srgbClr val="000000"/>
              </a:solidFill>
              <a:latin typeface="Barlow Semi Condensed"/>
              <a:ea typeface="Barlow Semi Condensed"/>
              <a:cs typeface="Barlow Semi Condensed"/>
              <a:sym typeface="Barlow Semi Condensed"/>
            </a:endParaRPr>
          </a:p>
        </p:txBody>
      </p:sp>
      <p:sp>
        <p:nvSpPr>
          <p:cNvPr id="80" name="Google Shape;80;p3"/>
          <p:cNvSpPr txBox="1"/>
          <p:nvPr/>
        </p:nvSpPr>
        <p:spPr>
          <a:xfrm>
            <a:off x="5598588" y="2088932"/>
            <a:ext cx="1143000" cy="124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13th Amendment ratified</a:t>
            </a:r>
            <a:endParaRPr b="1" sz="1200">
              <a:latin typeface="Architects Daughter"/>
              <a:ea typeface="Architects Daughter"/>
              <a:cs typeface="Architects Daughter"/>
              <a:sym typeface="Architects Daughter"/>
            </a:endParaRPr>
          </a:p>
          <a:p>
            <a:pPr indent="-304800" lvl="0" marL="457200" rtl="0" algn="ctr">
              <a:spcBef>
                <a:spcPts val="0"/>
              </a:spcBef>
              <a:spcAft>
                <a:spcPts val="0"/>
              </a:spcAft>
              <a:buSzPts val="1200"/>
              <a:buFont typeface="Architects Daughter"/>
              <a:buChar char="+"/>
            </a:pPr>
            <a:r>
              <a:t/>
            </a:r>
            <a:endParaRPr b="1" sz="12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1200">
                <a:latin typeface="Architects Daughter"/>
                <a:ea typeface="Architects Daughter"/>
                <a:cs typeface="Architects Daughter"/>
                <a:sym typeface="Architects Daughter"/>
              </a:rPr>
              <a:t>Chimborazo School opens </a:t>
            </a:r>
            <a:endParaRPr b="1" sz="1200">
              <a:latin typeface="Architects Daughter"/>
              <a:ea typeface="Architects Daughter"/>
              <a:cs typeface="Architects Daughter"/>
              <a:sym typeface="Architects Daughter"/>
            </a:endParaRPr>
          </a:p>
        </p:txBody>
      </p:sp>
      <p:sp>
        <p:nvSpPr>
          <p:cNvPr id="81" name="Google Shape;81;p3"/>
          <p:cNvSpPr txBox="1"/>
          <p:nvPr/>
        </p:nvSpPr>
        <p:spPr>
          <a:xfrm>
            <a:off x="4625275" y="2010825"/>
            <a:ext cx="1040100" cy="17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Architects Daughter"/>
                <a:ea typeface="Architects Daughter"/>
                <a:cs typeface="Architects Daughter"/>
                <a:sym typeface="Architects Daughter"/>
              </a:rPr>
              <a:t>Civil War begins </a:t>
            </a:r>
            <a:endParaRPr b="1" sz="11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1100">
                <a:latin typeface="Architects Daughter"/>
                <a:ea typeface="Architects Daughter"/>
                <a:cs typeface="Architects Daughter"/>
                <a:sym typeface="Architects Daughter"/>
              </a:rPr>
              <a:t>+ </a:t>
            </a:r>
            <a:endParaRPr b="1" sz="11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1100">
                <a:latin typeface="Architects Daughter"/>
                <a:ea typeface="Architects Daughter"/>
                <a:cs typeface="Architects Daughter"/>
                <a:sym typeface="Architects Daughter"/>
              </a:rPr>
              <a:t>Peake starts a school near Fort Monroe</a:t>
            </a:r>
            <a:endParaRPr b="1" sz="1100">
              <a:latin typeface="Architects Daughter"/>
              <a:ea typeface="Architects Daughter"/>
              <a:cs typeface="Architects Daughter"/>
              <a:sym typeface="Architects Daughter"/>
            </a:endParaRPr>
          </a:p>
        </p:txBody>
      </p:sp>
      <p:sp>
        <p:nvSpPr>
          <p:cNvPr id="82" name="Google Shape;82;p3"/>
          <p:cNvSpPr txBox="1"/>
          <p:nvPr/>
        </p:nvSpPr>
        <p:spPr>
          <a:xfrm>
            <a:off x="5189000" y="3605700"/>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1863</a:t>
            </a:r>
            <a:endParaRPr b="1" sz="1200">
              <a:solidFill>
                <a:srgbClr val="000000"/>
              </a:solidFill>
              <a:latin typeface="Barlow Semi Condensed"/>
              <a:ea typeface="Barlow Semi Condensed"/>
              <a:cs typeface="Barlow Semi Condensed"/>
              <a:sym typeface="Barlow Semi Condensed"/>
            </a:endParaRPr>
          </a:p>
        </p:txBody>
      </p:sp>
      <p:sp>
        <p:nvSpPr>
          <p:cNvPr id="83" name="Google Shape;83;p3"/>
          <p:cNvSpPr txBox="1"/>
          <p:nvPr/>
        </p:nvSpPr>
        <p:spPr>
          <a:xfrm>
            <a:off x="5085975" y="4059825"/>
            <a:ext cx="1040100" cy="82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Architects Daughter"/>
                <a:ea typeface="Architects Daughter"/>
                <a:cs typeface="Architects Daughter"/>
                <a:sym typeface="Architects Daughter"/>
              </a:rPr>
              <a:t>Emancipation</a:t>
            </a:r>
            <a:endParaRPr b="1" sz="11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1100">
                <a:latin typeface="Architects Daughter"/>
                <a:ea typeface="Architects Daughter"/>
                <a:cs typeface="Architects Daughter"/>
                <a:sym typeface="Architects Daughter"/>
              </a:rPr>
              <a:t>Proclamation</a:t>
            </a:r>
            <a:endParaRPr b="1" sz="11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1100">
                <a:latin typeface="Architects Daughter"/>
                <a:ea typeface="Architects Daughter"/>
                <a:cs typeface="Architects Daughter"/>
                <a:sym typeface="Architects Daughter"/>
              </a:rPr>
              <a:t>signed</a:t>
            </a:r>
            <a:r>
              <a:rPr b="1" lang="en">
                <a:latin typeface="Architects Daughter"/>
                <a:ea typeface="Architects Daughter"/>
                <a:cs typeface="Architects Daughter"/>
                <a:sym typeface="Architects Daughter"/>
              </a:rPr>
              <a:t> </a:t>
            </a:r>
            <a:endParaRPr b="1">
              <a:latin typeface="Architects Daughter"/>
              <a:ea typeface="Architects Daughter"/>
              <a:cs typeface="Architects Daughter"/>
              <a:sym typeface="Architects Daughter"/>
            </a:endParaRPr>
          </a:p>
        </p:txBody>
      </p:sp>
      <p:sp>
        <p:nvSpPr>
          <p:cNvPr id="84" name="Google Shape;84;p3"/>
          <p:cNvSpPr txBox="1"/>
          <p:nvPr/>
        </p:nvSpPr>
        <p:spPr>
          <a:xfrm>
            <a:off x="4792163" y="3609400"/>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1861</a:t>
            </a:r>
            <a:endParaRPr b="1" sz="1200">
              <a:solidFill>
                <a:srgbClr val="000000"/>
              </a:solidFill>
              <a:latin typeface="Barlow Semi Condensed"/>
              <a:ea typeface="Barlow Semi Condensed"/>
              <a:cs typeface="Barlow Semi Condensed"/>
              <a:sym typeface="Barlow Semi Condensed"/>
            </a:endParaRPr>
          </a:p>
        </p:txBody>
      </p:sp>
      <p:sp>
        <p:nvSpPr>
          <p:cNvPr id="85" name="Google Shape;85;p3"/>
          <p:cNvSpPr txBox="1"/>
          <p:nvPr/>
        </p:nvSpPr>
        <p:spPr>
          <a:xfrm>
            <a:off x="6631063" y="3565025"/>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1871</a:t>
            </a:r>
            <a:endParaRPr b="1" sz="1200">
              <a:solidFill>
                <a:srgbClr val="000000"/>
              </a:solidFill>
              <a:latin typeface="Barlow Semi Condensed"/>
              <a:ea typeface="Barlow Semi Condensed"/>
              <a:cs typeface="Barlow Semi Condensed"/>
              <a:sym typeface="Barlow Semi Condensed"/>
            </a:endParaRPr>
          </a:p>
        </p:txBody>
      </p:sp>
      <p:sp>
        <p:nvSpPr>
          <p:cNvPr id="86" name="Google Shape;86;p3"/>
          <p:cNvSpPr txBox="1"/>
          <p:nvPr/>
        </p:nvSpPr>
        <p:spPr>
          <a:xfrm>
            <a:off x="6363525" y="4089824"/>
            <a:ext cx="1143000" cy="10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Peter </a:t>
            </a:r>
            <a:endParaRPr b="1" sz="12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1200">
                <a:latin typeface="Architects Daughter"/>
                <a:ea typeface="Architects Daughter"/>
                <a:cs typeface="Architects Daughter"/>
                <a:sym typeface="Architects Daughter"/>
              </a:rPr>
              <a:t>Jacob Carter elected </a:t>
            </a:r>
            <a:endParaRPr b="1" sz="1200">
              <a:latin typeface="Architects Daughter"/>
              <a:ea typeface="Architects Daughter"/>
              <a:cs typeface="Architects Daughter"/>
              <a:sym typeface="Architects Daughter"/>
            </a:endParaRPr>
          </a:p>
        </p:txBody>
      </p:sp>
      <p:sp>
        <p:nvSpPr>
          <p:cNvPr id="87" name="Google Shape;87;p3"/>
          <p:cNvSpPr txBox="1"/>
          <p:nvPr/>
        </p:nvSpPr>
        <p:spPr>
          <a:xfrm>
            <a:off x="8301750" y="3588000"/>
            <a:ext cx="1033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1964 - 1965 </a:t>
            </a:r>
            <a:endParaRPr b="1" sz="1200">
              <a:solidFill>
                <a:srgbClr val="000000"/>
              </a:solidFill>
              <a:latin typeface="Barlow Semi Condensed"/>
              <a:ea typeface="Barlow Semi Condensed"/>
              <a:cs typeface="Barlow Semi Condensed"/>
              <a:sym typeface="Barlow Semi Condensed"/>
            </a:endParaRPr>
          </a:p>
        </p:txBody>
      </p:sp>
      <p:sp>
        <p:nvSpPr>
          <p:cNvPr id="88" name="Google Shape;88;p3"/>
          <p:cNvSpPr txBox="1"/>
          <p:nvPr/>
        </p:nvSpPr>
        <p:spPr>
          <a:xfrm>
            <a:off x="8134200" y="2253525"/>
            <a:ext cx="1143000" cy="82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Civil Rights Act of 1964 + Voting Rights Act of 1965</a:t>
            </a:r>
            <a:endParaRPr b="1" sz="1200">
              <a:latin typeface="Architects Daughter"/>
              <a:ea typeface="Architects Daughter"/>
              <a:cs typeface="Architects Daughter"/>
              <a:sym typeface="Architects Daughter"/>
            </a:endParaRPr>
          </a:p>
        </p:txBody>
      </p:sp>
      <p:sp>
        <p:nvSpPr>
          <p:cNvPr id="89" name="Google Shape;89;p3"/>
          <p:cNvSpPr txBox="1"/>
          <p:nvPr/>
        </p:nvSpPr>
        <p:spPr>
          <a:xfrm>
            <a:off x="7255150" y="3482313"/>
            <a:ext cx="705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Barlow Semi Condensed"/>
                <a:ea typeface="Barlow Semi Condensed"/>
                <a:cs typeface="Barlow Semi Condensed"/>
                <a:sym typeface="Barlow Semi Condensed"/>
              </a:rPr>
              <a:t>April</a:t>
            </a:r>
            <a:endParaRPr b="1" sz="1200">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1</a:t>
            </a:r>
            <a:r>
              <a:rPr b="1" lang="en" sz="1200">
                <a:latin typeface="Barlow Semi Condensed"/>
                <a:ea typeface="Barlow Semi Condensed"/>
                <a:cs typeface="Barlow Semi Condensed"/>
                <a:sym typeface="Barlow Semi Condensed"/>
              </a:rPr>
              <a:t>951</a:t>
            </a:r>
            <a:endParaRPr b="1" sz="1200">
              <a:solidFill>
                <a:srgbClr val="000000"/>
              </a:solidFill>
              <a:latin typeface="Barlow Semi Condensed"/>
              <a:ea typeface="Barlow Semi Condensed"/>
              <a:cs typeface="Barlow Semi Condensed"/>
              <a:sym typeface="Barlow Semi Condensed"/>
            </a:endParaRPr>
          </a:p>
        </p:txBody>
      </p:sp>
      <p:sp>
        <p:nvSpPr>
          <p:cNvPr id="90" name="Google Shape;90;p3"/>
          <p:cNvSpPr txBox="1"/>
          <p:nvPr/>
        </p:nvSpPr>
        <p:spPr>
          <a:xfrm>
            <a:off x="7189750" y="2251525"/>
            <a:ext cx="8358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Barbara Johns leads student strike</a:t>
            </a:r>
            <a:endParaRPr b="1" sz="1200">
              <a:latin typeface="Architects Daughter"/>
              <a:ea typeface="Architects Daughter"/>
              <a:cs typeface="Architects Daughter"/>
              <a:sym typeface="Architects Daughter"/>
            </a:endParaRPr>
          </a:p>
        </p:txBody>
      </p:sp>
      <p:sp>
        <p:nvSpPr>
          <p:cNvPr id="91" name="Google Shape;91;p3"/>
          <p:cNvSpPr txBox="1"/>
          <p:nvPr/>
        </p:nvSpPr>
        <p:spPr>
          <a:xfrm>
            <a:off x="7779188" y="3605700"/>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00000"/>
                </a:solidFill>
                <a:latin typeface="Barlow Semi Condensed"/>
                <a:ea typeface="Barlow Semi Condensed"/>
                <a:cs typeface="Barlow Semi Condensed"/>
                <a:sym typeface="Barlow Semi Condensed"/>
              </a:rPr>
              <a:t>1</a:t>
            </a:r>
            <a:r>
              <a:rPr b="1" lang="en" sz="1200">
                <a:latin typeface="Barlow Semi Condensed"/>
                <a:ea typeface="Barlow Semi Condensed"/>
                <a:cs typeface="Barlow Semi Condensed"/>
                <a:sym typeface="Barlow Semi Condensed"/>
              </a:rPr>
              <a:t>954</a:t>
            </a:r>
            <a:endParaRPr b="1" sz="1200">
              <a:solidFill>
                <a:srgbClr val="000000"/>
              </a:solidFill>
              <a:latin typeface="Barlow Semi Condensed"/>
              <a:ea typeface="Barlow Semi Condensed"/>
              <a:cs typeface="Barlow Semi Condensed"/>
              <a:sym typeface="Barlow Semi Condensed"/>
            </a:endParaRPr>
          </a:p>
        </p:txBody>
      </p:sp>
      <p:sp>
        <p:nvSpPr>
          <p:cNvPr id="92" name="Google Shape;92;p3"/>
          <p:cNvSpPr txBox="1"/>
          <p:nvPr/>
        </p:nvSpPr>
        <p:spPr>
          <a:xfrm>
            <a:off x="7744000" y="4091075"/>
            <a:ext cx="885300" cy="108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Brown v. Board </a:t>
            </a:r>
            <a:endParaRPr b="1" sz="12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1200">
                <a:latin typeface="Architects Daughter"/>
                <a:ea typeface="Architects Daughter"/>
                <a:cs typeface="Architects Daughter"/>
                <a:sym typeface="Architects Daughter"/>
              </a:rPr>
              <a:t>of Education</a:t>
            </a:r>
            <a:endParaRPr b="1" sz="1200">
              <a:latin typeface="Architects Daughter"/>
              <a:ea typeface="Architects Daughter"/>
              <a:cs typeface="Architects Daughter"/>
              <a:sym typeface="Architects Daughter"/>
            </a:endParaRPr>
          </a:p>
        </p:txBody>
      </p:sp>
      <p:sp>
        <p:nvSpPr>
          <p:cNvPr id="93" name="Google Shape;93;p3"/>
          <p:cNvSpPr txBox="1"/>
          <p:nvPr/>
        </p:nvSpPr>
        <p:spPr>
          <a:xfrm>
            <a:off x="-132125" y="2406975"/>
            <a:ext cx="11430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Architects Daughter"/>
                <a:ea typeface="Architects Daughter"/>
                <a:cs typeface="Architects Daughter"/>
                <a:sym typeface="Architects Daughter"/>
              </a:rPr>
              <a:t>Triangular </a:t>
            </a:r>
            <a:endParaRPr b="1" sz="12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1200">
                <a:latin typeface="Architects Daughter"/>
                <a:ea typeface="Architects Daughter"/>
                <a:cs typeface="Architects Daughter"/>
                <a:sym typeface="Architects Daughter"/>
              </a:rPr>
              <a:t>Slave </a:t>
            </a:r>
            <a:endParaRPr b="1" sz="12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1200">
                <a:latin typeface="Architects Daughter"/>
                <a:ea typeface="Architects Daughter"/>
                <a:cs typeface="Architects Daughter"/>
                <a:sym typeface="Architects Daughter"/>
              </a:rPr>
              <a:t>Trade</a:t>
            </a:r>
            <a:endParaRPr b="1" sz="1200">
              <a:latin typeface="Architects Daughter"/>
              <a:ea typeface="Architects Daughter"/>
              <a:cs typeface="Architects Daughter"/>
              <a:sym typeface="Architects Daughter"/>
            </a:endParaRPr>
          </a:p>
          <a:p>
            <a:pPr indent="0" lvl="0" marL="0" rtl="0" algn="ctr">
              <a:spcBef>
                <a:spcPts val="0"/>
              </a:spcBef>
              <a:spcAft>
                <a:spcPts val="0"/>
              </a:spcAft>
              <a:buNone/>
            </a:pPr>
            <a:r>
              <a:rPr b="1" lang="en" sz="1200">
                <a:latin typeface="Architects Daughter"/>
                <a:ea typeface="Architects Daughter"/>
                <a:cs typeface="Architects Daughter"/>
                <a:sym typeface="Architects Daughter"/>
              </a:rPr>
              <a:t>Established </a:t>
            </a:r>
            <a:endParaRPr b="1" sz="1200">
              <a:latin typeface="Architects Daughter"/>
              <a:ea typeface="Architects Daughter"/>
              <a:cs typeface="Architects Daughter"/>
              <a:sym typeface="Architects Daughte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2 1 2">
  <p:cSld name="SECTION_HEADER_1_1_1_2_1_2">
    <p:spTree>
      <p:nvGrpSpPr>
        <p:cNvPr id="320" name="Shape 320"/>
        <p:cNvGrpSpPr/>
        <p:nvPr/>
      </p:nvGrpSpPr>
      <p:grpSpPr>
        <a:xfrm>
          <a:off x="0" y="0"/>
          <a:ext cx="0" cy="0"/>
          <a:chOff x="0" y="0"/>
          <a:chExt cx="0" cy="0"/>
        </a:xfrm>
      </p:grpSpPr>
      <p:pic>
        <p:nvPicPr>
          <p:cNvPr id="321" name="Google Shape;321;p21"/>
          <p:cNvPicPr preferRelativeResize="0"/>
          <p:nvPr/>
        </p:nvPicPr>
        <p:blipFill>
          <a:blip r:embed="rId2">
            <a:alphaModFix/>
          </a:blip>
          <a:stretch>
            <a:fillRect/>
          </a:stretch>
        </p:blipFill>
        <p:spPr>
          <a:xfrm>
            <a:off x="0" y="1895025"/>
            <a:ext cx="9218199" cy="881150"/>
          </a:xfrm>
          <a:prstGeom prst="rect">
            <a:avLst/>
          </a:prstGeom>
          <a:noFill/>
          <a:ln>
            <a:noFill/>
          </a:ln>
        </p:spPr>
      </p:pic>
      <p:sp>
        <p:nvSpPr>
          <p:cNvPr id="322" name="Google Shape;322;p21"/>
          <p:cNvSpPr/>
          <p:nvPr/>
        </p:nvSpPr>
        <p:spPr>
          <a:xfrm rot="147414">
            <a:off x="4577796" y="2679316"/>
            <a:ext cx="4184947" cy="2257168"/>
          </a:xfrm>
          <a:prstGeom prst="rect">
            <a:avLst/>
          </a:prstGeom>
          <a:solidFill>
            <a:srgbClr val="8E7CC3"/>
          </a:solidFill>
          <a:ln>
            <a:noFill/>
          </a:ln>
          <a:effectLst>
            <a:outerShdw blurRad="171450" rotWithShape="0" algn="bl" dir="5400000" dist="66675">
              <a:srgbClr val="000000">
                <a:alpha val="2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323" name="Google Shape;323;p21"/>
          <p:cNvSpPr/>
          <p:nvPr/>
        </p:nvSpPr>
        <p:spPr>
          <a:xfrm rot="-180891">
            <a:off x="203030" y="2572251"/>
            <a:ext cx="4363539" cy="2265449"/>
          </a:xfrm>
          <a:prstGeom prst="rect">
            <a:avLst/>
          </a:prstGeom>
          <a:solidFill>
            <a:srgbClr val="F1C232"/>
          </a:solidFill>
          <a:ln>
            <a:noFill/>
          </a:ln>
          <a:effectLst>
            <a:outerShdw blurRad="171450" rotWithShape="0" algn="bl" dir="5400000" dist="66675">
              <a:srgbClr val="000000">
                <a:alpha val="22000"/>
              </a:srgbClr>
            </a:outerShdw>
          </a:effectLst>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latin typeface="Barlow Semi Condensed"/>
              <a:ea typeface="Barlow Semi Condensed"/>
              <a:cs typeface="Barlow Semi Condensed"/>
              <a:sym typeface="Barlow Semi Condensed"/>
            </a:endParaRPr>
          </a:p>
        </p:txBody>
      </p:sp>
      <p:sp>
        <p:nvSpPr>
          <p:cNvPr id="324" name="Google Shape;324;p21"/>
          <p:cNvSpPr txBox="1"/>
          <p:nvPr/>
        </p:nvSpPr>
        <p:spPr>
          <a:xfrm>
            <a:off x="0" y="0"/>
            <a:ext cx="9144000" cy="2131200"/>
          </a:xfrm>
          <a:prstGeom prst="rect">
            <a:avLst/>
          </a:prstGeom>
          <a:solidFill>
            <a:srgbClr val="78909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1"/>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326" name="Google Shape;326;p21"/>
          <p:cNvSpPr txBox="1"/>
          <p:nvPr/>
        </p:nvSpPr>
        <p:spPr>
          <a:xfrm>
            <a:off x="2800450" y="250600"/>
            <a:ext cx="5614200" cy="214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a:solidFill>
                  <a:srgbClr val="FFD966"/>
                </a:solidFill>
                <a:latin typeface="Fredericka the Great"/>
                <a:ea typeface="Fredericka the Great"/>
                <a:cs typeface="Fredericka the Great"/>
                <a:sym typeface="Fredericka the Great"/>
              </a:rPr>
              <a:t>Although Americans celebrated freedom throughout the United States at the end of the war, James Armistead returned to a life of enslavement. Despite his heroic actions to help Continental Army win the Revolutionary War, he had to return to bondage. The Act of 1783 only emancipated enslaved </a:t>
            </a:r>
            <a:r>
              <a:rPr i="1" lang="en">
                <a:solidFill>
                  <a:srgbClr val="FFD966"/>
                </a:solidFill>
                <a:latin typeface="Fredericka the Great"/>
                <a:ea typeface="Fredericka the Great"/>
                <a:cs typeface="Fredericka the Great"/>
                <a:sym typeface="Fredericka the Great"/>
              </a:rPr>
              <a:t>soldiers</a:t>
            </a:r>
            <a:r>
              <a:rPr lang="en">
                <a:solidFill>
                  <a:srgbClr val="FFD966"/>
                </a:solidFill>
                <a:latin typeface="Fredericka the Great"/>
                <a:ea typeface="Fredericka the Great"/>
                <a:cs typeface="Fredericka the Great"/>
                <a:sym typeface="Fredericka the Great"/>
              </a:rPr>
              <a:t> who fought for the Americans, not spies like James. James repeatedly petitioned the Virginia legislature (lawmakers) for his freedom, but his requests were continuously ignored. </a:t>
            </a:r>
            <a:endParaRPr sz="2000">
              <a:solidFill>
                <a:srgbClr val="FFD966"/>
              </a:solidFill>
              <a:latin typeface="Fredericka the Great"/>
              <a:ea typeface="Fredericka the Great"/>
              <a:cs typeface="Fredericka the Great"/>
              <a:sym typeface="Fredericka the Great"/>
            </a:endParaRPr>
          </a:p>
        </p:txBody>
      </p:sp>
      <p:sp>
        <p:nvSpPr>
          <p:cNvPr id="327" name="Google Shape;327;p21"/>
          <p:cNvSpPr/>
          <p:nvPr/>
        </p:nvSpPr>
        <p:spPr>
          <a:xfrm rot="157508">
            <a:off x="4887084" y="2854424"/>
            <a:ext cx="3595974" cy="62826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a:solidFill>
                  <a:srgbClr val="FFFFFF"/>
                </a:solidFill>
                <a:latin typeface="El Messiri"/>
                <a:ea typeface="El Messiri"/>
                <a:cs typeface="El Messiri"/>
                <a:sym typeface="El Messiri"/>
              </a:rPr>
              <a:t>Why do you think James was unable to successfully petition for his own freedom?</a:t>
            </a:r>
            <a:endParaRPr>
              <a:solidFill>
                <a:srgbClr val="FFFFFF"/>
              </a:solidFill>
              <a:latin typeface="El Messiri"/>
              <a:ea typeface="El Messiri"/>
              <a:cs typeface="El Messiri"/>
              <a:sym typeface="El Messiri"/>
            </a:endParaRPr>
          </a:p>
          <a:p>
            <a:pPr indent="0" lvl="0" marL="0" rtl="0" algn="ctr">
              <a:spcBef>
                <a:spcPts val="0"/>
              </a:spcBef>
              <a:spcAft>
                <a:spcPts val="0"/>
              </a:spcAft>
              <a:buNone/>
            </a:pPr>
            <a:r>
              <a:t/>
            </a:r>
            <a:endParaRPr sz="1100">
              <a:solidFill>
                <a:srgbClr val="000000"/>
              </a:solidFill>
              <a:latin typeface="El Messiri"/>
              <a:ea typeface="El Messiri"/>
              <a:cs typeface="El Messiri"/>
              <a:sym typeface="El Messiri"/>
            </a:endParaRPr>
          </a:p>
        </p:txBody>
      </p:sp>
      <p:sp>
        <p:nvSpPr>
          <p:cNvPr id="328" name="Google Shape;328;p21"/>
          <p:cNvSpPr/>
          <p:nvPr/>
        </p:nvSpPr>
        <p:spPr>
          <a:xfrm rot="-199267">
            <a:off x="209853" y="2769053"/>
            <a:ext cx="4251540" cy="646389"/>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El Messiri"/>
                <a:ea typeface="El Messiri"/>
                <a:cs typeface="El Messiri"/>
                <a:sym typeface="El Messiri"/>
              </a:rPr>
              <a:t>What is your reaction to reading the </a:t>
            </a:r>
            <a:endParaRPr>
              <a:solidFill>
                <a:srgbClr val="000000"/>
              </a:solidFill>
              <a:latin typeface="El Messiri"/>
              <a:ea typeface="El Messiri"/>
              <a:cs typeface="El Messiri"/>
              <a:sym typeface="El Messiri"/>
            </a:endParaRPr>
          </a:p>
          <a:p>
            <a:pPr indent="0" lvl="0" marL="0" rtl="0" algn="ctr">
              <a:spcBef>
                <a:spcPts val="0"/>
              </a:spcBef>
              <a:spcAft>
                <a:spcPts val="0"/>
              </a:spcAft>
              <a:buNone/>
            </a:pPr>
            <a:r>
              <a:rPr lang="en">
                <a:solidFill>
                  <a:srgbClr val="000000"/>
                </a:solidFill>
                <a:latin typeface="El Messiri"/>
                <a:ea typeface="El Messiri"/>
                <a:cs typeface="El Messiri"/>
                <a:sym typeface="El Messiri"/>
              </a:rPr>
              <a:t>information above? </a:t>
            </a:r>
            <a:endParaRPr>
              <a:solidFill>
                <a:srgbClr val="000000"/>
              </a:solidFill>
              <a:latin typeface="El Messiri"/>
              <a:ea typeface="El Messiri"/>
              <a:cs typeface="El Messiri"/>
              <a:sym typeface="El Messiri"/>
            </a:endParaRPr>
          </a:p>
          <a:p>
            <a:pPr indent="0" lvl="0" marL="0" rtl="0" algn="ctr">
              <a:spcBef>
                <a:spcPts val="0"/>
              </a:spcBef>
              <a:spcAft>
                <a:spcPts val="0"/>
              </a:spcAft>
              <a:buNone/>
            </a:pPr>
            <a:r>
              <a:t/>
            </a:r>
            <a:endParaRPr>
              <a:solidFill>
                <a:srgbClr val="000000"/>
              </a:solidFill>
              <a:latin typeface="El Messiri"/>
              <a:ea typeface="El Messiri"/>
              <a:cs typeface="El Messiri"/>
              <a:sym typeface="El Messiri"/>
            </a:endParaRPr>
          </a:p>
        </p:txBody>
      </p:sp>
      <p:pic>
        <p:nvPicPr>
          <p:cNvPr id="329" name="Google Shape;329;p21"/>
          <p:cNvPicPr preferRelativeResize="0"/>
          <p:nvPr/>
        </p:nvPicPr>
        <p:blipFill rotWithShape="1">
          <a:blip r:embed="rId3">
            <a:alphaModFix/>
          </a:blip>
          <a:srcRect b="0" l="8765" r="8773" t="0"/>
          <a:stretch/>
        </p:blipFill>
        <p:spPr>
          <a:xfrm>
            <a:off x="1091921" y="555259"/>
            <a:ext cx="1473000" cy="1891200"/>
          </a:xfrm>
          <a:prstGeom prst="ellipse">
            <a:avLst/>
          </a:prstGeom>
          <a:noFill/>
          <a:ln>
            <a:noFill/>
          </a:ln>
        </p:spPr>
      </p:pic>
      <p:pic>
        <p:nvPicPr>
          <p:cNvPr id="330" name="Google Shape;330;p21"/>
          <p:cNvPicPr preferRelativeResize="0"/>
          <p:nvPr/>
        </p:nvPicPr>
        <p:blipFill>
          <a:blip r:embed="rId4">
            <a:alphaModFix/>
          </a:blip>
          <a:stretch>
            <a:fillRect/>
          </a:stretch>
        </p:blipFill>
        <p:spPr>
          <a:xfrm>
            <a:off x="708675" y="82450"/>
            <a:ext cx="2209900" cy="2927074"/>
          </a:xfrm>
          <a:prstGeom prst="rect">
            <a:avLst/>
          </a:prstGeom>
          <a:noFill/>
          <a:ln>
            <a:noFill/>
          </a:ln>
        </p:spPr>
      </p:pic>
      <p:sp>
        <p:nvSpPr>
          <p:cNvPr id="331" name="Google Shape;331;p21"/>
          <p:cNvSpPr/>
          <p:nvPr/>
        </p:nvSpPr>
        <p:spPr>
          <a:xfrm>
            <a:off x="8844950" y="533400"/>
            <a:ext cx="1473000" cy="993000"/>
          </a:xfrm>
          <a:prstGeom prst="verticalScroll">
            <a:avLst>
              <a:gd fmla="val 125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El Messiri"/>
                <a:ea typeface="El Messiri"/>
                <a:cs typeface="El Messiri"/>
                <a:sym typeface="El Messiri"/>
              </a:rPr>
              <a:t>Emancipation</a:t>
            </a:r>
            <a:endParaRPr sz="1200">
              <a:latin typeface="El Messiri"/>
              <a:ea typeface="El Messiri"/>
              <a:cs typeface="El Messiri"/>
              <a:sym typeface="El Messiri"/>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800">
                <a:latin typeface="Fira Sans Condensed"/>
                <a:ea typeface="Fira Sans Condensed"/>
                <a:cs typeface="Fira Sans Condensed"/>
                <a:sym typeface="Fira Sans Condensed"/>
              </a:rPr>
              <a:t>Receiving Freedom </a:t>
            </a:r>
            <a:endParaRPr sz="800">
              <a:latin typeface="Fira Sans Condensed"/>
              <a:ea typeface="Fira Sans Condensed"/>
              <a:cs typeface="Fira Sans Condensed"/>
              <a:sym typeface="Fira Sans Condense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332" name="Shape 332"/>
        <p:cNvGrpSpPr/>
        <p:nvPr/>
      </p:nvGrpSpPr>
      <p:grpSpPr>
        <a:xfrm>
          <a:off x="0" y="0"/>
          <a:ext cx="0" cy="0"/>
          <a:chOff x="0" y="0"/>
          <a:chExt cx="0" cy="0"/>
        </a:xfrm>
      </p:grpSpPr>
      <p:pic>
        <p:nvPicPr>
          <p:cNvPr id="333" name="Google Shape;333;p22"/>
          <p:cNvPicPr preferRelativeResize="0"/>
          <p:nvPr/>
        </p:nvPicPr>
        <p:blipFill>
          <a:blip r:embed="rId2">
            <a:alphaModFix/>
          </a:blip>
          <a:stretch>
            <a:fillRect/>
          </a:stretch>
        </p:blipFill>
        <p:spPr>
          <a:xfrm>
            <a:off x="8300" y="1895025"/>
            <a:ext cx="9219576" cy="881150"/>
          </a:xfrm>
          <a:prstGeom prst="rect">
            <a:avLst/>
          </a:prstGeom>
          <a:noFill/>
          <a:ln>
            <a:noFill/>
          </a:ln>
        </p:spPr>
      </p:pic>
      <p:sp>
        <p:nvSpPr>
          <p:cNvPr id="334" name="Google Shape;334;p22"/>
          <p:cNvSpPr txBox="1"/>
          <p:nvPr/>
        </p:nvSpPr>
        <p:spPr>
          <a:xfrm>
            <a:off x="8300" y="0"/>
            <a:ext cx="9144000" cy="2131200"/>
          </a:xfrm>
          <a:prstGeom prst="rect">
            <a:avLst/>
          </a:prstGeom>
          <a:solidFill>
            <a:srgbClr val="78909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35" name="Google Shape;335;p22"/>
          <p:cNvPicPr preferRelativeResize="0"/>
          <p:nvPr/>
        </p:nvPicPr>
        <p:blipFill>
          <a:blip r:embed="rId3">
            <a:alphaModFix/>
          </a:blip>
          <a:stretch>
            <a:fillRect/>
          </a:stretch>
        </p:blipFill>
        <p:spPr>
          <a:xfrm>
            <a:off x="291550" y="310650"/>
            <a:ext cx="2035909" cy="2000399"/>
          </a:xfrm>
          <a:prstGeom prst="rect">
            <a:avLst/>
          </a:prstGeom>
          <a:noFill/>
          <a:ln>
            <a:noFill/>
          </a:ln>
        </p:spPr>
      </p:pic>
      <p:sp>
        <p:nvSpPr>
          <p:cNvPr id="336" name="Google Shape;336;p22"/>
          <p:cNvSpPr txBox="1"/>
          <p:nvPr/>
        </p:nvSpPr>
        <p:spPr>
          <a:xfrm>
            <a:off x="2493738" y="234450"/>
            <a:ext cx="6152700" cy="270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Fira Sans Condensed"/>
                <a:ea typeface="Fira Sans Condensed"/>
                <a:cs typeface="Fira Sans Condensed"/>
                <a:sym typeface="Fira Sans Condensed"/>
              </a:rPr>
              <a:t>In 1784 Marquis de Lafayette visited the General Assembly in Richmond. During that visit, the Marquis de Lafayette discovered that James, his former spy was still enslaved. To help James achieve his freedom, the Marquis provided a testimonial letter, confirming James’s instrumental work. In the note, Lafayette </a:t>
            </a:r>
            <a:r>
              <a:rPr lang="en" sz="1000">
                <a:solidFill>
                  <a:srgbClr val="FFFFFF"/>
                </a:solidFill>
                <a:uFill>
                  <a:noFill/>
                </a:uFill>
                <a:latin typeface="Fira Sans Condensed"/>
                <a:ea typeface="Fira Sans Condensed"/>
                <a:cs typeface="Fira Sans Condensed"/>
                <a:sym typeface="Fira Sans Condensed"/>
                <a:hlinkClick r:id="rId4">
                  <a:extLst>
                    <a:ext uri="{A12FA001-AC4F-418D-AE19-62706E023703}">
                      <ahyp:hlinkClr val="tx"/>
                    </a:ext>
                  </a:extLst>
                </a:hlinkClick>
              </a:rPr>
              <a:t>wrote</a:t>
            </a:r>
            <a:r>
              <a:rPr lang="en" sz="1000">
                <a:solidFill>
                  <a:srgbClr val="FFFFFF"/>
                </a:solidFill>
                <a:latin typeface="Fira Sans Condensed"/>
                <a:ea typeface="Fira Sans Condensed"/>
                <a:cs typeface="Fira Sans Condensed"/>
                <a:sym typeface="Fira Sans Condensed"/>
              </a:rPr>
              <a:t>:</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5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500">
              <a:solidFill>
                <a:srgbClr val="FFFFFF"/>
              </a:solidFill>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1300">
                <a:solidFill>
                  <a:srgbClr val="F1C232"/>
                </a:solidFill>
                <a:latin typeface="Fredericka the Great"/>
                <a:ea typeface="Fredericka the Great"/>
                <a:cs typeface="Fredericka the Great"/>
                <a:sym typeface="Fredericka the Great"/>
              </a:rPr>
              <a:t> “This is to certify that James has done essential services to me while I had the honour to command in this State. His intelligence from the enemy's  camp were industriously collected and most faithfully delivered. He perfectly acquitted himself with some important commissions I gave him and appears to me entitled to every reward his situation can admit of.”</a:t>
            </a:r>
            <a:endParaRPr sz="1300">
              <a:solidFill>
                <a:srgbClr val="F1C232"/>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sz="500">
              <a:solidFill>
                <a:srgbClr val="FFFFFF"/>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500">
              <a:solidFill>
                <a:srgbClr val="FFFFFF"/>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Clr>
                <a:srgbClr val="000000"/>
              </a:buClr>
              <a:buSzPts val="1100"/>
              <a:buFont typeface="Arial"/>
              <a:buNone/>
            </a:pPr>
            <a:r>
              <a:rPr lang="en" sz="1000">
                <a:solidFill>
                  <a:srgbClr val="FFFFFF"/>
                </a:solidFill>
                <a:latin typeface="Fira Sans Condensed"/>
                <a:ea typeface="Fira Sans Condensed"/>
                <a:cs typeface="Fira Sans Condensed"/>
                <a:sym typeface="Fira Sans Condensed"/>
              </a:rPr>
              <a:t>Although they read this letter,  the Virginia General Assembly did not respond or make any decisions in regards to James emancipation. In fact, two years letter James had to  petition the Assembly one more time...</a:t>
            </a:r>
            <a:endParaRPr sz="1000">
              <a:solidFill>
                <a:srgbClr val="FFFFFF"/>
              </a:solidFill>
              <a:latin typeface="Fira Sans Condensed"/>
              <a:ea typeface="Fira Sans Condensed"/>
              <a:cs typeface="Fira Sans Condensed"/>
              <a:sym typeface="Fira Sans Condensed"/>
            </a:endParaRPr>
          </a:p>
          <a:p>
            <a:pPr indent="0" lvl="0" marL="0" rtl="0" algn="ctr">
              <a:lnSpc>
                <a:spcPct val="115000"/>
              </a:lnSpc>
              <a:spcBef>
                <a:spcPts val="2300"/>
              </a:spcBef>
              <a:spcAft>
                <a:spcPts val="2300"/>
              </a:spcAft>
              <a:buNone/>
            </a:pPr>
            <a:r>
              <a:t/>
            </a:r>
            <a:endParaRPr sz="1200">
              <a:solidFill>
                <a:srgbClr val="FFFFFF"/>
              </a:solidFill>
              <a:latin typeface="Fira Sans Condensed"/>
              <a:ea typeface="Fira Sans Condensed"/>
              <a:cs typeface="Fira Sans Condensed"/>
              <a:sym typeface="Fira Sans Condensed"/>
            </a:endParaRPr>
          </a:p>
        </p:txBody>
      </p:sp>
      <p:pic>
        <p:nvPicPr>
          <p:cNvPr id="337" name="Google Shape;337;p22"/>
          <p:cNvPicPr preferRelativeResize="0"/>
          <p:nvPr/>
        </p:nvPicPr>
        <p:blipFill>
          <a:blip r:embed="rId5">
            <a:alphaModFix/>
          </a:blip>
          <a:stretch>
            <a:fillRect/>
          </a:stretch>
        </p:blipFill>
        <p:spPr>
          <a:xfrm rot="5400000">
            <a:off x="201875" y="224625"/>
            <a:ext cx="2209725" cy="2193225"/>
          </a:xfrm>
          <a:prstGeom prst="rect">
            <a:avLst/>
          </a:prstGeom>
          <a:noFill/>
          <a:ln>
            <a:noFill/>
          </a:ln>
        </p:spPr>
      </p:pic>
      <p:sp>
        <p:nvSpPr>
          <p:cNvPr id="338" name="Google Shape;338;p22"/>
          <p:cNvSpPr/>
          <p:nvPr/>
        </p:nvSpPr>
        <p:spPr>
          <a:xfrm rot="147094">
            <a:off x="5839125" y="2578086"/>
            <a:ext cx="2987735" cy="2332527"/>
          </a:xfrm>
          <a:prstGeom prst="rect">
            <a:avLst/>
          </a:prstGeom>
          <a:solidFill>
            <a:srgbClr val="A4C2F4"/>
          </a:solidFill>
          <a:ln>
            <a:noFill/>
          </a:ln>
          <a:effectLst>
            <a:outerShdw blurRad="200025" rotWithShape="0" algn="bl" dir="5400000" dist="6667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339" name="Google Shape;339;p22"/>
          <p:cNvSpPr/>
          <p:nvPr/>
        </p:nvSpPr>
        <p:spPr>
          <a:xfrm>
            <a:off x="184350" y="2616175"/>
            <a:ext cx="2831700" cy="2357100"/>
          </a:xfrm>
          <a:prstGeom prst="rect">
            <a:avLst/>
          </a:prstGeom>
          <a:solidFill>
            <a:srgbClr val="FFD966"/>
          </a:solidFill>
          <a:ln>
            <a:noFill/>
          </a:ln>
          <a:effectLst>
            <a:outerShdw blurRad="200025" rotWithShape="0" algn="bl" dir="5400000" dist="6667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Fira Sans Condensed Light"/>
              <a:ea typeface="Fira Sans Condensed Light"/>
              <a:cs typeface="Fira Sans Condensed Light"/>
              <a:sym typeface="Fira Sans Condensed Light"/>
            </a:endParaRPr>
          </a:p>
        </p:txBody>
      </p:sp>
      <p:sp>
        <p:nvSpPr>
          <p:cNvPr id="340" name="Google Shape;340;p22"/>
          <p:cNvSpPr/>
          <p:nvPr/>
        </p:nvSpPr>
        <p:spPr>
          <a:xfrm rot="-181244">
            <a:off x="3149656" y="2610125"/>
            <a:ext cx="2726889" cy="2295786"/>
          </a:xfrm>
          <a:prstGeom prst="rect">
            <a:avLst/>
          </a:prstGeom>
          <a:solidFill>
            <a:srgbClr val="E06666"/>
          </a:solidFill>
          <a:ln>
            <a:noFill/>
          </a:ln>
          <a:effectLst>
            <a:outerShdw blurRad="200025" rotWithShape="0" algn="bl" dir="5400000" dist="6667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latin typeface="Barlow Semi Condensed"/>
              <a:ea typeface="Barlow Semi Condensed"/>
              <a:cs typeface="Barlow Semi Condensed"/>
              <a:sym typeface="Barlow Semi Condensed"/>
            </a:endParaRPr>
          </a:p>
        </p:txBody>
      </p:sp>
      <p:sp>
        <p:nvSpPr>
          <p:cNvPr id="341" name="Google Shape;341;p22"/>
          <p:cNvSpPr/>
          <p:nvPr/>
        </p:nvSpPr>
        <p:spPr>
          <a:xfrm>
            <a:off x="288750" y="2779746"/>
            <a:ext cx="2622900" cy="61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000000"/>
                </a:solidFill>
                <a:latin typeface="El Messiri"/>
                <a:ea typeface="El Messiri"/>
                <a:cs typeface="El Messiri"/>
                <a:sym typeface="El Messiri"/>
              </a:rPr>
              <a:t>What reason(s) does Marquis de Lafayette give for why James should have his freedom?</a:t>
            </a:r>
            <a:endParaRPr sz="1100">
              <a:solidFill>
                <a:srgbClr val="000000"/>
              </a:solidFill>
              <a:latin typeface="El Messiri"/>
              <a:ea typeface="El Messiri"/>
              <a:cs typeface="El Messiri"/>
              <a:sym typeface="El Messiri"/>
            </a:endParaRPr>
          </a:p>
        </p:txBody>
      </p:sp>
      <p:sp>
        <p:nvSpPr>
          <p:cNvPr id="342" name="Google Shape;342;p22"/>
          <p:cNvSpPr/>
          <p:nvPr/>
        </p:nvSpPr>
        <p:spPr>
          <a:xfrm rot="-252715">
            <a:off x="3437841" y="2852451"/>
            <a:ext cx="2152614" cy="61517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100">
                <a:solidFill>
                  <a:srgbClr val="000000"/>
                </a:solidFill>
                <a:latin typeface="El Messiri"/>
                <a:ea typeface="El Messiri"/>
                <a:cs typeface="El Messiri"/>
                <a:sym typeface="El Messiri"/>
              </a:rPr>
              <a:t>Who was Marquis de Lafayette writing to? Why is this important?</a:t>
            </a:r>
            <a:endParaRPr sz="1100">
              <a:solidFill>
                <a:srgbClr val="000000"/>
              </a:solidFill>
              <a:latin typeface="El Messiri"/>
              <a:ea typeface="El Messiri"/>
              <a:cs typeface="El Messiri"/>
              <a:sym typeface="El Messiri"/>
            </a:endParaRPr>
          </a:p>
        </p:txBody>
      </p:sp>
      <p:sp>
        <p:nvSpPr>
          <p:cNvPr id="343" name="Google Shape;343;p22"/>
          <p:cNvSpPr/>
          <p:nvPr/>
        </p:nvSpPr>
        <p:spPr>
          <a:xfrm rot="134700">
            <a:off x="6005446" y="2776149"/>
            <a:ext cx="2726393" cy="615168"/>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100">
                <a:solidFill>
                  <a:srgbClr val="000000"/>
                </a:solidFill>
                <a:latin typeface="El Messiri"/>
                <a:ea typeface="El Messiri"/>
                <a:cs typeface="El Messiri"/>
                <a:sym typeface="El Messiri"/>
              </a:rPr>
              <a:t>What was the outcome of the Marquis de Lafayette letter?</a:t>
            </a:r>
            <a:endParaRPr sz="1100">
              <a:solidFill>
                <a:srgbClr val="000000"/>
              </a:solidFill>
              <a:latin typeface="El Messiri"/>
              <a:ea typeface="El Messiri"/>
              <a:cs typeface="El Messiri"/>
              <a:sym typeface="El Messiri"/>
            </a:endParaRPr>
          </a:p>
        </p:txBody>
      </p:sp>
      <p:sp>
        <p:nvSpPr>
          <p:cNvPr id="344" name="Google Shape;344;p22"/>
          <p:cNvSpPr/>
          <p:nvPr/>
        </p:nvSpPr>
        <p:spPr>
          <a:xfrm>
            <a:off x="8889225" y="140175"/>
            <a:ext cx="1406100" cy="995100"/>
          </a:xfrm>
          <a:prstGeom prst="verticalScroll">
            <a:avLst>
              <a:gd fmla="val 125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El Messiri"/>
                <a:ea typeface="El Messiri"/>
                <a:cs typeface="El Messiri"/>
                <a:sym typeface="El Messiri"/>
              </a:rPr>
              <a:t>Industriously</a:t>
            </a:r>
            <a:endParaRPr sz="1200">
              <a:latin typeface="El Messiri"/>
              <a:ea typeface="El Messiri"/>
              <a:cs typeface="El Messiri"/>
              <a:sym typeface="El Messiri"/>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800">
                <a:latin typeface="Fira Sans Condensed"/>
                <a:ea typeface="Fira Sans Condensed"/>
                <a:cs typeface="Fira Sans Condensed"/>
                <a:sym typeface="Fira Sans Condensed"/>
              </a:rPr>
              <a:t>Diligent &amp; Hardworking</a:t>
            </a:r>
            <a:endParaRPr sz="800">
              <a:latin typeface="Fira Sans Condensed"/>
              <a:ea typeface="Fira Sans Condensed"/>
              <a:cs typeface="Fira Sans Condensed"/>
              <a:sym typeface="Fira Sans Condensed"/>
            </a:endParaRPr>
          </a:p>
        </p:txBody>
      </p:sp>
      <p:sp>
        <p:nvSpPr>
          <p:cNvPr id="345" name="Google Shape;345;p22"/>
          <p:cNvSpPr/>
          <p:nvPr/>
        </p:nvSpPr>
        <p:spPr>
          <a:xfrm>
            <a:off x="8826975" y="1239750"/>
            <a:ext cx="1530600" cy="995100"/>
          </a:xfrm>
          <a:prstGeom prst="verticalScroll">
            <a:avLst>
              <a:gd fmla="val 125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El Messiri"/>
                <a:ea typeface="El Messiri"/>
                <a:cs typeface="El Messiri"/>
                <a:sym typeface="El Messiri"/>
              </a:rPr>
              <a:t>Acquit</a:t>
            </a:r>
            <a:endParaRPr sz="1200">
              <a:latin typeface="El Messiri"/>
              <a:ea typeface="El Messiri"/>
              <a:cs typeface="El Messiri"/>
              <a:sym typeface="El Messiri"/>
            </a:endParaRPr>
          </a:p>
          <a:p>
            <a:pPr indent="0" lvl="0" marL="0" rtl="0" algn="ctr">
              <a:spcBef>
                <a:spcPts val="0"/>
              </a:spcBef>
              <a:spcAft>
                <a:spcPts val="0"/>
              </a:spcAft>
              <a:buNone/>
            </a:pPr>
            <a:r>
              <a:t/>
            </a:r>
            <a:endParaRPr sz="800">
              <a:latin typeface="Fira Sans Condensed"/>
              <a:ea typeface="Fira Sans Condensed"/>
              <a:cs typeface="Fira Sans Condensed"/>
              <a:sym typeface="Fira Sans Condensed"/>
            </a:endParaRPr>
          </a:p>
          <a:p>
            <a:pPr indent="0" lvl="0" marL="0" rtl="0" algn="ctr">
              <a:spcBef>
                <a:spcPts val="0"/>
              </a:spcBef>
              <a:spcAft>
                <a:spcPts val="0"/>
              </a:spcAft>
              <a:buNone/>
            </a:pPr>
            <a:r>
              <a:rPr lang="en" sz="800">
                <a:solidFill>
                  <a:srgbClr val="202124"/>
                </a:solidFill>
                <a:latin typeface="Fira Sans Condensed"/>
                <a:ea typeface="Fira Sans Condensed"/>
                <a:cs typeface="Fira Sans Condensed"/>
                <a:sym typeface="Fira Sans Condensed"/>
              </a:rPr>
              <a:t>Conduct oneself or perform in a specified way</a:t>
            </a:r>
            <a:endParaRPr sz="800">
              <a:latin typeface="Fira Sans Condensed"/>
              <a:ea typeface="Fira Sans Condensed"/>
              <a:cs typeface="Fira Sans Condensed"/>
              <a:sym typeface="Fira Sans Condensed"/>
            </a:endParaRPr>
          </a:p>
        </p:txBody>
      </p:sp>
      <p:sp>
        <p:nvSpPr>
          <p:cNvPr id="346" name="Google Shape;346;p22"/>
          <p:cNvSpPr/>
          <p:nvPr/>
        </p:nvSpPr>
        <p:spPr>
          <a:xfrm>
            <a:off x="8889225" y="2339325"/>
            <a:ext cx="1530600" cy="995100"/>
          </a:xfrm>
          <a:prstGeom prst="verticalScroll">
            <a:avLst>
              <a:gd fmla="val 125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El Messiri"/>
                <a:ea typeface="El Messiri"/>
                <a:cs typeface="El Messiri"/>
                <a:sym typeface="El Messiri"/>
              </a:rPr>
              <a:t>Emancipation</a:t>
            </a:r>
            <a:endParaRPr sz="1200">
              <a:solidFill>
                <a:schemeClr val="dk1"/>
              </a:solidFill>
              <a:latin typeface="El Messiri"/>
              <a:ea typeface="El Messiri"/>
              <a:cs typeface="El Messiri"/>
              <a:sym typeface="El Messiri"/>
            </a:endParaRPr>
          </a:p>
          <a:p>
            <a:pPr indent="0" lvl="0" marL="0" rtl="0" algn="ctr">
              <a:spcBef>
                <a:spcPts val="0"/>
              </a:spcBef>
              <a:spcAft>
                <a:spcPts val="0"/>
              </a:spcAft>
              <a:buClr>
                <a:schemeClr val="dk1"/>
              </a:buClr>
              <a:buSzPts val="1100"/>
              <a:buFont typeface="Arial"/>
              <a:buNone/>
            </a:pPr>
            <a:r>
              <a:t/>
            </a:r>
            <a:endParaRPr sz="200">
              <a:solidFill>
                <a:schemeClr val="dk1"/>
              </a:solidFill>
              <a:latin typeface="Mountains of Christmas"/>
              <a:ea typeface="Mountains of Christmas"/>
              <a:cs typeface="Mountains of Christmas"/>
              <a:sym typeface="Mountains of Christmas"/>
            </a:endParaRPr>
          </a:p>
          <a:p>
            <a:pPr indent="0" lvl="0" marL="0" rtl="0" algn="ctr">
              <a:spcBef>
                <a:spcPts val="0"/>
              </a:spcBef>
              <a:spcAft>
                <a:spcPts val="0"/>
              </a:spcAft>
              <a:buClr>
                <a:schemeClr val="dk1"/>
              </a:buClr>
              <a:buSzPts val="1100"/>
              <a:buFont typeface="Arial"/>
              <a:buNone/>
            </a:pPr>
            <a:r>
              <a:t/>
            </a:r>
            <a:endParaRPr sz="200">
              <a:solidFill>
                <a:schemeClr val="dk1"/>
              </a:solidFill>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800">
                <a:solidFill>
                  <a:schemeClr val="dk1"/>
                </a:solidFill>
                <a:latin typeface="Fira Sans Condensed"/>
                <a:ea typeface="Fira Sans Condensed"/>
                <a:cs typeface="Fira Sans Condensed"/>
                <a:sym typeface="Fira Sans Condensed"/>
              </a:rPr>
              <a:t>Receiving Freedom </a:t>
            </a:r>
            <a:endParaRPr>
              <a:latin typeface="Mountains of Christmas"/>
              <a:ea typeface="Mountains of Christmas"/>
              <a:cs typeface="Mountains of Christmas"/>
              <a:sym typeface="Mountains of Christma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1">
    <p:spTree>
      <p:nvGrpSpPr>
        <p:cNvPr id="347" name="Shape 347"/>
        <p:cNvGrpSpPr/>
        <p:nvPr/>
      </p:nvGrpSpPr>
      <p:grpSpPr>
        <a:xfrm>
          <a:off x="0" y="0"/>
          <a:ext cx="0" cy="0"/>
          <a:chOff x="0" y="0"/>
          <a:chExt cx="0" cy="0"/>
        </a:xfrm>
      </p:grpSpPr>
      <p:pic>
        <p:nvPicPr>
          <p:cNvPr id="348" name="Google Shape;348;p23"/>
          <p:cNvPicPr preferRelativeResize="0"/>
          <p:nvPr/>
        </p:nvPicPr>
        <p:blipFill>
          <a:blip r:embed="rId2">
            <a:alphaModFix/>
          </a:blip>
          <a:stretch>
            <a:fillRect/>
          </a:stretch>
        </p:blipFill>
        <p:spPr>
          <a:xfrm>
            <a:off x="-41225" y="1895025"/>
            <a:ext cx="9259423" cy="881150"/>
          </a:xfrm>
          <a:prstGeom prst="rect">
            <a:avLst/>
          </a:prstGeom>
          <a:noFill/>
          <a:ln>
            <a:noFill/>
          </a:ln>
        </p:spPr>
      </p:pic>
      <p:sp>
        <p:nvSpPr>
          <p:cNvPr id="349" name="Google Shape;349;p23"/>
          <p:cNvSpPr txBox="1"/>
          <p:nvPr/>
        </p:nvSpPr>
        <p:spPr>
          <a:xfrm>
            <a:off x="-33223" y="0"/>
            <a:ext cx="9176700" cy="2131200"/>
          </a:xfrm>
          <a:prstGeom prst="rect">
            <a:avLst/>
          </a:prstGeom>
          <a:solidFill>
            <a:srgbClr val="78909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50" name="Google Shape;350;p23"/>
          <p:cNvPicPr preferRelativeResize="0"/>
          <p:nvPr/>
        </p:nvPicPr>
        <p:blipFill>
          <a:blip r:embed="rId3">
            <a:alphaModFix/>
          </a:blip>
          <a:stretch>
            <a:fillRect/>
          </a:stretch>
        </p:blipFill>
        <p:spPr>
          <a:xfrm>
            <a:off x="291550" y="310650"/>
            <a:ext cx="2035909" cy="2000399"/>
          </a:xfrm>
          <a:prstGeom prst="rect">
            <a:avLst/>
          </a:prstGeom>
          <a:noFill/>
          <a:ln>
            <a:noFill/>
          </a:ln>
        </p:spPr>
      </p:pic>
      <p:sp>
        <p:nvSpPr>
          <p:cNvPr id="351" name="Google Shape;351;p23"/>
          <p:cNvSpPr txBox="1"/>
          <p:nvPr/>
        </p:nvSpPr>
        <p:spPr>
          <a:xfrm>
            <a:off x="2493738" y="234450"/>
            <a:ext cx="6152700" cy="270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Fira Sans Condensed"/>
                <a:ea typeface="Fira Sans Condensed"/>
                <a:cs typeface="Fira Sans Condensed"/>
                <a:sym typeface="Fira Sans Condensed"/>
              </a:rPr>
              <a:t>In 1784 Marquis de Lafayette visited the General Assembly in Richmond. During that visit, the Marquis de Lafayette discovered that James, his former spy was still enslaved. To help James achieve his freedom, the Marquis provided a testimonial letter, confirming James’s instrumental work. In the note, Lafayette </a:t>
            </a:r>
            <a:r>
              <a:rPr lang="en" sz="1000">
                <a:solidFill>
                  <a:srgbClr val="FFFFFF"/>
                </a:solidFill>
                <a:uFill>
                  <a:noFill/>
                </a:uFill>
                <a:latin typeface="Fira Sans Condensed"/>
                <a:ea typeface="Fira Sans Condensed"/>
                <a:cs typeface="Fira Sans Condensed"/>
                <a:sym typeface="Fira Sans Condensed"/>
                <a:hlinkClick r:id="rId4">
                  <a:extLst>
                    <a:ext uri="{A12FA001-AC4F-418D-AE19-62706E023703}">
                      <ahyp:hlinkClr val="tx"/>
                    </a:ext>
                  </a:extLst>
                </a:hlinkClick>
              </a:rPr>
              <a:t>wrote</a:t>
            </a:r>
            <a:r>
              <a:rPr lang="en" sz="1000">
                <a:solidFill>
                  <a:srgbClr val="FFFFFF"/>
                </a:solidFill>
                <a:latin typeface="Fira Sans Condensed"/>
                <a:ea typeface="Fira Sans Condensed"/>
                <a:cs typeface="Fira Sans Condensed"/>
                <a:sym typeface="Fira Sans Condensed"/>
              </a:rPr>
              <a:t>:</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5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500">
              <a:solidFill>
                <a:srgbClr val="FFFFFF"/>
              </a:solidFill>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1300">
                <a:solidFill>
                  <a:srgbClr val="FFD966"/>
                </a:solidFill>
                <a:latin typeface="Fredericka the Great"/>
                <a:ea typeface="Fredericka the Great"/>
                <a:cs typeface="Fredericka the Great"/>
                <a:sym typeface="Fredericka the Great"/>
              </a:rPr>
              <a:t> “This is to certify that James has done essential services to me while I had the honour to command in this State. His intelligence from the enemy's  camp were industriously collected and most faithfully delivered. He perfectly acquitted himself with some important commissions I gave him and appears to me entitled to every reward his situation can admit of.”</a:t>
            </a:r>
            <a:endParaRPr sz="1300">
              <a:solidFill>
                <a:srgbClr val="FFD966"/>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sz="500">
              <a:solidFill>
                <a:srgbClr val="FFFFFF"/>
              </a:solidFill>
              <a:latin typeface="Fira Sans Condensed"/>
              <a:ea typeface="Fira Sans Condensed"/>
              <a:cs typeface="Fira Sans Condensed"/>
              <a:sym typeface="Fira Sans Condensed"/>
            </a:endParaRPr>
          </a:p>
          <a:p>
            <a:pPr indent="0" lvl="0" marL="0" rtl="0" algn="l">
              <a:lnSpc>
                <a:spcPct val="100000"/>
              </a:lnSpc>
              <a:spcBef>
                <a:spcPts val="0"/>
              </a:spcBef>
              <a:spcAft>
                <a:spcPts val="0"/>
              </a:spcAft>
              <a:buNone/>
            </a:pPr>
            <a:r>
              <a:t/>
            </a:r>
            <a:endParaRPr sz="500">
              <a:solidFill>
                <a:srgbClr val="FFFFFF"/>
              </a:solidFill>
              <a:latin typeface="Fira Sans Condensed"/>
              <a:ea typeface="Fira Sans Condensed"/>
              <a:cs typeface="Fira Sans Condensed"/>
              <a:sym typeface="Fira Sans Condensed"/>
            </a:endParaRPr>
          </a:p>
          <a:p>
            <a:pPr indent="0" lvl="0" marL="0" rtl="0" algn="ctr">
              <a:lnSpc>
                <a:spcPct val="100000"/>
              </a:lnSpc>
              <a:spcBef>
                <a:spcPts val="0"/>
              </a:spcBef>
              <a:spcAft>
                <a:spcPts val="0"/>
              </a:spcAft>
              <a:buClr>
                <a:srgbClr val="000000"/>
              </a:buClr>
              <a:buSzPts val="1100"/>
              <a:buFont typeface="Arial"/>
              <a:buNone/>
            </a:pPr>
            <a:r>
              <a:rPr lang="en" sz="1000">
                <a:solidFill>
                  <a:srgbClr val="FFFFFF"/>
                </a:solidFill>
                <a:latin typeface="Fira Sans Condensed"/>
                <a:ea typeface="Fira Sans Condensed"/>
                <a:cs typeface="Fira Sans Condensed"/>
                <a:sym typeface="Fira Sans Condensed"/>
              </a:rPr>
              <a:t>While they did nothing in 1784, the Virginia General Assembly finally emancipated </a:t>
            </a:r>
            <a:endParaRPr sz="1000">
              <a:solidFill>
                <a:srgbClr val="FFFFFF"/>
              </a:solidFill>
              <a:latin typeface="Fira Sans Condensed"/>
              <a:ea typeface="Fira Sans Condensed"/>
              <a:cs typeface="Fira Sans Condensed"/>
              <a:sym typeface="Fira Sans Condensed"/>
            </a:endParaRPr>
          </a:p>
          <a:p>
            <a:pPr indent="0" lvl="0" marL="0" rtl="0" algn="ctr">
              <a:lnSpc>
                <a:spcPct val="100000"/>
              </a:lnSpc>
              <a:spcBef>
                <a:spcPts val="0"/>
              </a:spcBef>
              <a:spcAft>
                <a:spcPts val="0"/>
              </a:spcAft>
              <a:buClr>
                <a:srgbClr val="000000"/>
              </a:buClr>
              <a:buSzPts val="1100"/>
              <a:buFont typeface="Arial"/>
              <a:buNone/>
            </a:pPr>
            <a:r>
              <a:rPr lang="en" sz="1000">
                <a:solidFill>
                  <a:srgbClr val="FFFFFF"/>
                </a:solidFill>
                <a:latin typeface="Fira Sans Condensed"/>
                <a:ea typeface="Fira Sans Condensed"/>
                <a:cs typeface="Fira Sans Condensed"/>
                <a:sym typeface="Fira Sans Condensed"/>
              </a:rPr>
              <a:t>James in 1787 after he had made multiple appeals. </a:t>
            </a:r>
            <a:endParaRPr sz="1000">
              <a:solidFill>
                <a:srgbClr val="FFFFFF"/>
              </a:solidFill>
              <a:latin typeface="Fira Sans Condensed"/>
              <a:ea typeface="Fira Sans Condensed"/>
              <a:cs typeface="Fira Sans Condensed"/>
              <a:sym typeface="Fira Sans Condensed"/>
            </a:endParaRPr>
          </a:p>
          <a:p>
            <a:pPr indent="0" lvl="0" marL="0" rtl="0" algn="ctr">
              <a:lnSpc>
                <a:spcPct val="115000"/>
              </a:lnSpc>
              <a:spcBef>
                <a:spcPts val="0"/>
              </a:spcBef>
              <a:spcAft>
                <a:spcPts val="2300"/>
              </a:spcAft>
              <a:buNone/>
            </a:pPr>
            <a:r>
              <a:t/>
            </a:r>
            <a:endParaRPr sz="1200">
              <a:solidFill>
                <a:srgbClr val="FFFFFF"/>
              </a:solidFill>
              <a:latin typeface="Fira Sans Condensed"/>
              <a:ea typeface="Fira Sans Condensed"/>
              <a:cs typeface="Fira Sans Condensed"/>
              <a:sym typeface="Fira Sans Condensed"/>
            </a:endParaRPr>
          </a:p>
        </p:txBody>
      </p:sp>
      <p:pic>
        <p:nvPicPr>
          <p:cNvPr id="352" name="Google Shape;352;p23"/>
          <p:cNvPicPr preferRelativeResize="0"/>
          <p:nvPr/>
        </p:nvPicPr>
        <p:blipFill>
          <a:blip r:embed="rId5">
            <a:alphaModFix/>
          </a:blip>
          <a:stretch>
            <a:fillRect/>
          </a:stretch>
        </p:blipFill>
        <p:spPr>
          <a:xfrm rot="5400000">
            <a:off x="201875" y="224625"/>
            <a:ext cx="2209725" cy="2193225"/>
          </a:xfrm>
          <a:prstGeom prst="rect">
            <a:avLst/>
          </a:prstGeom>
          <a:noFill/>
          <a:ln>
            <a:noFill/>
          </a:ln>
        </p:spPr>
      </p:pic>
      <p:sp>
        <p:nvSpPr>
          <p:cNvPr id="353" name="Google Shape;353;p23"/>
          <p:cNvSpPr/>
          <p:nvPr/>
        </p:nvSpPr>
        <p:spPr>
          <a:xfrm rot="147094">
            <a:off x="5839125" y="2578086"/>
            <a:ext cx="2987735" cy="2332527"/>
          </a:xfrm>
          <a:prstGeom prst="rect">
            <a:avLst/>
          </a:prstGeom>
          <a:solidFill>
            <a:srgbClr val="A4C2F4"/>
          </a:solidFill>
          <a:ln>
            <a:noFill/>
          </a:ln>
          <a:effectLst>
            <a:outerShdw blurRad="200025" rotWithShape="0" algn="bl" dir="5400000" dist="6667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354" name="Google Shape;354;p23"/>
          <p:cNvSpPr/>
          <p:nvPr/>
        </p:nvSpPr>
        <p:spPr>
          <a:xfrm>
            <a:off x="184350" y="2616175"/>
            <a:ext cx="2831700" cy="2357100"/>
          </a:xfrm>
          <a:prstGeom prst="rect">
            <a:avLst/>
          </a:prstGeom>
          <a:solidFill>
            <a:srgbClr val="FFD966"/>
          </a:solidFill>
          <a:ln>
            <a:noFill/>
          </a:ln>
          <a:effectLst>
            <a:outerShdw blurRad="200025" rotWithShape="0" algn="bl" dir="5400000" dist="6667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Fira Sans Condensed Light"/>
              <a:ea typeface="Fira Sans Condensed Light"/>
              <a:cs typeface="Fira Sans Condensed Light"/>
              <a:sym typeface="Fira Sans Condensed Light"/>
            </a:endParaRPr>
          </a:p>
        </p:txBody>
      </p:sp>
      <p:sp>
        <p:nvSpPr>
          <p:cNvPr id="355" name="Google Shape;355;p23"/>
          <p:cNvSpPr/>
          <p:nvPr/>
        </p:nvSpPr>
        <p:spPr>
          <a:xfrm rot="-181244">
            <a:off x="3149656" y="2610125"/>
            <a:ext cx="2726889" cy="2295786"/>
          </a:xfrm>
          <a:prstGeom prst="rect">
            <a:avLst/>
          </a:prstGeom>
          <a:solidFill>
            <a:srgbClr val="E06666"/>
          </a:solidFill>
          <a:ln>
            <a:noFill/>
          </a:ln>
          <a:effectLst>
            <a:outerShdw blurRad="200025" rotWithShape="0" algn="bl" dir="5400000" dist="6667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latin typeface="Barlow Semi Condensed"/>
              <a:ea typeface="Barlow Semi Condensed"/>
              <a:cs typeface="Barlow Semi Condensed"/>
              <a:sym typeface="Barlow Semi Condensed"/>
            </a:endParaRPr>
          </a:p>
        </p:txBody>
      </p:sp>
      <p:sp>
        <p:nvSpPr>
          <p:cNvPr id="356" name="Google Shape;356;p23"/>
          <p:cNvSpPr/>
          <p:nvPr/>
        </p:nvSpPr>
        <p:spPr>
          <a:xfrm>
            <a:off x="288750" y="2703546"/>
            <a:ext cx="2622900" cy="61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000000"/>
                </a:solidFill>
                <a:latin typeface="El Messiri"/>
                <a:ea typeface="El Messiri"/>
                <a:cs typeface="El Messiri"/>
                <a:sym typeface="El Messiri"/>
              </a:rPr>
              <a:t>What reason(s) does Marquis de Lafayette give for why James should have his freedom?</a:t>
            </a:r>
            <a:endParaRPr sz="1100">
              <a:solidFill>
                <a:srgbClr val="000000"/>
              </a:solidFill>
              <a:latin typeface="El Messiri"/>
              <a:ea typeface="El Messiri"/>
              <a:cs typeface="El Messiri"/>
              <a:sym typeface="El Messiri"/>
            </a:endParaRPr>
          </a:p>
        </p:txBody>
      </p:sp>
      <p:sp>
        <p:nvSpPr>
          <p:cNvPr id="357" name="Google Shape;357;p23"/>
          <p:cNvSpPr/>
          <p:nvPr/>
        </p:nvSpPr>
        <p:spPr>
          <a:xfrm rot="-252715">
            <a:off x="3437841" y="2852451"/>
            <a:ext cx="2152614" cy="61517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100">
                <a:solidFill>
                  <a:srgbClr val="000000"/>
                </a:solidFill>
                <a:latin typeface="El Messiri"/>
                <a:ea typeface="El Messiri"/>
                <a:cs typeface="El Messiri"/>
                <a:sym typeface="El Messiri"/>
              </a:rPr>
              <a:t>Who was Marquis de Lafayette writing to? Why is this important?</a:t>
            </a:r>
            <a:endParaRPr sz="1100">
              <a:solidFill>
                <a:srgbClr val="000000"/>
              </a:solidFill>
              <a:latin typeface="El Messiri"/>
              <a:ea typeface="El Messiri"/>
              <a:cs typeface="El Messiri"/>
              <a:sym typeface="El Messiri"/>
            </a:endParaRPr>
          </a:p>
        </p:txBody>
      </p:sp>
      <p:sp>
        <p:nvSpPr>
          <p:cNvPr id="358" name="Google Shape;358;p23"/>
          <p:cNvSpPr/>
          <p:nvPr/>
        </p:nvSpPr>
        <p:spPr>
          <a:xfrm rot="134700">
            <a:off x="6005446" y="2776149"/>
            <a:ext cx="2726393" cy="615168"/>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100">
                <a:solidFill>
                  <a:srgbClr val="000000"/>
                </a:solidFill>
                <a:latin typeface="El Messiri"/>
                <a:ea typeface="El Messiri"/>
                <a:cs typeface="El Messiri"/>
                <a:sym typeface="El Messiri"/>
              </a:rPr>
              <a:t>What was the outcome of the testimonial the Marquis de Lafayette wrote for James?</a:t>
            </a:r>
            <a:endParaRPr sz="1100">
              <a:solidFill>
                <a:srgbClr val="000000"/>
              </a:solidFill>
              <a:latin typeface="El Messiri"/>
              <a:ea typeface="El Messiri"/>
              <a:cs typeface="El Messiri"/>
              <a:sym typeface="El Messiri"/>
            </a:endParaRPr>
          </a:p>
        </p:txBody>
      </p:sp>
      <p:sp>
        <p:nvSpPr>
          <p:cNvPr id="359" name="Google Shape;359;p23"/>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360" name="Google Shape;360;p23"/>
          <p:cNvSpPr/>
          <p:nvPr/>
        </p:nvSpPr>
        <p:spPr>
          <a:xfrm>
            <a:off x="8889225" y="140175"/>
            <a:ext cx="1406100" cy="995100"/>
          </a:xfrm>
          <a:prstGeom prst="verticalScroll">
            <a:avLst>
              <a:gd fmla="val 125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El Messiri"/>
                <a:ea typeface="El Messiri"/>
                <a:cs typeface="El Messiri"/>
                <a:sym typeface="El Messiri"/>
              </a:rPr>
              <a:t>Industriously</a:t>
            </a:r>
            <a:endParaRPr sz="1200">
              <a:latin typeface="El Messiri"/>
              <a:ea typeface="El Messiri"/>
              <a:cs typeface="El Messiri"/>
              <a:sym typeface="El Messiri"/>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800">
                <a:latin typeface="Fira Sans Condensed"/>
                <a:ea typeface="Fira Sans Condensed"/>
                <a:cs typeface="Fira Sans Condensed"/>
                <a:sym typeface="Fira Sans Condensed"/>
              </a:rPr>
              <a:t>Diligent &amp; Hardworking</a:t>
            </a:r>
            <a:endParaRPr sz="800">
              <a:latin typeface="Fira Sans Condensed"/>
              <a:ea typeface="Fira Sans Condensed"/>
              <a:cs typeface="Fira Sans Condensed"/>
              <a:sym typeface="Fira Sans Condensed"/>
            </a:endParaRPr>
          </a:p>
        </p:txBody>
      </p:sp>
      <p:sp>
        <p:nvSpPr>
          <p:cNvPr id="361" name="Google Shape;361;p23"/>
          <p:cNvSpPr/>
          <p:nvPr/>
        </p:nvSpPr>
        <p:spPr>
          <a:xfrm>
            <a:off x="8826975" y="1239750"/>
            <a:ext cx="1530600" cy="995100"/>
          </a:xfrm>
          <a:prstGeom prst="verticalScroll">
            <a:avLst>
              <a:gd fmla="val 125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El Messiri"/>
                <a:ea typeface="El Messiri"/>
                <a:cs typeface="El Messiri"/>
                <a:sym typeface="El Messiri"/>
              </a:rPr>
              <a:t>Acquit</a:t>
            </a:r>
            <a:endParaRPr sz="1200">
              <a:latin typeface="El Messiri"/>
              <a:ea typeface="El Messiri"/>
              <a:cs typeface="El Messiri"/>
              <a:sym typeface="El Messiri"/>
            </a:endParaRPr>
          </a:p>
          <a:p>
            <a:pPr indent="0" lvl="0" marL="0" rtl="0" algn="ctr">
              <a:spcBef>
                <a:spcPts val="0"/>
              </a:spcBef>
              <a:spcAft>
                <a:spcPts val="0"/>
              </a:spcAft>
              <a:buNone/>
            </a:pPr>
            <a:r>
              <a:t/>
            </a:r>
            <a:endParaRPr sz="800">
              <a:latin typeface="Fira Sans Condensed"/>
              <a:ea typeface="Fira Sans Condensed"/>
              <a:cs typeface="Fira Sans Condensed"/>
              <a:sym typeface="Fira Sans Condensed"/>
            </a:endParaRPr>
          </a:p>
          <a:p>
            <a:pPr indent="0" lvl="0" marL="0" rtl="0" algn="ctr">
              <a:spcBef>
                <a:spcPts val="0"/>
              </a:spcBef>
              <a:spcAft>
                <a:spcPts val="0"/>
              </a:spcAft>
              <a:buNone/>
            </a:pPr>
            <a:r>
              <a:rPr lang="en" sz="800">
                <a:solidFill>
                  <a:srgbClr val="202124"/>
                </a:solidFill>
                <a:latin typeface="Fira Sans Condensed"/>
                <a:ea typeface="Fira Sans Condensed"/>
                <a:cs typeface="Fira Sans Condensed"/>
                <a:sym typeface="Fira Sans Condensed"/>
              </a:rPr>
              <a:t>Conduct oneself or perform in a specified way</a:t>
            </a:r>
            <a:endParaRPr sz="800">
              <a:latin typeface="Fira Sans Condensed"/>
              <a:ea typeface="Fira Sans Condensed"/>
              <a:cs typeface="Fira Sans Condensed"/>
              <a:sym typeface="Fira Sans Condensed"/>
            </a:endParaRPr>
          </a:p>
        </p:txBody>
      </p:sp>
      <p:sp>
        <p:nvSpPr>
          <p:cNvPr id="362" name="Google Shape;362;p23"/>
          <p:cNvSpPr/>
          <p:nvPr/>
        </p:nvSpPr>
        <p:spPr>
          <a:xfrm>
            <a:off x="8889225" y="2339325"/>
            <a:ext cx="1530600" cy="995100"/>
          </a:xfrm>
          <a:prstGeom prst="verticalScroll">
            <a:avLst>
              <a:gd fmla="val 125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El Messiri"/>
                <a:ea typeface="El Messiri"/>
                <a:cs typeface="El Messiri"/>
                <a:sym typeface="El Messiri"/>
              </a:rPr>
              <a:t>Emancipated</a:t>
            </a:r>
            <a:endParaRPr sz="1200">
              <a:solidFill>
                <a:schemeClr val="dk1"/>
              </a:solidFill>
              <a:latin typeface="El Messiri"/>
              <a:ea typeface="El Messiri"/>
              <a:cs typeface="El Messiri"/>
              <a:sym typeface="El Messiri"/>
            </a:endParaRPr>
          </a:p>
          <a:p>
            <a:pPr indent="0" lvl="0" marL="0" rtl="0" algn="ctr">
              <a:spcBef>
                <a:spcPts val="0"/>
              </a:spcBef>
              <a:spcAft>
                <a:spcPts val="0"/>
              </a:spcAft>
              <a:buNone/>
            </a:pPr>
            <a:r>
              <a:t/>
            </a:r>
            <a:endParaRPr sz="200">
              <a:solidFill>
                <a:schemeClr val="dk1"/>
              </a:solidFill>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200">
              <a:solidFill>
                <a:schemeClr val="dk1"/>
              </a:solidFill>
              <a:latin typeface="Mountains of Christmas"/>
              <a:ea typeface="Mountains of Christmas"/>
              <a:cs typeface="Mountains of Christmas"/>
              <a:sym typeface="Mountains of Christmas"/>
            </a:endParaRPr>
          </a:p>
          <a:p>
            <a:pPr indent="0" lvl="0" marL="0" rtl="0" algn="ctr">
              <a:spcBef>
                <a:spcPts val="0"/>
              </a:spcBef>
              <a:spcAft>
                <a:spcPts val="0"/>
              </a:spcAft>
              <a:buNone/>
            </a:pPr>
            <a:r>
              <a:rPr lang="en" sz="800">
                <a:solidFill>
                  <a:schemeClr val="dk1"/>
                </a:solidFill>
                <a:latin typeface="Fira Sans Condensed"/>
                <a:ea typeface="Fira Sans Condensed"/>
                <a:cs typeface="Fira Sans Condensed"/>
                <a:sym typeface="Fira Sans Condensed"/>
              </a:rPr>
              <a:t>Received Freedom </a:t>
            </a:r>
            <a:endParaRPr>
              <a:latin typeface="Mountains of Christmas"/>
              <a:ea typeface="Mountains of Christmas"/>
              <a:cs typeface="Mountains of Christmas"/>
              <a:sym typeface="Mountains of Christma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2 1 2 1">
  <p:cSld name="SECTION_HEADER_1_1_1_2_1_2_1">
    <p:spTree>
      <p:nvGrpSpPr>
        <p:cNvPr id="363" name="Shape 363"/>
        <p:cNvGrpSpPr/>
        <p:nvPr/>
      </p:nvGrpSpPr>
      <p:grpSpPr>
        <a:xfrm>
          <a:off x="0" y="0"/>
          <a:ext cx="0" cy="0"/>
          <a:chOff x="0" y="0"/>
          <a:chExt cx="0" cy="0"/>
        </a:xfrm>
      </p:grpSpPr>
      <p:pic>
        <p:nvPicPr>
          <p:cNvPr id="364" name="Google Shape;364;p24"/>
          <p:cNvPicPr preferRelativeResize="0"/>
          <p:nvPr/>
        </p:nvPicPr>
        <p:blipFill>
          <a:blip r:embed="rId2">
            <a:alphaModFix/>
          </a:blip>
          <a:stretch>
            <a:fillRect/>
          </a:stretch>
        </p:blipFill>
        <p:spPr>
          <a:xfrm>
            <a:off x="0" y="1895025"/>
            <a:ext cx="9244548" cy="881150"/>
          </a:xfrm>
          <a:prstGeom prst="rect">
            <a:avLst/>
          </a:prstGeom>
          <a:noFill/>
          <a:ln>
            <a:noFill/>
          </a:ln>
        </p:spPr>
      </p:pic>
      <p:sp>
        <p:nvSpPr>
          <p:cNvPr id="365" name="Google Shape;365;p24"/>
          <p:cNvSpPr/>
          <p:nvPr/>
        </p:nvSpPr>
        <p:spPr>
          <a:xfrm rot="147414">
            <a:off x="4577796" y="2679316"/>
            <a:ext cx="4184947" cy="2257168"/>
          </a:xfrm>
          <a:prstGeom prst="rect">
            <a:avLst/>
          </a:prstGeom>
          <a:solidFill>
            <a:srgbClr val="8E7CC3"/>
          </a:solidFill>
          <a:ln>
            <a:noFill/>
          </a:ln>
          <a:effectLst>
            <a:outerShdw blurRad="171450" rotWithShape="0" algn="bl" dir="5400000" dist="66675">
              <a:srgbClr val="000000">
                <a:alpha val="2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366" name="Google Shape;366;p24"/>
          <p:cNvSpPr/>
          <p:nvPr/>
        </p:nvSpPr>
        <p:spPr>
          <a:xfrm rot="-180891">
            <a:off x="203030" y="2724651"/>
            <a:ext cx="4363539" cy="2265449"/>
          </a:xfrm>
          <a:prstGeom prst="rect">
            <a:avLst/>
          </a:prstGeom>
          <a:solidFill>
            <a:srgbClr val="6D9EEB"/>
          </a:solidFill>
          <a:ln>
            <a:noFill/>
          </a:ln>
          <a:effectLst>
            <a:outerShdw blurRad="171450" rotWithShape="0" algn="bl" dir="5400000" dist="66675">
              <a:srgbClr val="000000">
                <a:alpha val="22000"/>
              </a:srgbClr>
            </a:outerShdw>
          </a:effectLst>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latin typeface="Barlow Semi Condensed"/>
              <a:ea typeface="Barlow Semi Condensed"/>
              <a:cs typeface="Barlow Semi Condensed"/>
              <a:sym typeface="Barlow Semi Condensed"/>
            </a:endParaRPr>
          </a:p>
        </p:txBody>
      </p:sp>
      <p:sp>
        <p:nvSpPr>
          <p:cNvPr id="367" name="Google Shape;367;p24"/>
          <p:cNvSpPr txBox="1"/>
          <p:nvPr/>
        </p:nvSpPr>
        <p:spPr>
          <a:xfrm>
            <a:off x="2002" y="0"/>
            <a:ext cx="9176700" cy="2131200"/>
          </a:xfrm>
          <a:prstGeom prst="rect">
            <a:avLst/>
          </a:prstGeom>
          <a:solidFill>
            <a:srgbClr val="78909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4"/>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369" name="Google Shape;369;p24"/>
          <p:cNvSpPr txBox="1"/>
          <p:nvPr/>
        </p:nvSpPr>
        <p:spPr>
          <a:xfrm>
            <a:off x="296825" y="156650"/>
            <a:ext cx="8542200" cy="240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000" u="sng">
                <a:solidFill>
                  <a:srgbClr val="FFFFFF"/>
                </a:solidFill>
                <a:latin typeface="Fira Sans Condensed"/>
                <a:ea typeface="Fira Sans Condensed"/>
                <a:cs typeface="Fira Sans Condensed"/>
                <a:sym typeface="Fira Sans Condensed"/>
              </a:rPr>
              <a:t>Two years</a:t>
            </a:r>
            <a:r>
              <a:rPr lang="en" sz="1000">
                <a:solidFill>
                  <a:srgbClr val="FFFFFF"/>
                </a:solidFill>
                <a:latin typeface="Fira Sans Condensed"/>
                <a:ea typeface="Fira Sans Condensed"/>
                <a:cs typeface="Fira Sans Condensed"/>
                <a:sym typeface="Fira Sans Condensed"/>
              </a:rPr>
              <a:t> following the Marquis de Lafayette’s letter on behalf of James, the General Assembly had still not reached a decision regarding his emancipation. James sent another petition on November 30, 1786. Read a paraphrased portion of his petition  below.</a:t>
            </a:r>
            <a:endParaRPr sz="1200" u="sng">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t/>
            </a:r>
            <a:endParaRPr sz="5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t/>
            </a:r>
            <a:endParaRPr sz="500">
              <a:solidFill>
                <a:srgbClr val="F1C232"/>
              </a:solidFill>
              <a:latin typeface="Fredericka the Great"/>
              <a:ea typeface="Fredericka the Great"/>
              <a:cs typeface="Fredericka the Great"/>
              <a:sym typeface="Fredericka the Great"/>
            </a:endParaRPr>
          </a:p>
          <a:p>
            <a:pPr indent="0" lvl="0" marL="0" rtl="0" algn="ctr">
              <a:spcBef>
                <a:spcPts val="0"/>
              </a:spcBef>
              <a:spcAft>
                <a:spcPts val="0"/>
              </a:spcAft>
              <a:buClr>
                <a:srgbClr val="000000"/>
              </a:buClr>
              <a:buSzPts val="1100"/>
              <a:buFont typeface="Arial"/>
              <a:buNone/>
            </a:pPr>
            <a:r>
              <a:rPr lang="en" sz="1500">
                <a:solidFill>
                  <a:srgbClr val="FFD966"/>
                </a:solidFill>
                <a:latin typeface="Fredericka the Great"/>
                <a:ea typeface="Fredericka the Great"/>
                <a:cs typeface="Fredericka the Great"/>
                <a:sym typeface="Fredericka the Great"/>
              </a:rPr>
              <a:t> “The petition of James humbly shows he had an honest desire to serve this country during the ravages of the British government, with permission of his enslaver, entered into service of Marquis Lafayette. During this time, often at the peril of his life frequented the British camps providing useful communication to the army, the most secret and important information. He undertook and performed all commands with cheerfulness..”</a:t>
            </a:r>
            <a:endParaRPr sz="1500">
              <a:solidFill>
                <a:srgbClr val="FFD966"/>
              </a:solidFill>
              <a:latin typeface="Fredericka the Great"/>
              <a:ea typeface="Fredericka the Great"/>
              <a:cs typeface="Fredericka the Great"/>
              <a:sym typeface="Fredericka the Great"/>
            </a:endParaRPr>
          </a:p>
          <a:p>
            <a:pPr indent="0" lvl="0" marL="0" rtl="0" algn="ctr">
              <a:spcBef>
                <a:spcPts val="0"/>
              </a:spcBef>
              <a:spcAft>
                <a:spcPts val="0"/>
              </a:spcAft>
              <a:buClr>
                <a:srgbClr val="000000"/>
              </a:buClr>
              <a:buSzPts val="1100"/>
              <a:buFont typeface="Arial"/>
              <a:buNone/>
            </a:pPr>
            <a:r>
              <a:t/>
            </a:r>
            <a:endParaRPr sz="500">
              <a:solidFill>
                <a:srgbClr val="FFFFFF"/>
              </a:solidFill>
              <a:latin typeface="Fira Sans Condensed"/>
              <a:ea typeface="Fira Sans Condensed"/>
              <a:cs typeface="Fira Sans Condensed"/>
              <a:sym typeface="Fira Sans Condensed"/>
            </a:endParaRPr>
          </a:p>
          <a:p>
            <a:pPr indent="0" lvl="0" marL="0" rtl="0" algn="l">
              <a:spcBef>
                <a:spcPts val="0"/>
              </a:spcBef>
              <a:spcAft>
                <a:spcPts val="0"/>
              </a:spcAft>
              <a:buClr>
                <a:srgbClr val="000000"/>
              </a:buClr>
              <a:buSzPts val="1100"/>
              <a:buFont typeface="Arial"/>
              <a:buNone/>
            </a:pPr>
            <a:r>
              <a:t/>
            </a:r>
            <a:endParaRPr sz="5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rPr lang="en" sz="1000">
                <a:solidFill>
                  <a:srgbClr val="FFFFFF"/>
                </a:solidFill>
                <a:latin typeface="Fira Sans Condensed"/>
                <a:ea typeface="Fira Sans Condensed"/>
                <a:cs typeface="Fira Sans Condensed"/>
                <a:sym typeface="Fira Sans Condensed"/>
              </a:rPr>
              <a:t>On December 25, 1786, the Virginia General Assembly finally decided to legally emancipate James Armistead. </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rPr lang="en" sz="1000">
                <a:solidFill>
                  <a:srgbClr val="FFFFFF"/>
                </a:solidFill>
                <a:latin typeface="Fira Sans Condensed"/>
                <a:ea typeface="Fira Sans Condensed"/>
                <a:cs typeface="Fira Sans Condensed"/>
                <a:sym typeface="Fira Sans Condensed"/>
              </a:rPr>
              <a:t>On January 1, 1787 James Armistead officially became a free man. Living off his annual pension fee, Armistead moved to his own </a:t>
            </a:r>
            <a:endParaRPr sz="10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rPr lang="en" sz="1000">
                <a:solidFill>
                  <a:srgbClr val="FFFFFF"/>
                </a:solidFill>
                <a:latin typeface="Fira Sans Condensed"/>
                <a:ea typeface="Fira Sans Condensed"/>
                <a:cs typeface="Fira Sans Condensed"/>
                <a:sym typeface="Fira Sans Condensed"/>
              </a:rPr>
              <a:t>40-acre farm in Virginia, where he married, raised a family, and lived out the rest of his life as a free man.</a:t>
            </a:r>
            <a:endParaRPr sz="1000" u="sng">
              <a:solidFill>
                <a:srgbClr val="FFFFFF"/>
              </a:solidFill>
              <a:latin typeface="Fira Sans Condensed"/>
              <a:ea typeface="Fira Sans Condensed"/>
              <a:cs typeface="Fira Sans Condensed"/>
              <a:sym typeface="Fira Sans Condensed"/>
            </a:endParaRPr>
          </a:p>
        </p:txBody>
      </p:sp>
      <p:sp>
        <p:nvSpPr>
          <p:cNvPr id="370" name="Google Shape;370;p24"/>
          <p:cNvSpPr/>
          <p:nvPr/>
        </p:nvSpPr>
        <p:spPr>
          <a:xfrm rot="210833">
            <a:off x="4610038" y="2847347"/>
            <a:ext cx="4258406" cy="438532"/>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El Messiri"/>
                <a:ea typeface="El Messiri"/>
                <a:cs typeface="El Messiri"/>
                <a:sym typeface="El Messiri"/>
              </a:rPr>
              <a:t>What was the result of James’s petition?</a:t>
            </a:r>
            <a:endParaRPr sz="1200">
              <a:solidFill>
                <a:srgbClr val="FFFFFF"/>
              </a:solidFill>
              <a:latin typeface="El Messiri"/>
              <a:ea typeface="El Messiri"/>
              <a:cs typeface="El Messiri"/>
              <a:sym typeface="El Messiri"/>
            </a:endParaRPr>
          </a:p>
          <a:p>
            <a:pPr indent="0" lvl="0" marL="0" rtl="0" algn="ctr">
              <a:spcBef>
                <a:spcPts val="0"/>
              </a:spcBef>
              <a:spcAft>
                <a:spcPts val="0"/>
              </a:spcAft>
              <a:buNone/>
            </a:pPr>
            <a:r>
              <a:t/>
            </a:r>
            <a:endParaRPr sz="1200">
              <a:solidFill>
                <a:srgbClr val="FFFFFF"/>
              </a:solidFill>
              <a:latin typeface="El Messiri"/>
              <a:ea typeface="El Messiri"/>
              <a:cs typeface="El Messiri"/>
              <a:sym typeface="El Messiri"/>
            </a:endParaRPr>
          </a:p>
        </p:txBody>
      </p:sp>
      <p:sp>
        <p:nvSpPr>
          <p:cNvPr id="371" name="Google Shape;371;p24"/>
          <p:cNvSpPr/>
          <p:nvPr/>
        </p:nvSpPr>
        <p:spPr>
          <a:xfrm rot="-158109">
            <a:off x="474286" y="2847400"/>
            <a:ext cx="3569274" cy="438461"/>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El Messiri"/>
                <a:ea typeface="El Messiri"/>
                <a:cs typeface="El Messiri"/>
                <a:sym typeface="El Messiri"/>
              </a:rPr>
              <a:t>In the petition, what arguments did James use to advocate for his freedom?</a:t>
            </a:r>
            <a:endParaRPr sz="1200">
              <a:solidFill>
                <a:srgbClr val="FFFFFF"/>
              </a:solidFill>
              <a:latin typeface="El Messiri"/>
              <a:ea typeface="El Messiri"/>
              <a:cs typeface="El Messiri"/>
              <a:sym typeface="El Messiri"/>
            </a:endParaRPr>
          </a:p>
          <a:p>
            <a:pPr indent="0" lvl="0" marL="0" rtl="0" algn="ctr">
              <a:spcBef>
                <a:spcPts val="0"/>
              </a:spcBef>
              <a:spcAft>
                <a:spcPts val="0"/>
              </a:spcAft>
              <a:buNone/>
            </a:pPr>
            <a:r>
              <a:t/>
            </a:r>
            <a:endParaRPr sz="1200">
              <a:solidFill>
                <a:srgbClr val="FFFFFF"/>
              </a:solidFill>
              <a:latin typeface="El Messiri"/>
              <a:ea typeface="El Messiri"/>
              <a:cs typeface="El Messiri"/>
              <a:sym typeface="El Messiri"/>
            </a:endParaRPr>
          </a:p>
        </p:txBody>
      </p:sp>
      <p:sp>
        <p:nvSpPr>
          <p:cNvPr id="372" name="Google Shape;372;p24"/>
          <p:cNvSpPr/>
          <p:nvPr/>
        </p:nvSpPr>
        <p:spPr>
          <a:xfrm>
            <a:off x="8790275" y="1300250"/>
            <a:ext cx="1530600" cy="1263900"/>
          </a:xfrm>
          <a:prstGeom prst="verticalScroll">
            <a:avLst>
              <a:gd fmla="val 125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El Messiri"/>
                <a:ea typeface="El Messiri"/>
                <a:cs typeface="El Messiri"/>
                <a:sym typeface="El Messiri"/>
              </a:rPr>
              <a:t>Petition</a:t>
            </a:r>
            <a:endParaRPr sz="1200">
              <a:latin typeface="El Messiri"/>
              <a:ea typeface="El Messiri"/>
              <a:cs typeface="El Messiri"/>
              <a:sym typeface="El Messiri"/>
            </a:endParaRPr>
          </a:p>
          <a:p>
            <a:pPr indent="0" lvl="0" marL="0" rtl="0" algn="ctr">
              <a:spcBef>
                <a:spcPts val="0"/>
              </a:spcBef>
              <a:spcAft>
                <a:spcPts val="0"/>
              </a:spcAft>
              <a:buNone/>
            </a:pPr>
            <a:r>
              <a:t/>
            </a:r>
            <a:endParaRPr sz="800">
              <a:latin typeface="Fira Sans Condensed"/>
              <a:ea typeface="Fira Sans Condensed"/>
              <a:cs typeface="Fira Sans Condensed"/>
              <a:sym typeface="Fira Sans Condensed"/>
            </a:endParaRPr>
          </a:p>
          <a:p>
            <a:pPr indent="0" lvl="0" marL="0" rtl="0" algn="ctr">
              <a:spcBef>
                <a:spcPts val="0"/>
              </a:spcBef>
              <a:spcAft>
                <a:spcPts val="0"/>
              </a:spcAft>
              <a:buNone/>
            </a:pPr>
            <a:r>
              <a:rPr lang="en" sz="800">
                <a:solidFill>
                  <a:srgbClr val="000000"/>
                </a:solidFill>
                <a:latin typeface="Fira Sans Condensed"/>
                <a:ea typeface="Fira Sans Condensed"/>
                <a:cs typeface="Fira Sans Condensed"/>
                <a:sym typeface="Fira Sans Condensed"/>
              </a:rPr>
              <a:t>A formal written request, appealing to authority with respect for a specific cause</a:t>
            </a:r>
            <a:endParaRPr sz="700">
              <a:latin typeface="Fira Sans Condensed"/>
              <a:ea typeface="Fira Sans Condensed"/>
              <a:cs typeface="Fira Sans Condensed"/>
              <a:sym typeface="Fira Sans Condense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3">
  <p:cSld name="SECTION_HEADER_1_3">
    <p:spTree>
      <p:nvGrpSpPr>
        <p:cNvPr id="373" name="Shape 373"/>
        <p:cNvGrpSpPr/>
        <p:nvPr/>
      </p:nvGrpSpPr>
      <p:grpSpPr>
        <a:xfrm>
          <a:off x="0" y="0"/>
          <a:ext cx="0" cy="0"/>
          <a:chOff x="0" y="0"/>
          <a:chExt cx="0" cy="0"/>
        </a:xfrm>
      </p:grpSpPr>
      <p:sp>
        <p:nvSpPr>
          <p:cNvPr id="374" name="Google Shape;374;p25"/>
          <p:cNvSpPr/>
          <p:nvPr/>
        </p:nvSpPr>
        <p:spPr>
          <a:xfrm rot="470">
            <a:off x="200575" y="2502875"/>
            <a:ext cx="8770200" cy="24438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sz="1500">
              <a:latin typeface="Barlow Semi Condensed"/>
              <a:ea typeface="Barlow Semi Condensed"/>
              <a:cs typeface="Barlow Semi Condensed"/>
              <a:sym typeface="Barlow Semi Condensed"/>
            </a:endParaRPr>
          </a:p>
        </p:txBody>
      </p:sp>
      <p:pic>
        <p:nvPicPr>
          <p:cNvPr id="375" name="Google Shape;375;p25"/>
          <p:cNvPicPr preferRelativeResize="0"/>
          <p:nvPr/>
        </p:nvPicPr>
        <p:blipFill>
          <a:blip r:embed="rId2">
            <a:alphaModFix/>
          </a:blip>
          <a:stretch>
            <a:fillRect/>
          </a:stretch>
        </p:blipFill>
        <p:spPr>
          <a:xfrm>
            <a:off x="0" y="1895025"/>
            <a:ext cx="9234701" cy="881150"/>
          </a:xfrm>
          <a:prstGeom prst="rect">
            <a:avLst/>
          </a:prstGeom>
          <a:noFill/>
          <a:ln>
            <a:noFill/>
          </a:ln>
        </p:spPr>
      </p:pic>
      <p:sp>
        <p:nvSpPr>
          <p:cNvPr id="376" name="Google Shape;376;p25"/>
          <p:cNvSpPr txBox="1"/>
          <p:nvPr/>
        </p:nvSpPr>
        <p:spPr>
          <a:xfrm>
            <a:off x="8300" y="0"/>
            <a:ext cx="9144000" cy="2131200"/>
          </a:xfrm>
          <a:prstGeom prst="rect">
            <a:avLst/>
          </a:prstGeom>
          <a:solidFill>
            <a:srgbClr val="78909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5"/>
          <p:cNvSpPr txBox="1"/>
          <p:nvPr/>
        </p:nvSpPr>
        <p:spPr>
          <a:xfrm>
            <a:off x="8243858" y="45108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378" name="Google Shape;378;p25"/>
          <p:cNvSpPr txBox="1"/>
          <p:nvPr/>
        </p:nvSpPr>
        <p:spPr>
          <a:xfrm>
            <a:off x="2434150" y="1597400"/>
            <a:ext cx="3885300" cy="79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100">
                <a:solidFill>
                  <a:srgbClr val="FFFFFF"/>
                </a:solidFill>
                <a:latin typeface="Barlow Semi Condensed"/>
                <a:ea typeface="Barlow Semi Condensed"/>
                <a:cs typeface="Barlow Semi Condensed"/>
                <a:sym typeface="Barlow Semi Condensed"/>
              </a:rPr>
              <a:t>For some enslaved people who became soldiers, the Revolution’s promise of liberty became a reality. But despite the famous words from the Declaration of Independence that  “all men are created equal”,  American victory in the Revolutionary War did not result in widespread emancipation for enslaved African Americans.</a:t>
            </a:r>
            <a:endParaRPr sz="1100">
              <a:solidFill>
                <a:srgbClr val="FFFFFF"/>
              </a:solidFill>
              <a:latin typeface="Barlow Semi Condensed"/>
              <a:ea typeface="Barlow Semi Condensed"/>
              <a:cs typeface="Barlow Semi Condensed"/>
              <a:sym typeface="Barlow Semi Condensed"/>
            </a:endParaRPr>
          </a:p>
          <a:p>
            <a:pPr indent="0" lvl="0" marL="0" rtl="0" algn="l">
              <a:spcBef>
                <a:spcPts val="2300"/>
              </a:spcBef>
              <a:spcAft>
                <a:spcPts val="0"/>
              </a:spcAft>
              <a:buClr>
                <a:srgbClr val="000000"/>
              </a:buClr>
              <a:buSzPts val="1100"/>
              <a:buFont typeface="Arial"/>
              <a:buNone/>
            </a:pPr>
            <a:r>
              <a:t/>
            </a:r>
            <a:endParaRPr b="1" sz="1100">
              <a:solidFill>
                <a:srgbClr val="000000"/>
              </a:solidFill>
              <a:latin typeface="Barlow Semi Condensed"/>
              <a:ea typeface="Barlow Semi Condensed"/>
              <a:cs typeface="Barlow Semi Condensed"/>
              <a:sym typeface="Barlow Semi Condensed"/>
            </a:endParaRPr>
          </a:p>
          <a:p>
            <a:pPr indent="0" lvl="0" marL="0" rtl="0" algn="l">
              <a:spcBef>
                <a:spcPts val="2300"/>
              </a:spcBef>
              <a:spcAft>
                <a:spcPts val="0"/>
              </a:spcAft>
              <a:buClr>
                <a:srgbClr val="000000"/>
              </a:buClr>
              <a:buSzPts val="1100"/>
              <a:buFont typeface="Arial"/>
              <a:buNone/>
            </a:pPr>
            <a:r>
              <a:t/>
            </a:r>
            <a:endParaRPr b="1" sz="1100">
              <a:solidFill>
                <a:srgbClr val="000000"/>
              </a:solidFill>
              <a:latin typeface="Barlow Semi Condensed"/>
              <a:ea typeface="Barlow Semi Condensed"/>
              <a:cs typeface="Barlow Semi Condensed"/>
              <a:sym typeface="Barlow Semi Condensed"/>
            </a:endParaRPr>
          </a:p>
          <a:p>
            <a:pPr indent="0" lvl="0" marL="0" rtl="0" algn="l">
              <a:spcBef>
                <a:spcPts val="2300"/>
              </a:spcBef>
              <a:spcAft>
                <a:spcPts val="2300"/>
              </a:spcAft>
              <a:buClr>
                <a:srgbClr val="000000"/>
              </a:buClr>
              <a:buSzPts val="1100"/>
              <a:buFont typeface="Arial"/>
              <a:buNone/>
            </a:pPr>
            <a:r>
              <a:t/>
            </a:r>
            <a:endParaRPr b="1" sz="1100">
              <a:solidFill>
                <a:srgbClr val="181818"/>
              </a:solidFill>
              <a:highlight>
                <a:srgbClr val="FFFFFF"/>
              </a:highlight>
              <a:latin typeface="Barlow Semi Condensed"/>
              <a:ea typeface="Barlow Semi Condensed"/>
              <a:cs typeface="Barlow Semi Condensed"/>
              <a:sym typeface="Barlow Semi Condensed"/>
            </a:endParaRPr>
          </a:p>
        </p:txBody>
      </p:sp>
      <p:sp>
        <p:nvSpPr>
          <p:cNvPr id="379" name="Google Shape;379;p25"/>
          <p:cNvSpPr/>
          <p:nvPr/>
        </p:nvSpPr>
        <p:spPr>
          <a:xfrm>
            <a:off x="286025" y="2882400"/>
            <a:ext cx="8735100" cy="63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200">
                <a:solidFill>
                  <a:srgbClr val="FFFFFF"/>
                </a:solidFill>
                <a:latin typeface="Fira Sans Condensed"/>
                <a:ea typeface="Fira Sans Condensed"/>
                <a:cs typeface="Fira Sans Condensed"/>
                <a:sym typeface="Fira Sans Condensed"/>
              </a:rPr>
              <a:t>After everything you have learned in this lesson, return to our original question. </a:t>
            </a:r>
            <a:endParaRPr sz="12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rPr lang="en" sz="1700">
                <a:solidFill>
                  <a:srgbClr val="FFFFFF"/>
                </a:solidFill>
                <a:latin typeface="Fredericka the Great"/>
                <a:ea typeface="Fredericka the Great"/>
                <a:cs typeface="Fredericka the Great"/>
                <a:sym typeface="Fredericka the Great"/>
              </a:rPr>
              <a:t>How does James Armistead Lafayette’s story highlight the contradiction in the words,“all men are created equal” in the Declaration of Independence?</a:t>
            </a:r>
            <a:endParaRPr sz="1800">
              <a:solidFill>
                <a:srgbClr val="FFFFFF"/>
              </a:solidFill>
              <a:latin typeface="Fredericka the Great"/>
              <a:ea typeface="Fredericka the Great"/>
              <a:cs typeface="Fredericka the Great"/>
              <a:sym typeface="Fredericka the Great"/>
            </a:endParaRPr>
          </a:p>
          <a:p>
            <a:pPr indent="0" lvl="0" marL="0" rtl="0" algn="ctr">
              <a:spcBef>
                <a:spcPts val="0"/>
              </a:spcBef>
              <a:spcAft>
                <a:spcPts val="0"/>
              </a:spcAft>
              <a:buClr>
                <a:srgbClr val="000000"/>
              </a:buClr>
              <a:buSzPts val="1100"/>
              <a:buFont typeface="Arial"/>
              <a:buNone/>
            </a:pPr>
            <a:r>
              <a:t/>
            </a:r>
            <a:endParaRPr sz="1300">
              <a:solidFill>
                <a:srgbClr val="FFFFFF"/>
              </a:solidFill>
              <a:latin typeface="Mountains of Christmas"/>
              <a:ea typeface="Mountains of Christmas"/>
              <a:cs typeface="Mountains of Christmas"/>
              <a:sym typeface="Mountains of Christmas"/>
            </a:endParaRPr>
          </a:p>
          <a:p>
            <a:pPr indent="0" lvl="0" marL="0" rtl="0" algn="ctr">
              <a:spcBef>
                <a:spcPts val="0"/>
              </a:spcBef>
              <a:spcAft>
                <a:spcPts val="0"/>
              </a:spcAft>
              <a:buNone/>
            </a:pPr>
            <a:r>
              <a:t/>
            </a:r>
            <a:endParaRPr sz="1300">
              <a:solidFill>
                <a:srgbClr val="FFFFFF"/>
              </a:solidFill>
              <a:latin typeface="Mountains of Christmas"/>
              <a:ea typeface="Mountains of Christmas"/>
              <a:cs typeface="Mountains of Christmas"/>
              <a:sym typeface="Mountains of Christmas"/>
            </a:endParaRPr>
          </a:p>
        </p:txBody>
      </p:sp>
      <p:pic>
        <p:nvPicPr>
          <p:cNvPr id="380" name="Google Shape;380;p25"/>
          <p:cNvPicPr preferRelativeResize="0"/>
          <p:nvPr/>
        </p:nvPicPr>
        <p:blipFill>
          <a:blip r:embed="rId3">
            <a:alphaModFix/>
          </a:blip>
          <a:stretch>
            <a:fillRect/>
          </a:stretch>
        </p:blipFill>
        <p:spPr>
          <a:xfrm>
            <a:off x="6417612" y="397766"/>
            <a:ext cx="2355600" cy="1855200"/>
          </a:xfrm>
          <a:prstGeom prst="ellipse">
            <a:avLst/>
          </a:prstGeom>
          <a:noFill/>
          <a:ln>
            <a:noFill/>
          </a:ln>
        </p:spPr>
      </p:pic>
      <p:pic>
        <p:nvPicPr>
          <p:cNvPr id="381" name="Google Shape;381;p25"/>
          <p:cNvPicPr preferRelativeResize="0"/>
          <p:nvPr/>
        </p:nvPicPr>
        <p:blipFill>
          <a:blip r:embed="rId4">
            <a:alphaModFix/>
          </a:blip>
          <a:stretch>
            <a:fillRect/>
          </a:stretch>
        </p:blipFill>
        <p:spPr>
          <a:xfrm rot="-5400000">
            <a:off x="6472301" y="45074"/>
            <a:ext cx="2143575" cy="2560676"/>
          </a:xfrm>
          <a:prstGeom prst="rect">
            <a:avLst/>
          </a:prstGeom>
          <a:noFill/>
          <a:ln>
            <a:noFill/>
          </a:ln>
        </p:spPr>
      </p:pic>
      <p:sp>
        <p:nvSpPr>
          <p:cNvPr id="382" name="Google Shape;382;p25"/>
          <p:cNvSpPr/>
          <p:nvPr/>
        </p:nvSpPr>
        <p:spPr>
          <a:xfrm>
            <a:off x="2846925" y="224825"/>
            <a:ext cx="3003600" cy="1267500"/>
          </a:xfrm>
          <a:prstGeom prst="rect">
            <a:avLst/>
          </a:prstGeom>
          <a:noFill/>
          <a:ln cap="flat" cmpd="sng" w="28575">
            <a:solidFill>
              <a:srgbClr val="FFFFF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3" name="Google Shape;383;p25"/>
          <p:cNvPicPr preferRelativeResize="0"/>
          <p:nvPr/>
        </p:nvPicPr>
        <p:blipFill rotWithShape="1">
          <a:blip r:embed="rId5">
            <a:alphaModFix/>
          </a:blip>
          <a:srcRect b="0" l="2344" r="2353" t="0"/>
          <a:stretch/>
        </p:blipFill>
        <p:spPr>
          <a:xfrm>
            <a:off x="2938075" y="311825"/>
            <a:ext cx="2810075" cy="1052425"/>
          </a:xfrm>
          <a:prstGeom prst="rect">
            <a:avLst/>
          </a:prstGeom>
          <a:noFill/>
          <a:ln>
            <a:noFill/>
          </a:ln>
        </p:spPr>
      </p:pic>
      <p:pic>
        <p:nvPicPr>
          <p:cNvPr id="384" name="Google Shape;384;p25"/>
          <p:cNvPicPr preferRelativeResize="0"/>
          <p:nvPr/>
        </p:nvPicPr>
        <p:blipFill>
          <a:blip r:embed="rId6">
            <a:alphaModFix/>
          </a:blip>
          <a:stretch>
            <a:fillRect/>
          </a:stretch>
        </p:blipFill>
        <p:spPr>
          <a:xfrm rot="-184696">
            <a:off x="258122" y="331129"/>
            <a:ext cx="2008257" cy="2442641"/>
          </a:xfrm>
          <a:prstGeom prst="rect">
            <a:avLst/>
          </a:prstGeom>
          <a:noFill/>
          <a:ln>
            <a:noFill/>
          </a:ln>
        </p:spPr>
      </p:pic>
      <p:pic>
        <p:nvPicPr>
          <p:cNvPr id="385" name="Google Shape;385;p25"/>
          <p:cNvPicPr preferRelativeResize="0"/>
          <p:nvPr/>
        </p:nvPicPr>
        <p:blipFill>
          <a:blip r:embed="rId7">
            <a:alphaModFix/>
          </a:blip>
          <a:stretch>
            <a:fillRect/>
          </a:stretch>
        </p:blipFill>
        <p:spPr>
          <a:xfrm rot="-160106">
            <a:off x="126528" y="209920"/>
            <a:ext cx="2253192" cy="2682338"/>
          </a:xfrm>
          <a:prstGeom prst="rect">
            <a:avLst/>
          </a:prstGeom>
          <a:noFill/>
          <a:ln>
            <a:noFill/>
          </a:ln>
        </p:spPr>
      </p:pic>
      <p:sp>
        <p:nvSpPr>
          <p:cNvPr id="386" name="Google Shape;386;p25"/>
          <p:cNvSpPr/>
          <p:nvPr/>
        </p:nvSpPr>
        <p:spPr>
          <a:xfrm>
            <a:off x="8806800" y="340488"/>
            <a:ext cx="1530600" cy="995100"/>
          </a:xfrm>
          <a:prstGeom prst="verticalScroll">
            <a:avLst>
              <a:gd fmla="val 12500"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El Messiri"/>
                <a:ea typeface="El Messiri"/>
                <a:cs typeface="El Messiri"/>
                <a:sym typeface="El Messiri"/>
              </a:rPr>
              <a:t>Emancipated</a:t>
            </a:r>
            <a:endParaRPr sz="1200">
              <a:latin typeface="El Messiri"/>
              <a:ea typeface="El Messiri"/>
              <a:cs typeface="El Messiri"/>
              <a:sym typeface="El Messiri"/>
            </a:endParaRPr>
          </a:p>
          <a:p>
            <a:pPr indent="0" lvl="0" marL="0" rtl="0" algn="ctr">
              <a:spcBef>
                <a:spcPts val="0"/>
              </a:spcBef>
              <a:spcAft>
                <a:spcPts val="0"/>
              </a:spcAft>
              <a:buNone/>
            </a:pPr>
            <a:r>
              <a:t/>
            </a:r>
            <a:endParaRPr sz="800">
              <a:latin typeface="Fira Sans Condensed"/>
              <a:ea typeface="Fira Sans Condensed"/>
              <a:cs typeface="Fira Sans Condensed"/>
              <a:sym typeface="Fira Sans Condensed"/>
            </a:endParaRPr>
          </a:p>
          <a:p>
            <a:pPr indent="0" lvl="0" marL="0" rtl="0" algn="ctr">
              <a:spcBef>
                <a:spcPts val="0"/>
              </a:spcBef>
              <a:spcAft>
                <a:spcPts val="0"/>
              </a:spcAft>
              <a:buNone/>
            </a:pPr>
            <a:r>
              <a:rPr lang="en" sz="800">
                <a:solidFill>
                  <a:srgbClr val="202124"/>
                </a:solidFill>
                <a:latin typeface="Fira Sans Condensed"/>
                <a:ea typeface="Fira Sans Condensed"/>
                <a:cs typeface="Fira Sans Condensed"/>
                <a:sym typeface="Fira Sans Condensed"/>
              </a:rPr>
              <a:t>Receiving freedom</a:t>
            </a:r>
            <a:endParaRPr sz="800">
              <a:latin typeface="Fira Sans Condensed"/>
              <a:ea typeface="Fira Sans Condensed"/>
              <a:cs typeface="Fira Sans Condensed"/>
              <a:sym typeface="Fira Sans Condense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7" name="Shape 387"/>
        <p:cNvGrpSpPr/>
        <p:nvPr/>
      </p:nvGrpSpPr>
      <p:grpSpPr>
        <a:xfrm>
          <a:off x="0" y="0"/>
          <a:ext cx="0" cy="0"/>
          <a:chOff x="0" y="0"/>
          <a:chExt cx="0" cy="0"/>
        </a:xfrm>
      </p:grpSpPr>
      <p:sp>
        <p:nvSpPr>
          <p:cNvPr id="388" name="Google Shape;388;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89" name="Google Shape;389;p26"/>
          <p:cNvSpPr/>
          <p:nvPr/>
        </p:nvSpPr>
        <p:spPr>
          <a:xfrm rot="-5400439">
            <a:off x="3828903" y="-3009935"/>
            <a:ext cx="2348700" cy="8281200"/>
          </a:xfrm>
          <a:prstGeom prst="rect">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Fira Sans Condensed Light"/>
              <a:ea typeface="Fira Sans Condensed Light"/>
              <a:cs typeface="Fira Sans Condensed Light"/>
              <a:sym typeface="Fira Sans Condensed Light"/>
            </a:endParaRPr>
          </a:p>
        </p:txBody>
      </p:sp>
      <p:sp>
        <p:nvSpPr>
          <p:cNvPr id="390" name="Google Shape;390;p26"/>
          <p:cNvSpPr txBox="1"/>
          <p:nvPr/>
        </p:nvSpPr>
        <p:spPr>
          <a:xfrm>
            <a:off x="3100825" y="32525"/>
            <a:ext cx="5779200" cy="22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Fira Sans Condensed"/>
                <a:ea typeface="Fira Sans Condensed"/>
                <a:cs typeface="Fira Sans Condensed"/>
                <a:sym typeface="Fira Sans Condensed"/>
              </a:rPr>
              <a:t>Born into enslavement around 1760, James Armistead lived much of his life on a plantation in New Kent, Virginia. During the American Revolution, James received permission from his enslaver, William Armistead, to enlist in the Marquis de Lafayette’s French Allied unit of the Continental Army. Lafayette sent James to the British to work as a spy, posing as a household servant. Because of Dunmore’s Proclamation and the promise of freedom it contained, the British received James Armistead and thousands of other enslaved Africans without suspicion. James Armistead worked to gain the confidence of the British, promising to share his knowledge of Virginia terrain and routes only a local Virginian would know, all the while still sending intelligence about British back to the Continental Army.  Each day James worked behind enemy lines he risked being hanged for treason, but despite that threat he continued his work fighting for freedom and equality.</a:t>
            </a:r>
            <a:endParaRPr sz="1000">
              <a:solidFill>
                <a:srgbClr val="FFFFFF"/>
              </a:solidFill>
              <a:latin typeface="Fira Sans Condensed"/>
              <a:ea typeface="Fira Sans Condensed"/>
              <a:cs typeface="Fira Sans Condensed"/>
              <a:sym typeface="Fira Sans Condensed"/>
            </a:endParaRPr>
          </a:p>
        </p:txBody>
      </p:sp>
      <p:sp>
        <p:nvSpPr>
          <p:cNvPr id="391" name="Google Shape;391;p26"/>
          <p:cNvSpPr/>
          <p:nvPr/>
        </p:nvSpPr>
        <p:spPr>
          <a:xfrm rot="169019">
            <a:off x="2952749" y="2081999"/>
            <a:ext cx="1983897" cy="2912721"/>
          </a:xfrm>
          <a:prstGeom prst="rect">
            <a:avLst/>
          </a:prstGeom>
          <a:solidFill>
            <a:srgbClr val="FFF2CC"/>
          </a:solidFill>
          <a:ln>
            <a:noFill/>
          </a:ln>
          <a:effectLst>
            <a:outerShdw blurRad="114300" rotWithShape="0" algn="bl" dir="5400000" dist="4762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392" name="Google Shape;392;p26"/>
          <p:cNvSpPr/>
          <p:nvPr/>
        </p:nvSpPr>
        <p:spPr>
          <a:xfrm>
            <a:off x="4925280" y="2006992"/>
            <a:ext cx="2003100" cy="3136500"/>
          </a:xfrm>
          <a:prstGeom prst="rect">
            <a:avLst/>
          </a:prstGeom>
          <a:solidFill>
            <a:srgbClr val="D9EAD3"/>
          </a:solidFill>
          <a:ln>
            <a:noFill/>
          </a:ln>
          <a:effectLst>
            <a:outerShdw blurRad="114300" rotWithShape="0" algn="bl" dir="5400000" dist="4762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sz="1200">
              <a:solidFill>
                <a:srgbClr val="000000"/>
              </a:solidFill>
              <a:latin typeface="Fira Sans Condensed Light"/>
              <a:ea typeface="Fira Sans Condensed Light"/>
              <a:cs typeface="Fira Sans Condensed Light"/>
              <a:sym typeface="Fira Sans Condensed Light"/>
            </a:endParaRPr>
          </a:p>
          <a:p>
            <a:pPr indent="0" lvl="0" marL="0" rtl="0" algn="l">
              <a:spcBef>
                <a:spcPts val="0"/>
              </a:spcBef>
              <a:spcAft>
                <a:spcPts val="0"/>
              </a:spcAft>
              <a:buNone/>
            </a:pPr>
            <a:r>
              <a:t/>
            </a:r>
            <a:endParaRPr sz="1300">
              <a:latin typeface="Architects Daughter"/>
              <a:ea typeface="Architects Daughter"/>
              <a:cs typeface="Architects Daughter"/>
              <a:sym typeface="Architects Daughter"/>
            </a:endParaRPr>
          </a:p>
          <a:p>
            <a:pPr indent="0" lvl="0" marL="0" rtl="0" algn="l">
              <a:spcBef>
                <a:spcPts val="0"/>
              </a:spcBef>
              <a:spcAft>
                <a:spcPts val="0"/>
              </a:spcAft>
              <a:buNone/>
            </a:pPr>
            <a:r>
              <a:t/>
            </a:r>
            <a:endParaRPr sz="1300">
              <a:latin typeface="Architects Daughter"/>
              <a:ea typeface="Architects Daughter"/>
              <a:cs typeface="Architects Daughter"/>
              <a:sym typeface="Architects Daughter"/>
            </a:endParaRPr>
          </a:p>
          <a:p>
            <a:pPr indent="0" lvl="0" marL="0" rtl="0" algn="l">
              <a:spcBef>
                <a:spcPts val="0"/>
              </a:spcBef>
              <a:spcAft>
                <a:spcPts val="0"/>
              </a:spcAft>
              <a:buNone/>
            </a:pPr>
            <a:r>
              <a:t/>
            </a:r>
            <a:endParaRPr sz="1300">
              <a:latin typeface="Architects Daughter"/>
              <a:ea typeface="Architects Daughter"/>
              <a:cs typeface="Architects Daughter"/>
              <a:sym typeface="Architects Daughter"/>
            </a:endParaRPr>
          </a:p>
          <a:p>
            <a:pPr indent="0" lvl="0" marL="0" rtl="0" algn="ctr">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393" name="Google Shape;393;p26"/>
          <p:cNvSpPr/>
          <p:nvPr/>
        </p:nvSpPr>
        <p:spPr>
          <a:xfrm rot="-360540">
            <a:off x="6996803" y="2044533"/>
            <a:ext cx="1960170" cy="2790721"/>
          </a:xfrm>
          <a:prstGeom prst="rect">
            <a:avLst/>
          </a:prstGeom>
          <a:solidFill>
            <a:srgbClr val="E06666"/>
          </a:solidFill>
          <a:ln>
            <a:noFill/>
          </a:ln>
          <a:effectLst>
            <a:outerShdw blurRad="114300" rotWithShape="0" algn="bl" dir="5400000" dist="4762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latin typeface="Barlow Semi Condensed"/>
              <a:ea typeface="Barlow Semi Condensed"/>
              <a:cs typeface="Barlow Semi Condensed"/>
              <a:sym typeface="Barlow Semi Condensed"/>
            </a:endParaRPr>
          </a:p>
        </p:txBody>
      </p:sp>
      <p:pic>
        <p:nvPicPr>
          <p:cNvPr id="394" name="Google Shape;394;p26"/>
          <p:cNvPicPr preferRelativeResize="0"/>
          <p:nvPr/>
        </p:nvPicPr>
        <p:blipFill>
          <a:blip r:embed="rId2">
            <a:alphaModFix/>
          </a:blip>
          <a:stretch>
            <a:fillRect/>
          </a:stretch>
        </p:blipFill>
        <p:spPr>
          <a:xfrm rot="-5400000">
            <a:off x="-238975" y="2033201"/>
            <a:ext cx="5309949" cy="1045650"/>
          </a:xfrm>
          <a:prstGeom prst="rect">
            <a:avLst/>
          </a:prstGeom>
          <a:noFill/>
          <a:ln>
            <a:noFill/>
          </a:ln>
        </p:spPr>
      </p:pic>
      <p:sp>
        <p:nvSpPr>
          <p:cNvPr id="395" name="Google Shape;395;p26"/>
          <p:cNvSpPr/>
          <p:nvPr/>
        </p:nvSpPr>
        <p:spPr>
          <a:xfrm rot="-5400000">
            <a:off x="-1558925" y="1450500"/>
            <a:ext cx="5268600" cy="2285400"/>
          </a:xfrm>
          <a:prstGeom prst="rect">
            <a:avLst/>
          </a:prstGeom>
          <a:solidFill>
            <a:srgbClr val="789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6"/>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397" name="Google Shape;397;p26"/>
          <p:cNvSpPr txBox="1"/>
          <p:nvPr/>
        </p:nvSpPr>
        <p:spPr>
          <a:xfrm>
            <a:off x="78550" y="3221700"/>
            <a:ext cx="2825100" cy="19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F1C232"/>
                </a:solidFill>
                <a:latin typeface="Fredericka the Great"/>
                <a:ea typeface="Fredericka the Great"/>
                <a:cs typeface="Fredericka the Great"/>
                <a:sym typeface="Fredericka the Great"/>
              </a:rPr>
              <a:t>James</a:t>
            </a:r>
            <a:endParaRPr sz="3100">
              <a:solidFill>
                <a:srgbClr val="F1C232"/>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3100">
                <a:solidFill>
                  <a:srgbClr val="F1C232"/>
                </a:solidFill>
                <a:latin typeface="Fredericka the Great"/>
                <a:ea typeface="Fredericka the Great"/>
                <a:cs typeface="Fredericka the Great"/>
                <a:sym typeface="Fredericka the Great"/>
              </a:rPr>
              <a:t>Armistead</a:t>
            </a:r>
            <a:endParaRPr sz="3100">
              <a:solidFill>
                <a:srgbClr val="F1C232"/>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3100">
                <a:solidFill>
                  <a:srgbClr val="F1C232"/>
                </a:solidFill>
                <a:latin typeface="Fredericka the Great"/>
                <a:ea typeface="Fredericka the Great"/>
                <a:cs typeface="Fredericka the Great"/>
                <a:sym typeface="Fredericka the Great"/>
              </a:rPr>
              <a:t>Lafayette</a:t>
            </a:r>
            <a:r>
              <a:rPr b="1" lang="en" sz="3300">
                <a:solidFill>
                  <a:srgbClr val="F1C232"/>
                </a:solidFill>
                <a:latin typeface="Fredericka the Great"/>
                <a:ea typeface="Fredericka the Great"/>
                <a:cs typeface="Fredericka the Great"/>
                <a:sym typeface="Fredericka the Great"/>
              </a:rPr>
              <a:t> </a:t>
            </a:r>
            <a:endParaRPr b="1" sz="3300">
              <a:solidFill>
                <a:srgbClr val="F1C232"/>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b="1" sz="3300">
              <a:solidFill>
                <a:srgbClr val="000000"/>
              </a:solidFill>
              <a:latin typeface="Architects Daughter"/>
              <a:ea typeface="Architects Daughter"/>
              <a:cs typeface="Architects Daughter"/>
              <a:sym typeface="Architects Daughter"/>
            </a:endParaRPr>
          </a:p>
        </p:txBody>
      </p:sp>
      <p:sp>
        <p:nvSpPr>
          <p:cNvPr id="398" name="Google Shape;398;p26"/>
          <p:cNvSpPr txBox="1"/>
          <p:nvPr/>
        </p:nvSpPr>
        <p:spPr>
          <a:xfrm>
            <a:off x="4083450" y="831275"/>
            <a:ext cx="453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99" name="Google Shape;399;p26"/>
          <p:cNvSpPr/>
          <p:nvPr/>
        </p:nvSpPr>
        <p:spPr>
          <a:xfrm rot="134821">
            <a:off x="3010034" y="2110930"/>
            <a:ext cx="1844018" cy="890180"/>
          </a:xfrm>
          <a:prstGeom prst="roundRect">
            <a:avLst>
              <a:gd fmla="val 16667" name="adj"/>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
              <a:solidFill>
                <a:srgbClr val="000000"/>
              </a:solidFill>
              <a:latin typeface="El Messiri"/>
              <a:ea typeface="El Messiri"/>
              <a:cs typeface="El Messiri"/>
              <a:sym typeface="El Messiri"/>
            </a:endParaRPr>
          </a:p>
          <a:p>
            <a:pPr indent="0" lvl="0" marL="0" rtl="0" algn="ctr">
              <a:spcBef>
                <a:spcPts val="0"/>
              </a:spcBef>
              <a:spcAft>
                <a:spcPts val="0"/>
              </a:spcAft>
              <a:buNone/>
            </a:pPr>
            <a:r>
              <a:rPr lang="en" sz="1000">
                <a:solidFill>
                  <a:srgbClr val="000000"/>
                </a:solidFill>
                <a:latin typeface="El Messiri"/>
                <a:ea typeface="El Messiri"/>
                <a:cs typeface="El Messiri"/>
                <a:sym typeface="El Messiri"/>
              </a:rPr>
              <a:t>List some James’s actions to serve the colonies during the Revolutionary War.</a:t>
            </a:r>
            <a:endParaRPr sz="1000">
              <a:solidFill>
                <a:srgbClr val="000000"/>
              </a:solidFill>
              <a:latin typeface="El Messiri"/>
              <a:ea typeface="El Messiri"/>
              <a:cs typeface="El Messiri"/>
              <a:sym typeface="El Messiri"/>
            </a:endParaRPr>
          </a:p>
        </p:txBody>
      </p:sp>
      <p:sp>
        <p:nvSpPr>
          <p:cNvPr id="400" name="Google Shape;400;p26"/>
          <p:cNvSpPr/>
          <p:nvPr/>
        </p:nvSpPr>
        <p:spPr>
          <a:xfrm rot="-323716">
            <a:off x="6952940" y="2150489"/>
            <a:ext cx="1844170" cy="842531"/>
          </a:xfrm>
          <a:prstGeom prst="roundRect">
            <a:avLst>
              <a:gd fmla="val 16667" name="adj"/>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000">
                <a:solidFill>
                  <a:srgbClr val="000000"/>
                </a:solidFill>
                <a:latin typeface="El Messiri"/>
                <a:ea typeface="El Messiri"/>
                <a:cs typeface="El Messiri"/>
                <a:sym typeface="El Messiri"/>
              </a:rPr>
              <a:t>What do you find surprising,  interesting, or troubling about James’ story so far?</a:t>
            </a:r>
            <a:endParaRPr sz="1000">
              <a:solidFill>
                <a:srgbClr val="000000"/>
              </a:solidFill>
              <a:highlight>
                <a:srgbClr val="FFFF00"/>
              </a:highlight>
              <a:latin typeface="El Messiri"/>
              <a:ea typeface="El Messiri"/>
              <a:cs typeface="El Messiri"/>
              <a:sym typeface="El Messiri"/>
            </a:endParaRPr>
          </a:p>
        </p:txBody>
      </p:sp>
      <p:sp>
        <p:nvSpPr>
          <p:cNvPr id="401" name="Google Shape;401;p26"/>
          <p:cNvSpPr/>
          <p:nvPr/>
        </p:nvSpPr>
        <p:spPr>
          <a:xfrm>
            <a:off x="5073475" y="2202000"/>
            <a:ext cx="1715400" cy="568200"/>
          </a:xfrm>
          <a:prstGeom prst="roundRect">
            <a:avLst>
              <a:gd fmla="val 16667" name="adj"/>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000">
                <a:solidFill>
                  <a:srgbClr val="000000"/>
                </a:solidFill>
                <a:latin typeface="El Messiri"/>
                <a:ea typeface="El Messiri"/>
                <a:cs typeface="El Messiri"/>
                <a:sym typeface="El Messiri"/>
              </a:rPr>
              <a:t>Why are James’s actions significant?</a:t>
            </a:r>
            <a:endParaRPr sz="1000">
              <a:solidFill>
                <a:srgbClr val="000000"/>
              </a:solidFill>
              <a:highlight>
                <a:srgbClr val="FFFF00"/>
              </a:highlight>
              <a:latin typeface="El Messiri"/>
              <a:ea typeface="El Messiri"/>
              <a:cs typeface="El Messiri"/>
              <a:sym typeface="El Messiri"/>
            </a:endParaRPr>
          </a:p>
        </p:txBody>
      </p:sp>
      <p:pic>
        <p:nvPicPr>
          <p:cNvPr id="402" name="Google Shape;402;p26"/>
          <p:cNvPicPr preferRelativeResize="0"/>
          <p:nvPr/>
        </p:nvPicPr>
        <p:blipFill rotWithShape="1">
          <a:blip r:embed="rId3">
            <a:alphaModFix/>
          </a:blip>
          <a:srcRect b="0" l="8765" r="8773" t="0"/>
          <a:stretch/>
        </p:blipFill>
        <p:spPr>
          <a:xfrm>
            <a:off x="604926" y="778353"/>
            <a:ext cx="1596600" cy="2003400"/>
          </a:xfrm>
          <a:prstGeom prst="ellipse">
            <a:avLst/>
          </a:prstGeom>
          <a:noFill/>
          <a:ln>
            <a:noFill/>
          </a:ln>
        </p:spPr>
      </p:pic>
      <p:pic>
        <p:nvPicPr>
          <p:cNvPr id="403" name="Google Shape;403;p26"/>
          <p:cNvPicPr preferRelativeResize="0"/>
          <p:nvPr/>
        </p:nvPicPr>
        <p:blipFill>
          <a:blip r:embed="rId4">
            <a:alphaModFix/>
          </a:blip>
          <a:stretch>
            <a:fillRect/>
          </a:stretch>
        </p:blipFill>
        <p:spPr>
          <a:xfrm>
            <a:off x="189480" y="277470"/>
            <a:ext cx="2395574" cy="310087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4" name="Shape 94"/>
        <p:cNvGrpSpPr/>
        <p:nvPr/>
      </p:nvGrpSpPr>
      <p:grpSpPr>
        <a:xfrm>
          <a:off x="0" y="0"/>
          <a:ext cx="0" cy="0"/>
          <a:chOff x="0" y="0"/>
          <a:chExt cx="0" cy="0"/>
        </a:xfrm>
      </p:grpSpPr>
      <p:pic>
        <p:nvPicPr>
          <p:cNvPr id="95" name="Google Shape;95;p4"/>
          <p:cNvPicPr preferRelativeResize="0"/>
          <p:nvPr/>
        </p:nvPicPr>
        <p:blipFill>
          <a:blip r:embed="rId2">
            <a:alphaModFix/>
          </a:blip>
          <a:stretch>
            <a:fillRect/>
          </a:stretch>
        </p:blipFill>
        <p:spPr>
          <a:xfrm>
            <a:off x="0" y="1033925"/>
            <a:ext cx="9210124" cy="881150"/>
          </a:xfrm>
          <a:prstGeom prst="rect">
            <a:avLst/>
          </a:prstGeom>
          <a:noFill/>
          <a:ln>
            <a:noFill/>
          </a:ln>
        </p:spPr>
      </p:pic>
      <p:sp>
        <p:nvSpPr>
          <p:cNvPr id="96" name="Google Shape;96;p4"/>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97" name="Google Shape;97;p4"/>
          <p:cNvSpPr/>
          <p:nvPr/>
        </p:nvSpPr>
        <p:spPr>
          <a:xfrm>
            <a:off x="9600" y="-2250"/>
            <a:ext cx="9144000" cy="1428900"/>
          </a:xfrm>
          <a:prstGeom prst="rect">
            <a:avLst/>
          </a:prstGeom>
          <a:solidFill>
            <a:srgbClr val="789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8" name="Google Shape;98;p4"/>
          <p:cNvPicPr preferRelativeResize="0"/>
          <p:nvPr/>
        </p:nvPicPr>
        <p:blipFill rotWithShape="1">
          <a:blip r:embed="rId3">
            <a:alphaModFix/>
          </a:blip>
          <a:srcRect b="1597" l="0" r="0" t="1587"/>
          <a:stretch/>
        </p:blipFill>
        <p:spPr>
          <a:xfrm>
            <a:off x="-113825" y="3030775"/>
            <a:ext cx="9371651" cy="909700"/>
          </a:xfrm>
          <a:prstGeom prst="rect">
            <a:avLst/>
          </a:prstGeom>
          <a:noFill/>
          <a:ln>
            <a:noFill/>
          </a:ln>
        </p:spPr>
      </p:pic>
      <p:sp>
        <p:nvSpPr>
          <p:cNvPr id="99" name="Google Shape;99;p4"/>
          <p:cNvSpPr txBox="1"/>
          <p:nvPr/>
        </p:nvSpPr>
        <p:spPr>
          <a:xfrm>
            <a:off x="238200" y="96200"/>
            <a:ext cx="8667600" cy="117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FFFFFF"/>
                </a:solidFill>
                <a:latin typeface="Fredericka the Great"/>
                <a:ea typeface="Fredericka the Great"/>
                <a:cs typeface="Fredericka the Great"/>
                <a:sym typeface="Fredericka the Great"/>
              </a:rPr>
              <a:t>USE THE FOLLOWING TIMELINE TO UNDERSTAND</a:t>
            </a:r>
            <a:endParaRPr sz="2200">
              <a:solidFill>
                <a:srgbClr val="FFFFFF"/>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2200">
                <a:solidFill>
                  <a:srgbClr val="FFFFFF"/>
                </a:solidFill>
                <a:latin typeface="Fredericka the Great"/>
                <a:ea typeface="Fredericka the Great"/>
                <a:cs typeface="Fredericka the Great"/>
                <a:sym typeface="Fredericka the Great"/>
              </a:rPr>
              <a:t>KEY EVENTS SURROUNDING THE LIFE OF</a:t>
            </a:r>
            <a:endParaRPr sz="2200">
              <a:solidFill>
                <a:srgbClr val="FFFFFF"/>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2200">
                <a:solidFill>
                  <a:srgbClr val="FFFFFF"/>
                </a:solidFill>
                <a:latin typeface="Fredericka the Great"/>
                <a:ea typeface="Fredericka the Great"/>
                <a:cs typeface="Fredericka the Great"/>
                <a:sym typeface="Fredericka the Great"/>
              </a:rPr>
              <a:t> JAMES ARMISTEAD LAFAYETTE + U.S. HISTORY</a:t>
            </a:r>
            <a:endParaRPr sz="1300">
              <a:solidFill>
                <a:srgbClr val="FF0000"/>
              </a:solidFill>
              <a:latin typeface="Barlow Semi Condensed"/>
              <a:ea typeface="Barlow Semi Condensed"/>
              <a:cs typeface="Barlow Semi Condensed"/>
              <a:sym typeface="Barlow Semi Condensed"/>
            </a:endParaRPr>
          </a:p>
        </p:txBody>
      </p:sp>
      <p:sp>
        <p:nvSpPr>
          <p:cNvPr id="100" name="Google Shape;100;p4"/>
          <p:cNvSpPr txBox="1"/>
          <p:nvPr/>
        </p:nvSpPr>
        <p:spPr>
          <a:xfrm>
            <a:off x="-66925" y="4046313"/>
            <a:ext cx="1143000" cy="74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78909C"/>
                </a:solidFill>
                <a:latin typeface="El Messiri"/>
                <a:ea typeface="El Messiri"/>
                <a:cs typeface="El Messiri"/>
                <a:sym typeface="El Messiri"/>
              </a:rPr>
              <a:t>Triangular </a:t>
            </a:r>
            <a:endParaRPr sz="11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100">
                <a:solidFill>
                  <a:srgbClr val="78909C"/>
                </a:solidFill>
                <a:latin typeface="El Messiri"/>
                <a:ea typeface="El Messiri"/>
                <a:cs typeface="El Messiri"/>
                <a:sym typeface="El Messiri"/>
              </a:rPr>
              <a:t>Slave </a:t>
            </a:r>
            <a:endParaRPr sz="11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100">
                <a:solidFill>
                  <a:srgbClr val="78909C"/>
                </a:solidFill>
                <a:latin typeface="El Messiri"/>
                <a:ea typeface="El Messiri"/>
                <a:cs typeface="El Messiri"/>
                <a:sym typeface="El Messiri"/>
              </a:rPr>
              <a:t>Trade </a:t>
            </a:r>
            <a:endParaRPr sz="1100">
              <a:solidFill>
                <a:srgbClr val="78909C"/>
              </a:solidFill>
              <a:latin typeface="El Messiri"/>
              <a:ea typeface="El Messiri"/>
              <a:cs typeface="El Messiri"/>
              <a:sym typeface="El Messiri"/>
            </a:endParaRPr>
          </a:p>
          <a:p>
            <a:pPr indent="0" lvl="0" marL="0" rtl="0" algn="ctr">
              <a:spcBef>
                <a:spcPts val="0"/>
              </a:spcBef>
              <a:spcAft>
                <a:spcPts val="0"/>
              </a:spcAft>
              <a:buNone/>
            </a:pPr>
            <a:r>
              <a:rPr lang="en" sz="1100">
                <a:solidFill>
                  <a:srgbClr val="78909C"/>
                </a:solidFill>
                <a:latin typeface="El Messiri"/>
                <a:ea typeface="El Messiri"/>
                <a:cs typeface="El Messiri"/>
                <a:sym typeface="El Messiri"/>
              </a:rPr>
              <a:t>Established</a:t>
            </a:r>
            <a:endParaRPr sz="1100">
              <a:solidFill>
                <a:srgbClr val="78909C"/>
              </a:solidFill>
              <a:latin typeface="El Messiri"/>
              <a:ea typeface="El Messiri"/>
              <a:cs typeface="El Messiri"/>
              <a:sym typeface="El Messiri"/>
            </a:endParaRPr>
          </a:p>
        </p:txBody>
      </p:sp>
      <p:sp>
        <p:nvSpPr>
          <p:cNvPr id="101" name="Google Shape;101;p4"/>
          <p:cNvSpPr txBox="1"/>
          <p:nvPr/>
        </p:nvSpPr>
        <p:spPr>
          <a:xfrm>
            <a:off x="3513750" y="2322925"/>
            <a:ext cx="1143000" cy="60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78909C"/>
                </a:solidFill>
                <a:latin typeface="El Messiri"/>
                <a:ea typeface="El Messiri"/>
                <a:cs typeface="El Messiri"/>
                <a:sym typeface="El Messiri"/>
              </a:rPr>
              <a:t>Lexington + Concord</a:t>
            </a:r>
            <a:endParaRPr sz="1100">
              <a:solidFill>
                <a:srgbClr val="78909C"/>
              </a:solidFill>
              <a:latin typeface="El Messiri"/>
              <a:ea typeface="El Messiri"/>
              <a:cs typeface="El Messiri"/>
              <a:sym typeface="El Messiri"/>
            </a:endParaRPr>
          </a:p>
        </p:txBody>
      </p:sp>
      <p:sp>
        <p:nvSpPr>
          <p:cNvPr id="102" name="Google Shape;102;p4"/>
          <p:cNvSpPr txBox="1"/>
          <p:nvPr/>
        </p:nvSpPr>
        <p:spPr>
          <a:xfrm>
            <a:off x="5201400" y="2191975"/>
            <a:ext cx="1284600" cy="60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78909C"/>
                </a:solidFill>
                <a:latin typeface="El Messiri"/>
                <a:ea typeface="El Messiri"/>
                <a:cs typeface="El Messiri"/>
                <a:sym typeface="El Messiri"/>
              </a:rPr>
              <a:t>Yorktown + the surrender of General Cornwallis</a:t>
            </a:r>
            <a:endParaRPr sz="1100">
              <a:solidFill>
                <a:srgbClr val="78909C"/>
              </a:solidFill>
              <a:latin typeface="El Messiri"/>
              <a:ea typeface="El Messiri"/>
              <a:cs typeface="El Messiri"/>
              <a:sym typeface="El Messiri"/>
            </a:endParaRPr>
          </a:p>
        </p:txBody>
      </p:sp>
      <p:sp>
        <p:nvSpPr>
          <p:cNvPr id="103" name="Google Shape;103;p4"/>
          <p:cNvSpPr txBox="1"/>
          <p:nvPr/>
        </p:nvSpPr>
        <p:spPr>
          <a:xfrm>
            <a:off x="2554088" y="4046325"/>
            <a:ext cx="1143000" cy="93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78909C"/>
                </a:solidFill>
                <a:latin typeface="El Messiri"/>
                <a:ea typeface="El Messiri"/>
                <a:cs typeface="El Messiri"/>
                <a:sym typeface="El Messiri"/>
              </a:rPr>
              <a:t>James Armistead Lafayette born</a:t>
            </a:r>
            <a:endParaRPr sz="1100">
              <a:solidFill>
                <a:srgbClr val="78909C"/>
              </a:solidFill>
              <a:latin typeface="El Messiri"/>
              <a:ea typeface="El Messiri"/>
              <a:cs typeface="El Messiri"/>
              <a:sym typeface="El Messiri"/>
            </a:endParaRPr>
          </a:p>
        </p:txBody>
      </p:sp>
      <p:sp>
        <p:nvSpPr>
          <p:cNvPr id="104" name="Google Shape;104;p4"/>
          <p:cNvSpPr txBox="1"/>
          <p:nvPr/>
        </p:nvSpPr>
        <p:spPr>
          <a:xfrm>
            <a:off x="6261600" y="3944625"/>
            <a:ext cx="1143000" cy="142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78909C"/>
                </a:solidFill>
                <a:latin typeface="El Messiri"/>
                <a:ea typeface="El Messiri"/>
                <a:cs typeface="El Messiri"/>
                <a:sym typeface="El Messiri"/>
              </a:rPr>
              <a:t>James Armistead Lafayette receives freedom</a:t>
            </a:r>
            <a:endParaRPr sz="1100">
              <a:solidFill>
                <a:srgbClr val="78909C"/>
              </a:solidFill>
              <a:latin typeface="El Messiri"/>
              <a:ea typeface="El Messiri"/>
              <a:cs typeface="El Messiri"/>
              <a:sym typeface="El Messiri"/>
            </a:endParaRPr>
          </a:p>
        </p:txBody>
      </p:sp>
      <p:sp>
        <p:nvSpPr>
          <p:cNvPr id="105" name="Google Shape;105;p4"/>
          <p:cNvSpPr txBox="1"/>
          <p:nvPr/>
        </p:nvSpPr>
        <p:spPr>
          <a:xfrm>
            <a:off x="4323450" y="3992975"/>
            <a:ext cx="1428900" cy="60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78909C"/>
                </a:solidFill>
                <a:latin typeface="El Messiri"/>
                <a:ea typeface="El Messiri"/>
                <a:cs typeface="El Messiri"/>
                <a:sym typeface="El Messiri"/>
              </a:rPr>
              <a:t>Declaration of Independence</a:t>
            </a:r>
            <a:endParaRPr sz="1100">
              <a:solidFill>
                <a:srgbClr val="78909C"/>
              </a:solidFill>
              <a:latin typeface="El Messiri"/>
              <a:ea typeface="El Messiri"/>
              <a:cs typeface="El Messiri"/>
              <a:sym typeface="El Messiri"/>
            </a:endParaRPr>
          </a:p>
        </p:txBody>
      </p:sp>
      <p:sp>
        <p:nvSpPr>
          <p:cNvPr id="106" name="Google Shape;106;p4"/>
          <p:cNvSpPr txBox="1"/>
          <p:nvPr/>
        </p:nvSpPr>
        <p:spPr>
          <a:xfrm>
            <a:off x="1119513" y="2177725"/>
            <a:ext cx="1428900" cy="117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78909C"/>
                </a:solidFill>
                <a:latin typeface="El Messiri"/>
                <a:ea typeface="El Messiri"/>
                <a:cs typeface="El Messiri"/>
                <a:sym typeface="El Messiri"/>
              </a:rPr>
              <a:t>First Enslaved Africans arrive in Jamestown</a:t>
            </a:r>
            <a:endParaRPr sz="1100">
              <a:solidFill>
                <a:srgbClr val="78909C"/>
              </a:solidFill>
              <a:latin typeface="El Messiri"/>
              <a:ea typeface="El Messiri"/>
              <a:cs typeface="El Messiri"/>
              <a:sym typeface="El Messiri"/>
            </a:endParaRPr>
          </a:p>
        </p:txBody>
      </p:sp>
      <p:sp>
        <p:nvSpPr>
          <p:cNvPr id="107" name="Google Shape;107;p4"/>
          <p:cNvSpPr txBox="1"/>
          <p:nvPr/>
        </p:nvSpPr>
        <p:spPr>
          <a:xfrm>
            <a:off x="127425" y="3265275"/>
            <a:ext cx="705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Fredericka the Great"/>
                <a:ea typeface="Fredericka the Great"/>
                <a:cs typeface="Fredericka the Great"/>
                <a:sym typeface="Fredericka the Great"/>
              </a:rPr>
              <a:t>1500s</a:t>
            </a:r>
            <a:endParaRPr sz="1000">
              <a:solidFill>
                <a:srgbClr val="FFFFFF"/>
              </a:solidFill>
              <a:latin typeface="Fredericka the Great"/>
              <a:ea typeface="Fredericka the Great"/>
              <a:cs typeface="Fredericka the Great"/>
              <a:sym typeface="Fredericka the Great"/>
            </a:endParaRPr>
          </a:p>
        </p:txBody>
      </p:sp>
      <p:sp>
        <p:nvSpPr>
          <p:cNvPr id="108" name="Google Shape;108;p4"/>
          <p:cNvSpPr txBox="1"/>
          <p:nvPr/>
        </p:nvSpPr>
        <p:spPr>
          <a:xfrm>
            <a:off x="1481475" y="3265275"/>
            <a:ext cx="705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Fredericka the Great"/>
                <a:ea typeface="Fredericka the Great"/>
                <a:cs typeface="Fredericka the Great"/>
                <a:sym typeface="Fredericka the Great"/>
              </a:rPr>
              <a:t>1619</a:t>
            </a:r>
            <a:endParaRPr sz="1000">
              <a:solidFill>
                <a:srgbClr val="FFFFFF"/>
              </a:solidFill>
              <a:latin typeface="Fredericka the Great"/>
              <a:ea typeface="Fredericka the Great"/>
              <a:cs typeface="Fredericka the Great"/>
              <a:sym typeface="Fredericka the Great"/>
            </a:endParaRPr>
          </a:p>
        </p:txBody>
      </p:sp>
      <p:sp>
        <p:nvSpPr>
          <p:cNvPr id="109" name="Google Shape;109;p4"/>
          <p:cNvSpPr txBox="1"/>
          <p:nvPr/>
        </p:nvSpPr>
        <p:spPr>
          <a:xfrm>
            <a:off x="2773075" y="3176625"/>
            <a:ext cx="705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FFFFFF"/>
                </a:solidFill>
                <a:latin typeface="Fredericka the Great"/>
                <a:ea typeface="Fredericka the Great"/>
                <a:cs typeface="Fredericka the Great"/>
                <a:sym typeface="Fredericka the Great"/>
              </a:rPr>
              <a:t>around 1760</a:t>
            </a:r>
            <a:endParaRPr sz="1000">
              <a:solidFill>
                <a:srgbClr val="FFFFFF"/>
              </a:solidFill>
              <a:latin typeface="Fredericka the Great"/>
              <a:ea typeface="Fredericka the Great"/>
              <a:cs typeface="Fredericka the Great"/>
              <a:sym typeface="Fredericka the Great"/>
            </a:endParaRPr>
          </a:p>
        </p:txBody>
      </p:sp>
      <p:sp>
        <p:nvSpPr>
          <p:cNvPr id="110" name="Google Shape;110;p4"/>
          <p:cNvSpPr txBox="1"/>
          <p:nvPr/>
        </p:nvSpPr>
        <p:spPr>
          <a:xfrm>
            <a:off x="3732750" y="3176625"/>
            <a:ext cx="705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FFFFFF"/>
                </a:solidFill>
                <a:latin typeface="Fredericka the Great"/>
                <a:ea typeface="Fredericka the Great"/>
                <a:cs typeface="Fredericka the Great"/>
                <a:sym typeface="Fredericka the Great"/>
              </a:rPr>
              <a:t>April 1775</a:t>
            </a:r>
            <a:endParaRPr sz="1000">
              <a:solidFill>
                <a:srgbClr val="FFFFFF"/>
              </a:solidFill>
              <a:latin typeface="Fredericka the Great"/>
              <a:ea typeface="Fredericka the Great"/>
              <a:cs typeface="Fredericka the Great"/>
              <a:sym typeface="Fredericka the Great"/>
            </a:endParaRPr>
          </a:p>
        </p:txBody>
      </p:sp>
      <p:sp>
        <p:nvSpPr>
          <p:cNvPr id="111" name="Google Shape;111;p4"/>
          <p:cNvSpPr txBox="1"/>
          <p:nvPr/>
        </p:nvSpPr>
        <p:spPr>
          <a:xfrm>
            <a:off x="4579263" y="3176625"/>
            <a:ext cx="705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FFFFFF"/>
                </a:solidFill>
                <a:latin typeface="Fredericka the Great"/>
                <a:ea typeface="Fredericka the Great"/>
                <a:cs typeface="Fredericka the Great"/>
                <a:sym typeface="Fredericka the Great"/>
              </a:rPr>
              <a:t>July 4,</a:t>
            </a:r>
            <a:endParaRPr sz="1000">
              <a:solidFill>
                <a:srgbClr val="FFFFFF"/>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000">
                <a:solidFill>
                  <a:srgbClr val="FFFFFF"/>
                </a:solidFill>
                <a:latin typeface="Fredericka the Great"/>
                <a:ea typeface="Fredericka the Great"/>
                <a:cs typeface="Fredericka the Great"/>
                <a:sym typeface="Fredericka the Great"/>
              </a:rPr>
              <a:t> 1776</a:t>
            </a:r>
            <a:endParaRPr sz="1000">
              <a:solidFill>
                <a:srgbClr val="FFFFFF"/>
              </a:solidFill>
              <a:latin typeface="Fredericka the Great"/>
              <a:ea typeface="Fredericka the Great"/>
              <a:cs typeface="Fredericka the Great"/>
              <a:sym typeface="Fredericka the Great"/>
            </a:endParaRPr>
          </a:p>
        </p:txBody>
      </p:sp>
      <p:sp>
        <p:nvSpPr>
          <p:cNvPr id="112" name="Google Shape;112;p4"/>
          <p:cNvSpPr txBox="1"/>
          <p:nvPr/>
        </p:nvSpPr>
        <p:spPr>
          <a:xfrm>
            <a:off x="5425802" y="3176625"/>
            <a:ext cx="835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FFFFFF"/>
                </a:solidFill>
                <a:latin typeface="Fredericka the Great"/>
                <a:ea typeface="Fredericka the Great"/>
                <a:cs typeface="Fredericka the Great"/>
                <a:sym typeface="Fredericka the Great"/>
              </a:rPr>
              <a:t>October,</a:t>
            </a:r>
            <a:endParaRPr sz="1000">
              <a:solidFill>
                <a:srgbClr val="FFFFFF"/>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000">
                <a:solidFill>
                  <a:srgbClr val="FFFFFF"/>
                </a:solidFill>
                <a:latin typeface="Fredericka the Great"/>
                <a:ea typeface="Fredericka the Great"/>
                <a:cs typeface="Fredericka the Great"/>
                <a:sym typeface="Fredericka the Great"/>
              </a:rPr>
              <a:t> 1781</a:t>
            </a:r>
            <a:endParaRPr sz="1000">
              <a:solidFill>
                <a:srgbClr val="FFFFFF"/>
              </a:solidFill>
              <a:latin typeface="Fredericka the Great"/>
              <a:ea typeface="Fredericka the Great"/>
              <a:cs typeface="Fredericka the Great"/>
              <a:sym typeface="Fredericka the Great"/>
            </a:endParaRPr>
          </a:p>
        </p:txBody>
      </p:sp>
      <p:sp>
        <p:nvSpPr>
          <p:cNvPr id="113" name="Google Shape;113;p4"/>
          <p:cNvSpPr txBox="1"/>
          <p:nvPr/>
        </p:nvSpPr>
        <p:spPr>
          <a:xfrm>
            <a:off x="6403127" y="3176625"/>
            <a:ext cx="835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FFFFFF"/>
                </a:solidFill>
                <a:latin typeface="Fredericka the Great"/>
                <a:ea typeface="Fredericka the Great"/>
                <a:cs typeface="Fredericka the Great"/>
                <a:sym typeface="Fredericka the Great"/>
              </a:rPr>
              <a:t>January</a:t>
            </a:r>
            <a:endParaRPr sz="1000">
              <a:solidFill>
                <a:srgbClr val="FFFFFF"/>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000">
                <a:solidFill>
                  <a:srgbClr val="FFFFFF"/>
                </a:solidFill>
                <a:latin typeface="Fredericka the Great"/>
                <a:ea typeface="Fredericka the Great"/>
                <a:cs typeface="Fredericka the Great"/>
                <a:sym typeface="Fredericka the Great"/>
              </a:rPr>
              <a:t>1787</a:t>
            </a:r>
            <a:endParaRPr sz="1000">
              <a:solidFill>
                <a:srgbClr val="FFFFFF"/>
              </a:solidFill>
              <a:latin typeface="Fredericka the Great"/>
              <a:ea typeface="Fredericka the Great"/>
              <a:cs typeface="Fredericka the Great"/>
              <a:sym typeface="Fredericka the Great"/>
            </a:endParaRPr>
          </a:p>
        </p:txBody>
      </p:sp>
      <p:sp>
        <p:nvSpPr>
          <p:cNvPr id="114" name="Google Shape;114;p4"/>
          <p:cNvSpPr txBox="1"/>
          <p:nvPr/>
        </p:nvSpPr>
        <p:spPr>
          <a:xfrm>
            <a:off x="8209327" y="3174675"/>
            <a:ext cx="835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FFFFFF"/>
                </a:solidFill>
                <a:latin typeface="Fredericka the Great"/>
                <a:ea typeface="Fredericka the Great"/>
                <a:cs typeface="Fredericka the Great"/>
                <a:sym typeface="Fredericka the Great"/>
              </a:rPr>
              <a:t>January</a:t>
            </a:r>
            <a:endParaRPr sz="1000">
              <a:solidFill>
                <a:srgbClr val="FFFFFF"/>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000">
                <a:solidFill>
                  <a:srgbClr val="FFFFFF"/>
                </a:solidFill>
                <a:latin typeface="Fredericka the Great"/>
                <a:ea typeface="Fredericka the Great"/>
                <a:cs typeface="Fredericka the Great"/>
                <a:sym typeface="Fredericka the Great"/>
              </a:rPr>
              <a:t>1865</a:t>
            </a:r>
            <a:endParaRPr sz="1000">
              <a:solidFill>
                <a:srgbClr val="FFFFFF"/>
              </a:solidFill>
              <a:latin typeface="Fredericka the Great"/>
              <a:ea typeface="Fredericka the Great"/>
              <a:cs typeface="Fredericka the Great"/>
              <a:sym typeface="Fredericka the Great"/>
            </a:endParaRPr>
          </a:p>
        </p:txBody>
      </p:sp>
      <p:sp>
        <p:nvSpPr>
          <p:cNvPr id="115" name="Google Shape;115;p4"/>
          <p:cNvSpPr txBox="1"/>
          <p:nvPr/>
        </p:nvSpPr>
        <p:spPr>
          <a:xfrm>
            <a:off x="7982575" y="2318125"/>
            <a:ext cx="11430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78909C"/>
                </a:solidFill>
                <a:latin typeface="El Messiri"/>
                <a:ea typeface="El Messiri"/>
                <a:cs typeface="El Messiri"/>
                <a:sym typeface="El Messiri"/>
              </a:rPr>
              <a:t>13th Amendment ratified</a:t>
            </a:r>
            <a:endParaRPr sz="1100">
              <a:solidFill>
                <a:srgbClr val="78909C"/>
              </a:solidFill>
              <a:latin typeface="El Messiri"/>
              <a:ea typeface="El Messiri"/>
              <a:cs typeface="El Messiri"/>
              <a:sym typeface="El Messiri"/>
            </a:endParaRPr>
          </a:p>
        </p:txBody>
      </p:sp>
      <p:sp>
        <p:nvSpPr>
          <p:cNvPr id="116" name="Google Shape;116;p4"/>
          <p:cNvSpPr txBox="1"/>
          <p:nvPr/>
        </p:nvSpPr>
        <p:spPr>
          <a:xfrm>
            <a:off x="1057975" y="1349550"/>
            <a:ext cx="69714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FFFFFF"/>
                </a:solidFill>
                <a:latin typeface="Barlow Semi Condensed"/>
                <a:ea typeface="Barlow Semi Condensed"/>
                <a:cs typeface="Barlow Semi Condensed"/>
                <a:sym typeface="Barlow Semi Condensed"/>
              </a:rPr>
              <a:t> CLICK ON THE RED             TO LEARN MORE ABOUT EACH EVENT</a:t>
            </a:r>
            <a:endParaRPr>
              <a:solidFill>
                <a:srgbClr val="FFFFFF"/>
              </a:solidFill>
            </a:endParaRPr>
          </a:p>
        </p:txBody>
      </p:sp>
      <p:sp>
        <p:nvSpPr>
          <p:cNvPr id="117" name="Google Shape;117;p4"/>
          <p:cNvSpPr/>
          <p:nvPr/>
        </p:nvSpPr>
        <p:spPr>
          <a:xfrm>
            <a:off x="3773300" y="1277173"/>
            <a:ext cx="414000" cy="393600"/>
          </a:xfrm>
          <a:prstGeom prst="star5">
            <a:avLst>
              <a:gd fmla="val 19098" name="adj"/>
              <a:gd fmla="val 105146" name="hf"/>
              <a:gd fmla="val 110557" name="vf"/>
            </a:avLst>
          </a:prstGeom>
          <a:solidFill>
            <a:srgbClr val="FF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118" name="Shape 118"/>
        <p:cNvGrpSpPr/>
        <p:nvPr/>
      </p:nvGrpSpPr>
      <p:grpSpPr>
        <a:xfrm>
          <a:off x="0" y="0"/>
          <a:ext cx="0" cy="0"/>
          <a:chOff x="0" y="0"/>
          <a:chExt cx="0" cy="0"/>
        </a:xfrm>
      </p:grpSpPr>
      <p:pic>
        <p:nvPicPr>
          <p:cNvPr id="119" name="Google Shape;119;p5"/>
          <p:cNvPicPr preferRelativeResize="0"/>
          <p:nvPr/>
        </p:nvPicPr>
        <p:blipFill>
          <a:blip r:embed="rId2">
            <a:alphaModFix/>
          </a:blip>
          <a:stretch>
            <a:fillRect/>
          </a:stretch>
        </p:blipFill>
        <p:spPr>
          <a:xfrm>
            <a:off x="-4050" y="311900"/>
            <a:ext cx="9214176" cy="881150"/>
          </a:xfrm>
          <a:prstGeom prst="rect">
            <a:avLst/>
          </a:prstGeom>
          <a:noFill/>
          <a:ln>
            <a:noFill/>
          </a:ln>
        </p:spPr>
      </p:pic>
      <p:pic>
        <p:nvPicPr>
          <p:cNvPr id="120" name="Google Shape;120;p5"/>
          <p:cNvPicPr preferRelativeResize="0"/>
          <p:nvPr/>
        </p:nvPicPr>
        <p:blipFill>
          <a:blip r:embed="rId2">
            <a:alphaModFix/>
          </a:blip>
          <a:stretch>
            <a:fillRect/>
          </a:stretch>
        </p:blipFill>
        <p:spPr>
          <a:xfrm>
            <a:off x="-4050" y="4007725"/>
            <a:ext cx="9214176" cy="881150"/>
          </a:xfrm>
          <a:prstGeom prst="rect">
            <a:avLst/>
          </a:prstGeom>
          <a:noFill/>
          <a:ln>
            <a:noFill/>
          </a:ln>
        </p:spPr>
      </p:pic>
      <p:sp>
        <p:nvSpPr>
          <p:cNvPr id="121" name="Google Shape;121;p5"/>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122" name="Google Shape;122;p5"/>
          <p:cNvSpPr txBox="1"/>
          <p:nvPr/>
        </p:nvSpPr>
        <p:spPr>
          <a:xfrm>
            <a:off x="-4050" y="434525"/>
            <a:ext cx="9144000" cy="4228800"/>
          </a:xfrm>
          <a:prstGeom prst="rect">
            <a:avLst/>
          </a:prstGeom>
          <a:solidFill>
            <a:srgbClr val="78909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5"/>
          <p:cNvSpPr txBox="1"/>
          <p:nvPr/>
        </p:nvSpPr>
        <p:spPr>
          <a:xfrm>
            <a:off x="3993150" y="1269250"/>
            <a:ext cx="4352400" cy="1889100"/>
          </a:xfrm>
          <a:prstGeom prst="rect">
            <a:avLst/>
          </a:prstGeom>
          <a:noFill/>
          <a:ln>
            <a:noFill/>
          </a:ln>
        </p:spPr>
        <p:txBody>
          <a:bodyPr anchorCtr="0" anchor="t" bIns="91425" lIns="91425" spcFirstLastPara="1" rIns="91425" wrap="square" tIns="91425">
            <a:noAutofit/>
          </a:bodyPr>
          <a:lstStyle/>
          <a:p>
            <a:pPr indent="0" lvl="0" marL="0" rtl="0" algn="ctr">
              <a:lnSpc>
                <a:spcPct val="75000"/>
              </a:lnSpc>
              <a:spcBef>
                <a:spcPts val="0"/>
              </a:spcBef>
              <a:spcAft>
                <a:spcPts val="0"/>
              </a:spcAft>
              <a:buNone/>
            </a:pPr>
            <a:r>
              <a:rPr lang="en" sz="5700">
                <a:solidFill>
                  <a:srgbClr val="FFFFFF"/>
                </a:solidFill>
                <a:latin typeface="Mountains of Christmas"/>
                <a:ea typeface="Mountains of Christmas"/>
                <a:cs typeface="Mountains of Christmas"/>
                <a:sym typeface="Mountains of Christmas"/>
              </a:rPr>
              <a:t> </a:t>
            </a:r>
            <a:r>
              <a:rPr lang="en" sz="4400">
                <a:solidFill>
                  <a:srgbClr val="FFFFFF"/>
                </a:solidFill>
                <a:latin typeface="El Messiri"/>
                <a:ea typeface="El Messiri"/>
                <a:cs typeface="El Messiri"/>
                <a:sym typeface="El Messiri"/>
              </a:rPr>
              <a:t>James Armistead</a:t>
            </a:r>
            <a:endParaRPr sz="4400">
              <a:solidFill>
                <a:srgbClr val="FFFFFF"/>
              </a:solidFill>
              <a:latin typeface="El Messiri"/>
              <a:ea typeface="El Messiri"/>
              <a:cs typeface="El Messiri"/>
              <a:sym typeface="El Messiri"/>
            </a:endParaRPr>
          </a:p>
          <a:p>
            <a:pPr indent="0" lvl="0" marL="0" rtl="0" algn="ctr">
              <a:lnSpc>
                <a:spcPct val="75000"/>
              </a:lnSpc>
              <a:spcBef>
                <a:spcPts val="0"/>
              </a:spcBef>
              <a:spcAft>
                <a:spcPts val="0"/>
              </a:spcAft>
              <a:buNone/>
            </a:pPr>
            <a:r>
              <a:rPr lang="en" sz="4400">
                <a:solidFill>
                  <a:srgbClr val="FFFFFF"/>
                </a:solidFill>
                <a:latin typeface="El Messiri"/>
                <a:ea typeface="El Messiri"/>
                <a:cs typeface="El Messiri"/>
                <a:sym typeface="El Messiri"/>
              </a:rPr>
              <a:t>Lafayette</a:t>
            </a:r>
            <a:endParaRPr sz="4400">
              <a:latin typeface="El Messiri"/>
              <a:ea typeface="El Messiri"/>
              <a:cs typeface="El Messiri"/>
              <a:sym typeface="El Messiri"/>
            </a:endParaRPr>
          </a:p>
        </p:txBody>
      </p:sp>
      <p:pic>
        <p:nvPicPr>
          <p:cNvPr id="124" name="Google Shape;124;p5"/>
          <p:cNvPicPr preferRelativeResize="0"/>
          <p:nvPr/>
        </p:nvPicPr>
        <p:blipFill rotWithShape="1">
          <a:blip r:embed="rId3">
            <a:alphaModFix/>
          </a:blip>
          <a:srcRect b="0" l="8765" r="8773" t="0"/>
          <a:stretch/>
        </p:blipFill>
        <p:spPr>
          <a:xfrm>
            <a:off x="859625" y="961563"/>
            <a:ext cx="2559900" cy="3363000"/>
          </a:xfrm>
          <a:prstGeom prst="ellipse">
            <a:avLst/>
          </a:prstGeom>
          <a:noFill/>
          <a:ln>
            <a:noFill/>
          </a:ln>
        </p:spPr>
      </p:pic>
      <p:pic>
        <p:nvPicPr>
          <p:cNvPr id="125" name="Google Shape;125;p5"/>
          <p:cNvPicPr preferRelativeResize="0"/>
          <p:nvPr/>
        </p:nvPicPr>
        <p:blipFill>
          <a:blip r:embed="rId4">
            <a:alphaModFix/>
          </a:blip>
          <a:stretch>
            <a:fillRect/>
          </a:stretch>
        </p:blipFill>
        <p:spPr>
          <a:xfrm>
            <a:off x="193462" y="120813"/>
            <a:ext cx="3841276" cy="5204926"/>
          </a:xfrm>
          <a:prstGeom prst="rect">
            <a:avLst/>
          </a:prstGeom>
          <a:noFill/>
          <a:ln>
            <a:noFill/>
          </a:ln>
        </p:spPr>
      </p:pic>
      <p:sp>
        <p:nvSpPr>
          <p:cNvPr id="126" name="Google Shape;126;p5"/>
          <p:cNvSpPr txBox="1"/>
          <p:nvPr/>
        </p:nvSpPr>
        <p:spPr>
          <a:xfrm>
            <a:off x="3726450" y="2852775"/>
            <a:ext cx="50631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lang="en" sz="3000">
                <a:solidFill>
                  <a:srgbClr val="FFD966"/>
                </a:solidFill>
                <a:latin typeface="Fredericka the Great"/>
                <a:ea typeface="Fredericka the Great"/>
                <a:cs typeface="Fredericka the Great"/>
                <a:sym typeface="Fredericka the Great"/>
              </a:rPr>
              <a:t>A FIGHT FOR </a:t>
            </a:r>
            <a:endParaRPr sz="3000">
              <a:solidFill>
                <a:srgbClr val="FFD966"/>
              </a:solidFill>
              <a:latin typeface="Fredericka the Great"/>
              <a:ea typeface="Fredericka the Great"/>
              <a:cs typeface="Fredericka the Great"/>
              <a:sym typeface="Fredericka the Great"/>
            </a:endParaRPr>
          </a:p>
          <a:p>
            <a:pPr indent="0" lvl="0" marL="0" rtl="0" algn="ctr">
              <a:spcBef>
                <a:spcPts val="0"/>
              </a:spcBef>
              <a:spcAft>
                <a:spcPts val="0"/>
              </a:spcAft>
              <a:buClr>
                <a:srgbClr val="000000"/>
              </a:buClr>
              <a:buSzPts val="1100"/>
              <a:buFont typeface="Arial"/>
              <a:buNone/>
            </a:pPr>
            <a:r>
              <a:rPr lang="en" sz="3000">
                <a:solidFill>
                  <a:srgbClr val="FFD966"/>
                </a:solidFill>
                <a:latin typeface="Fredericka the Great"/>
                <a:ea typeface="Fredericka the Great"/>
                <a:cs typeface="Fredericka the Great"/>
                <a:sym typeface="Fredericka the Great"/>
              </a:rPr>
              <a:t>FREEDOM &amp; EQUALITY</a:t>
            </a:r>
            <a:endParaRPr sz="700">
              <a:solidFill>
                <a:srgbClr val="FFD966"/>
              </a:solidFill>
              <a:latin typeface="Fredericka the Great"/>
              <a:ea typeface="Fredericka the Great"/>
              <a:cs typeface="Fredericka the Great"/>
              <a:sym typeface="Fredericka the Gre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127" name="Shape 127"/>
        <p:cNvGrpSpPr/>
        <p:nvPr/>
      </p:nvGrpSpPr>
      <p:grpSpPr>
        <a:xfrm>
          <a:off x="0" y="0"/>
          <a:ext cx="0" cy="0"/>
          <a:chOff x="0" y="0"/>
          <a:chExt cx="0" cy="0"/>
        </a:xfrm>
      </p:grpSpPr>
      <p:pic>
        <p:nvPicPr>
          <p:cNvPr id="128" name="Google Shape;128;p6"/>
          <p:cNvPicPr preferRelativeResize="0"/>
          <p:nvPr/>
        </p:nvPicPr>
        <p:blipFill>
          <a:blip r:embed="rId2">
            <a:alphaModFix/>
          </a:blip>
          <a:stretch>
            <a:fillRect/>
          </a:stretch>
        </p:blipFill>
        <p:spPr>
          <a:xfrm>
            <a:off x="0" y="2238900"/>
            <a:ext cx="9210124" cy="881150"/>
          </a:xfrm>
          <a:prstGeom prst="rect">
            <a:avLst/>
          </a:prstGeom>
          <a:noFill/>
          <a:ln>
            <a:noFill/>
          </a:ln>
        </p:spPr>
      </p:pic>
      <p:sp>
        <p:nvSpPr>
          <p:cNvPr id="129" name="Google Shape;129;p6"/>
          <p:cNvSpPr txBox="1"/>
          <p:nvPr/>
        </p:nvSpPr>
        <p:spPr>
          <a:xfrm>
            <a:off x="0" y="0"/>
            <a:ext cx="9144000" cy="2690100"/>
          </a:xfrm>
          <a:prstGeom prst="rect">
            <a:avLst/>
          </a:prstGeom>
          <a:solidFill>
            <a:srgbClr val="78909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6"/>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131" name="Google Shape;131;p6"/>
          <p:cNvPicPr preferRelativeResize="0"/>
          <p:nvPr/>
        </p:nvPicPr>
        <p:blipFill rotWithShape="1">
          <a:blip r:embed="rId3">
            <a:alphaModFix/>
          </a:blip>
          <a:srcRect b="0" l="8765" r="8773" t="0"/>
          <a:stretch/>
        </p:blipFill>
        <p:spPr>
          <a:xfrm>
            <a:off x="6339615" y="2613615"/>
            <a:ext cx="1698000" cy="2006700"/>
          </a:xfrm>
          <a:prstGeom prst="ellipse">
            <a:avLst/>
          </a:prstGeom>
          <a:noFill/>
          <a:ln>
            <a:noFill/>
          </a:ln>
        </p:spPr>
      </p:pic>
      <p:pic>
        <p:nvPicPr>
          <p:cNvPr id="132" name="Google Shape;132;p6"/>
          <p:cNvPicPr preferRelativeResize="0"/>
          <p:nvPr/>
        </p:nvPicPr>
        <p:blipFill>
          <a:blip r:embed="rId4">
            <a:alphaModFix/>
          </a:blip>
          <a:stretch>
            <a:fillRect/>
          </a:stretch>
        </p:blipFill>
        <p:spPr>
          <a:xfrm>
            <a:off x="666750" y="2659239"/>
            <a:ext cx="2543100" cy="1987200"/>
          </a:xfrm>
          <a:prstGeom prst="ellipse">
            <a:avLst/>
          </a:prstGeom>
          <a:noFill/>
          <a:ln>
            <a:noFill/>
          </a:ln>
        </p:spPr>
      </p:pic>
      <p:sp>
        <p:nvSpPr>
          <p:cNvPr id="133" name="Google Shape;133;p6"/>
          <p:cNvSpPr txBox="1"/>
          <p:nvPr/>
        </p:nvSpPr>
        <p:spPr>
          <a:xfrm>
            <a:off x="500650" y="76200"/>
            <a:ext cx="8190000" cy="216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00">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200">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2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
                <a:solidFill>
                  <a:srgbClr val="FFFFFF"/>
                </a:solidFill>
                <a:latin typeface="Fredericka the Great"/>
                <a:ea typeface="Fredericka the Great"/>
                <a:cs typeface="Fredericka the Great"/>
                <a:sym typeface="Fredericka the Great"/>
              </a:rPr>
              <a:t>Following the French and Indian War, tensions between the 13 colonies and Great Britain grew until a full scale war was waged for independence. The Declaration of Independence was a “break up” letter presented to King George that officially announced colonies’ separation from Great Britain. Many patriots across the 13 colonies fought for America’s freedom, including many in bondage who were also fighting for personal freedom and equality.</a:t>
            </a:r>
            <a:r>
              <a:rPr lang="en" sz="1800">
                <a:solidFill>
                  <a:srgbClr val="FFFFFF"/>
                </a:solidFill>
                <a:latin typeface="Fredericka the Great"/>
                <a:ea typeface="Fredericka the Great"/>
                <a:cs typeface="Fredericka the Great"/>
                <a:sym typeface="Fredericka the Great"/>
              </a:rPr>
              <a:t> </a:t>
            </a:r>
            <a:endParaRPr sz="1800">
              <a:solidFill>
                <a:srgbClr val="FFFFFF"/>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b="1" sz="10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 sz="1900">
                <a:solidFill>
                  <a:srgbClr val="F1C232"/>
                </a:solidFill>
                <a:latin typeface="El Messiri"/>
                <a:ea typeface="El Messiri"/>
                <a:cs typeface="El Messiri"/>
                <a:sym typeface="El Messiri"/>
              </a:rPr>
              <a:t>O B J E C T I V E</a:t>
            </a:r>
            <a:endParaRPr sz="1900">
              <a:solidFill>
                <a:srgbClr val="F1C232"/>
              </a:solidFill>
              <a:latin typeface="El Messiri"/>
              <a:ea typeface="El Messiri"/>
              <a:cs typeface="El Messiri"/>
              <a:sym typeface="El Messiri"/>
            </a:endParaRPr>
          </a:p>
          <a:p>
            <a:pPr indent="0" lvl="0" marL="0" rtl="0" algn="ctr">
              <a:spcBef>
                <a:spcPts val="0"/>
              </a:spcBef>
              <a:spcAft>
                <a:spcPts val="0"/>
              </a:spcAft>
              <a:buNone/>
            </a:pPr>
            <a:r>
              <a:rPr lang="en" sz="1200">
                <a:solidFill>
                  <a:srgbClr val="F1C232"/>
                </a:solidFill>
                <a:latin typeface="Fira Sans Condensed"/>
                <a:ea typeface="Fira Sans Condensed"/>
                <a:cs typeface="Fira Sans Condensed"/>
                <a:sym typeface="Fira Sans Condensed"/>
              </a:rPr>
              <a:t>Students will be able to explain why the involvement of African Americans in the Revolutionary War illustrates</a:t>
            </a:r>
            <a:endParaRPr sz="1200">
              <a:solidFill>
                <a:srgbClr val="F1C232"/>
              </a:solidFill>
              <a:latin typeface="Fira Sans Condensed"/>
              <a:ea typeface="Fira Sans Condensed"/>
              <a:cs typeface="Fira Sans Condensed"/>
              <a:sym typeface="Fira Sans Condensed"/>
            </a:endParaRPr>
          </a:p>
          <a:p>
            <a:pPr indent="0" lvl="0" marL="0" rtl="0" algn="ctr">
              <a:spcBef>
                <a:spcPts val="0"/>
              </a:spcBef>
              <a:spcAft>
                <a:spcPts val="0"/>
              </a:spcAft>
              <a:buNone/>
            </a:pPr>
            <a:r>
              <a:rPr lang="en" sz="1200">
                <a:solidFill>
                  <a:srgbClr val="F1C232"/>
                </a:solidFill>
                <a:latin typeface="Fira Sans Condensed"/>
                <a:ea typeface="Fira Sans Condensed"/>
                <a:cs typeface="Fira Sans Condensed"/>
                <a:sym typeface="Fira Sans Condensed"/>
              </a:rPr>
              <a:t>the contradiction of the words, “all men are created equal” contained in the Declaration of Independence.</a:t>
            </a:r>
            <a:endParaRPr sz="1200">
              <a:solidFill>
                <a:srgbClr val="F1C232"/>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b="1">
              <a:solidFill>
                <a:srgbClr val="666666"/>
              </a:solidFill>
              <a:latin typeface="Barlow Semi Condensed"/>
              <a:ea typeface="Barlow Semi Condensed"/>
              <a:cs typeface="Barlow Semi Condensed"/>
              <a:sym typeface="Barlow Semi Condensed"/>
            </a:endParaRPr>
          </a:p>
        </p:txBody>
      </p:sp>
      <p:pic>
        <p:nvPicPr>
          <p:cNvPr id="134" name="Google Shape;134;p6"/>
          <p:cNvPicPr preferRelativeResize="0"/>
          <p:nvPr/>
        </p:nvPicPr>
        <p:blipFill>
          <a:blip r:embed="rId5">
            <a:alphaModFix/>
          </a:blip>
          <a:stretch>
            <a:fillRect/>
          </a:stretch>
        </p:blipFill>
        <p:spPr>
          <a:xfrm>
            <a:off x="6149598" y="2311050"/>
            <a:ext cx="2078100" cy="2815826"/>
          </a:xfrm>
          <a:prstGeom prst="rect">
            <a:avLst/>
          </a:prstGeom>
          <a:noFill/>
          <a:ln>
            <a:noFill/>
          </a:ln>
        </p:spPr>
      </p:pic>
      <p:pic>
        <p:nvPicPr>
          <p:cNvPr id="135" name="Google Shape;135;p6"/>
          <p:cNvPicPr preferRelativeResize="0"/>
          <p:nvPr/>
        </p:nvPicPr>
        <p:blipFill>
          <a:blip r:embed="rId6">
            <a:alphaModFix/>
          </a:blip>
          <a:stretch>
            <a:fillRect/>
          </a:stretch>
        </p:blipFill>
        <p:spPr>
          <a:xfrm rot="-5400000">
            <a:off x="734838" y="2270662"/>
            <a:ext cx="2295975" cy="2764351"/>
          </a:xfrm>
          <a:prstGeom prst="rect">
            <a:avLst/>
          </a:prstGeom>
          <a:noFill/>
          <a:ln>
            <a:noFill/>
          </a:ln>
        </p:spPr>
      </p:pic>
      <p:pic>
        <p:nvPicPr>
          <p:cNvPr id="136" name="Google Shape;136;p6"/>
          <p:cNvPicPr preferRelativeResize="0"/>
          <p:nvPr/>
        </p:nvPicPr>
        <p:blipFill>
          <a:blip r:embed="rId7">
            <a:alphaModFix/>
          </a:blip>
          <a:stretch>
            <a:fillRect/>
          </a:stretch>
        </p:blipFill>
        <p:spPr>
          <a:xfrm rot="-4445">
            <a:off x="3716628" y="2469153"/>
            <a:ext cx="2002477" cy="2370965"/>
          </a:xfrm>
          <a:prstGeom prst="rect">
            <a:avLst/>
          </a:prstGeom>
          <a:noFill/>
          <a:ln>
            <a:noFill/>
          </a:ln>
        </p:spPr>
      </p:pic>
      <p:pic>
        <p:nvPicPr>
          <p:cNvPr id="137" name="Google Shape;137;p6"/>
          <p:cNvPicPr preferRelativeResize="0"/>
          <p:nvPr/>
        </p:nvPicPr>
        <p:blipFill>
          <a:blip r:embed="rId8">
            <a:alphaModFix/>
          </a:blip>
          <a:stretch>
            <a:fillRect/>
          </a:stretch>
        </p:blipFill>
        <p:spPr>
          <a:xfrm rot="19495">
            <a:off x="3585446" y="2351086"/>
            <a:ext cx="2246802" cy="260352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spTree>
      <p:nvGrpSpPr>
        <p:cNvPr id="138" name="Shape 138"/>
        <p:cNvGrpSpPr/>
        <p:nvPr/>
      </p:nvGrpSpPr>
      <p:grpSpPr>
        <a:xfrm>
          <a:off x="0" y="0"/>
          <a:ext cx="0" cy="0"/>
          <a:chOff x="0" y="0"/>
          <a:chExt cx="0" cy="0"/>
        </a:xfrm>
      </p:grpSpPr>
      <p:pic>
        <p:nvPicPr>
          <p:cNvPr id="139" name="Google Shape;139;p7"/>
          <p:cNvPicPr preferRelativeResize="0"/>
          <p:nvPr/>
        </p:nvPicPr>
        <p:blipFill>
          <a:blip r:embed="rId2">
            <a:alphaModFix/>
          </a:blip>
          <a:stretch>
            <a:fillRect/>
          </a:stretch>
        </p:blipFill>
        <p:spPr>
          <a:xfrm>
            <a:off x="0" y="152400"/>
            <a:ext cx="9144000" cy="5033400"/>
          </a:xfrm>
          <a:prstGeom prst="rect">
            <a:avLst/>
          </a:prstGeom>
          <a:noFill/>
          <a:ln>
            <a:noFill/>
          </a:ln>
        </p:spPr>
      </p:pic>
      <p:sp>
        <p:nvSpPr>
          <p:cNvPr id="140" name="Google Shape;140;p7"/>
          <p:cNvSpPr/>
          <p:nvPr/>
        </p:nvSpPr>
        <p:spPr>
          <a:xfrm rot="147160">
            <a:off x="7165396" y="1619536"/>
            <a:ext cx="1801650" cy="2994329"/>
          </a:xfrm>
          <a:prstGeom prst="rect">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141" name="Google Shape;141;p7"/>
          <p:cNvSpPr/>
          <p:nvPr/>
        </p:nvSpPr>
        <p:spPr>
          <a:xfrm rot="170511">
            <a:off x="1881462" y="1610819"/>
            <a:ext cx="1712406" cy="2994385"/>
          </a:xfrm>
          <a:prstGeom prst="rect">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142" name="Google Shape;142;p7"/>
          <p:cNvSpPr/>
          <p:nvPr/>
        </p:nvSpPr>
        <p:spPr>
          <a:xfrm>
            <a:off x="184350" y="1979100"/>
            <a:ext cx="1801500" cy="29943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Fira Sans Condensed Light"/>
              <a:ea typeface="Fira Sans Condensed Light"/>
              <a:cs typeface="Fira Sans Condensed Light"/>
              <a:sym typeface="Fira Sans Condensed Light"/>
            </a:endParaRPr>
          </a:p>
        </p:txBody>
      </p:sp>
      <p:pic>
        <p:nvPicPr>
          <p:cNvPr id="143" name="Google Shape;143;p7"/>
          <p:cNvPicPr preferRelativeResize="0"/>
          <p:nvPr/>
        </p:nvPicPr>
        <p:blipFill>
          <a:blip r:embed="rId3">
            <a:alphaModFix/>
          </a:blip>
          <a:stretch>
            <a:fillRect/>
          </a:stretch>
        </p:blipFill>
        <p:spPr>
          <a:xfrm>
            <a:off x="0" y="850325"/>
            <a:ext cx="9210124" cy="881150"/>
          </a:xfrm>
          <a:prstGeom prst="rect">
            <a:avLst/>
          </a:prstGeom>
          <a:noFill/>
          <a:ln>
            <a:noFill/>
          </a:ln>
        </p:spPr>
      </p:pic>
      <p:sp>
        <p:nvSpPr>
          <p:cNvPr id="144" name="Google Shape;144;p7"/>
          <p:cNvSpPr txBox="1"/>
          <p:nvPr/>
        </p:nvSpPr>
        <p:spPr>
          <a:xfrm>
            <a:off x="0" y="0"/>
            <a:ext cx="9144000" cy="1390800"/>
          </a:xfrm>
          <a:prstGeom prst="rect">
            <a:avLst/>
          </a:prstGeom>
          <a:solidFill>
            <a:srgbClr val="78909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7"/>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146" name="Google Shape;146;p7"/>
          <p:cNvSpPr txBox="1"/>
          <p:nvPr/>
        </p:nvSpPr>
        <p:spPr>
          <a:xfrm>
            <a:off x="481750" y="152400"/>
            <a:ext cx="8190000" cy="113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3300">
                <a:solidFill>
                  <a:srgbClr val="FFFFFF"/>
                </a:solidFill>
                <a:latin typeface="Fredericka the Great"/>
                <a:ea typeface="Fredericka the Great"/>
                <a:cs typeface="Fredericka the Great"/>
                <a:sym typeface="Fredericka the Great"/>
              </a:rPr>
              <a:t>V  O  C  A  B  U  L  A  R  Y</a:t>
            </a:r>
            <a:endParaRPr sz="3300">
              <a:solidFill>
                <a:srgbClr val="FFFFFF"/>
              </a:solidFill>
              <a:latin typeface="Fredericka the Great"/>
              <a:ea typeface="Fredericka the Great"/>
              <a:cs typeface="Fredericka the Great"/>
              <a:sym typeface="Fredericka the Great"/>
            </a:endParaRPr>
          </a:p>
          <a:p>
            <a:pPr indent="0" lvl="0" marL="0" rtl="0" algn="ctr">
              <a:spcBef>
                <a:spcPts val="0"/>
              </a:spcBef>
              <a:spcAft>
                <a:spcPts val="0"/>
              </a:spcAft>
              <a:buClr>
                <a:srgbClr val="000000"/>
              </a:buClr>
              <a:buSzPts val="1100"/>
              <a:buFont typeface="Arial"/>
              <a:buNone/>
            </a:pPr>
            <a:r>
              <a:rPr lang="en" sz="1500">
                <a:solidFill>
                  <a:srgbClr val="FFFFFF"/>
                </a:solidFill>
                <a:latin typeface="Fira Sans Condensed"/>
                <a:ea typeface="Fira Sans Condensed"/>
                <a:cs typeface="Fira Sans Condensed"/>
                <a:sym typeface="Fira Sans Condensed"/>
              </a:rPr>
              <a:t>You Will Find The Following Terms Throughout Your Activity.</a:t>
            </a:r>
            <a:endParaRPr sz="15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rPr lang="en" sz="1500">
                <a:solidFill>
                  <a:srgbClr val="FFFFFF"/>
                </a:solidFill>
                <a:latin typeface="Fira Sans Condensed"/>
                <a:ea typeface="Fira Sans Condensed"/>
                <a:cs typeface="Fira Sans Condensed"/>
                <a:sym typeface="Fira Sans Condensed"/>
              </a:rPr>
              <a:t>Understanding These Terms Will Be Important For Completing This Assignment</a:t>
            </a:r>
            <a:endParaRPr sz="2000">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Clr>
                <a:srgbClr val="000000"/>
              </a:buClr>
              <a:buSzPts val="1100"/>
              <a:buFont typeface="Arial"/>
              <a:buNone/>
            </a:pPr>
            <a:r>
              <a:t/>
            </a:r>
            <a:endParaRPr sz="3300">
              <a:solidFill>
                <a:srgbClr val="000000"/>
              </a:solidFill>
              <a:latin typeface="Barlow Semi Condensed"/>
              <a:ea typeface="Barlow Semi Condensed"/>
              <a:cs typeface="Barlow Semi Condensed"/>
              <a:sym typeface="Barlow Semi Condensed"/>
            </a:endParaRPr>
          </a:p>
        </p:txBody>
      </p:sp>
      <p:sp>
        <p:nvSpPr>
          <p:cNvPr id="147" name="Google Shape;147;p7"/>
          <p:cNvSpPr txBox="1"/>
          <p:nvPr/>
        </p:nvSpPr>
        <p:spPr>
          <a:xfrm>
            <a:off x="396750" y="2300275"/>
            <a:ext cx="1465500" cy="190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lang="en" sz="1700">
                <a:solidFill>
                  <a:srgbClr val="000000"/>
                </a:solidFill>
                <a:latin typeface="El Messiri"/>
                <a:ea typeface="El Messiri"/>
                <a:cs typeface="El Messiri"/>
                <a:sym typeface="El Messiri"/>
              </a:rPr>
              <a:t>Indentured servants</a:t>
            </a:r>
            <a:r>
              <a:rPr lang="en" sz="1100">
                <a:solidFill>
                  <a:srgbClr val="000000"/>
                </a:solidFill>
                <a:latin typeface="El Messiri"/>
                <a:ea typeface="El Messiri"/>
                <a:cs typeface="El Messiri"/>
                <a:sym typeface="El Messiri"/>
              </a:rPr>
              <a:t> </a:t>
            </a:r>
            <a:endParaRPr sz="1100">
              <a:solidFill>
                <a:srgbClr val="000000"/>
              </a:solidFill>
              <a:latin typeface="El Messiri"/>
              <a:ea typeface="El Messiri"/>
              <a:cs typeface="El Messiri"/>
              <a:sym typeface="El Messiri"/>
            </a:endParaRPr>
          </a:p>
          <a:p>
            <a:pPr indent="0" lvl="0" marL="0" rtl="0" algn="ctr">
              <a:spcBef>
                <a:spcPts val="0"/>
              </a:spcBef>
              <a:spcAft>
                <a:spcPts val="0"/>
              </a:spcAft>
              <a:buClr>
                <a:srgbClr val="000000"/>
              </a:buClr>
              <a:buSzPts val="1100"/>
              <a:buFont typeface="Arial"/>
              <a:buNone/>
            </a:pPr>
            <a:r>
              <a:t/>
            </a:r>
            <a:endParaRPr b="1" sz="300">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Clr>
                <a:srgbClr val="000000"/>
              </a:buClr>
              <a:buSzPts val="1100"/>
              <a:buFont typeface="Arial"/>
              <a:buNone/>
            </a:pPr>
            <a:r>
              <a:t/>
            </a:r>
            <a:endParaRPr b="1" sz="300">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Clr>
                <a:srgbClr val="000000"/>
              </a:buClr>
              <a:buSzPts val="1100"/>
              <a:buFont typeface="Arial"/>
              <a:buNone/>
            </a:pPr>
            <a:r>
              <a:rPr lang="en" sz="1200">
                <a:solidFill>
                  <a:srgbClr val="000000"/>
                </a:solidFill>
                <a:latin typeface="Fira Sans Condensed Light"/>
                <a:ea typeface="Fira Sans Condensed Light"/>
                <a:cs typeface="Fira Sans Condensed Light"/>
                <a:sym typeface="Fira Sans Condensed Light"/>
              </a:rPr>
              <a:t>People who signed a contract agreeing to work for typically 5-7 years in exchange for </a:t>
            </a:r>
            <a:r>
              <a:rPr lang="en" sz="1100">
                <a:solidFill>
                  <a:srgbClr val="000000"/>
                </a:solidFill>
                <a:latin typeface="Fira Sans Condensed Light"/>
                <a:ea typeface="Fira Sans Condensed Light"/>
                <a:cs typeface="Fira Sans Condensed Light"/>
                <a:sym typeface="Fira Sans Condensed Light"/>
              </a:rPr>
              <a:t>transportation</a:t>
            </a:r>
            <a:r>
              <a:rPr lang="en" sz="1200">
                <a:solidFill>
                  <a:srgbClr val="000000"/>
                </a:solidFill>
                <a:latin typeface="Fira Sans Condensed Light"/>
                <a:ea typeface="Fira Sans Condensed Light"/>
                <a:cs typeface="Fira Sans Condensed Light"/>
                <a:sym typeface="Fira Sans Condensed Light"/>
              </a:rPr>
              <a:t> to the 13 colonies. </a:t>
            </a:r>
            <a:endParaRPr>
              <a:latin typeface="Fira Sans Condensed Light"/>
              <a:ea typeface="Fira Sans Condensed Light"/>
              <a:cs typeface="Fira Sans Condensed Light"/>
              <a:sym typeface="Fira Sans Condensed Light"/>
            </a:endParaRPr>
          </a:p>
        </p:txBody>
      </p:sp>
      <p:sp>
        <p:nvSpPr>
          <p:cNvPr id="148" name="Google Shape;148;p7"/>
          <p:cNvSpPr txBox="1"/>
          <p:nvPr/>
        </p:nvSpPr>
        <p:spPr>
          <a:xfrm rot="170374">
            <a:off x="2040256" y="1923699"/>
            <a:ext cx="1465499" cy="2370534"/>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rgbClr val="000000"/>
                </a:solidFill>
                <a:latin typeface="El Messiri"/>
                <a:ea typeface="El Messiri"/>
                <a:cs typeface="El Messiri"/>
                <a:sym typeface="El Messiri"/>
              </a:rPr>
              <a:t>Enslaved</a:t>
            </a:r>
            <a:endParaRPr sz="1700">
              <a:solidFill>
                <a:srgbClr val="000000"/>
              </a:solidFill>
              <a:latin typeface="El Messiri"/>
              <a:ea typeface="El Messiri"/>
              <a:cs typeface="El Messiri"/>
              <a:sym typeface="El Messiri"/>
            </a:endParaRPr>
          </a:p>
          <a:p>
            <a:pPr indent="0" lvl="0" marL="0" rtl="0" algn="ctr">
              <a:spcBef>
                <a:spcPts val="0"/>
              </a:spcBef>
              <a:spcAft>
                <a:spcPts val="0"/>
              </a:spcAft>
              <a:buClr>
                <a:srgbClr val="000000"/>
              </a:buClr>
              <a:buSzPts val="1100"/>
              <a:buFont typeface="Arial"/>
              <a:buNone/>
            </a:pPr>
            <a:r>
              <a:rPr lang="en" sz="1700">
                <a:solidFill>
                  <a:srgbClr val="000000"/>
                </a:solidFill>
                <a:latin typeface="El Messiri"/>
                <a:ea typeface="El Messiri"/>
                <a:cs typeface="El Messiri"/>
                <a:sym typeface="El Messiri"/>
              </a:rPr>
              <a:t>Africans</a:t>
            </a:r>
            <a:endParaRPr sz="1700">
              <a:solidFill>
                <a:srgbClr val="000000"/>
              </a:solidFill>
              <a:latin typeface="El Messiri"/>
              <a:ea typeface="El Messiri"/>
              <a:cs typeface="El Messiri"/>
              <a:sym typeface="El Messiri"/>
            </a:endParaRPr>
          </a:p>
          <a:p>
            <a:pPr indent="0" lvl="0" marL="0" rtl="0" algn="l">
              <a:spcBef>
                <a:spcPts val="0"/>
              </a:spcBef>
              <a:spcAft>
                <a:spcPts val="0"/>
              </a:spcAft>
              <a:buClr>
                <a:srgbClr val="000000"/>
              </a:buClr>
              <a:buSzPts val="1100"/>
              <a:buFont typeface="Arial"/>
              <a:buNone/>
            </a:pPr>
            <a:r>
              <a:t/>
            </a:r>
            <a:endParaRPr sz="1200">
              <a:solidFill>
                <a:srgbClr val="000000"/>
              </a:solidFill>
              <a:latin typeface="Architects Daughter"/>
              <a:ea typeface="Architects Daughter"/>
              <a:cs typeface="Architects Daughter"/>
              <a:sym typeface="Architects Daughter"/>
            </a:endParaRPr>
          </a:p>
          <a:p>
            <a:pPr indent="0" lvl="0" marL="0" rtl="0" algn="ctr">
              <a:spcBef>
                <a:spcPts val="0"/>
              </a:spcBef>
              <a:spcAft>
                <a:spcPts val="0"/>
              </a:spcAft>
              <a:buNone/>
            </a:pPr>
            <a:r>
              <a:rPr lang="en" sz="1200">
                <a:solidFill>
                  <a:srgbClr val="000000"/>
                </a:solidFill>
                <a:latin typeface="Fira Sans Condensed Light"/>
                <a:ea typeface="Fira Sans Condensed Light"/>
                <a:cs typeface="Fira Sans Condensed Light"/>
                <a:sym typeface="Fira Sans Condensed Light"/>
              </a:rPr>
              <a:t>People who were forcibly brought to the 13 colonies from the Continent of Africa, treated as property and deprived of their human rights.</a:t>
            </a:r>
            <a:endParaRPr/>
          </a:p>
        </p:txBody>
      </p:sp>
      <p:sp>
        <p:nvSpPr>
          <p:cNvPr id="149" name="Google Shape;149;p7"/>
          <p:cNvSpPr txBox="1"/>
          <p:nvPr/>
        </p:nvSpPr>
        <p:spPr>
          <a:xfrm rot="146716">
            <a:off x="7278649" y="2152307"/>
            <a:ext cx="1568028" cy="1800751"/>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lang="en" sz="1700">
                <a:solidFill>
                  <a:srgbClr val="000000"/>
                </a:solidFill>
                <a:latin typeface="El Messiri"/>
                <a:ea typeface="El Messiri"/>
                <a:cs typeface="El Messiri"/>
                <a:sym typeface="El Messiri"/>
              </a:rPr>
              <a:t>Patriots</a:t>
            </a:r>
            <a:endParaRPr sz="1700">
              <a:solidFill>
                <a:srgbClr val="000000"/>
              </a:solidFill>
              <a:latin typeface="El Messiri"/>
              <a:ea typeface="El Messiri"/>
              <a:cs typeface="El Messiri"/>
              <a:sym typeface="El Messiri"/>
            </a:endParaRPr>
          </a:p>
          <a:p>
            <a:pPr indent="0" lvl="0" marL="0" rtl="0" algn="ctr">
              <a:spcBef>
                <a:spcPts val="0"/>
              </a:spcBef>
              <a:spcAft>
                <a:spcPts val="0"/>
              </a:spcAft>
              <a:buClr>
                <a:srgbClr val="000000"/>
              </a:buClr>
              <a:buSzPts val="1100"/>
              <a:buFont typeface="Arial"/>
              <a:buNone/>
            </a:pPr>
            <a:r>
              <a:t/>
            </a:r>
            <a:endParaRPr sz="1600">
              <a:solidFill>
                <a:srgbClr val="000000"/>
              </a:solidFill>
              <a:latin typeface="Fira Sans Condensed Light"/>
              <a:ea typeface="Fira Sans Condensed Light"/>
              <a:cs typeface="Fira Sans Condensed Light"/>
              <a:sym typeface="Fira Sans Condensed Light"/>
            </a:endParaRPr>
          </a:p>
          <a:p>
            <a:pPr indent="0" lvl="0" marL="0" rtl="0" algn="ctr">
              <a:spcBef>
                <a:spcPts val="0"/>
              </a:spcBef>
              <a:spcAft>
                <a:spcPts val="0"/>
              </a:spcAft>
              <a:buNone/>
            </a:pPr>
            <a:r>
              <a:rPr lang="en" sz="1200">
                <a:solidFill>
                  <a:srgbClr val="000000"/>
                </a:solidFill>
                <a:latin typeface="Fira Sans Condensed Light"/>
                <a:ea typeface="Fira Sans Condensed Light"/>
                <a:cs typeface="Fira Sans Condensed Light"/>
                <a:sym typeface="Fira Sans Condensed Light"/>
              </a:rPr>
              <a:t>Colonists during the Revolutionary War who rejected British rule and fought for America’s independence</a:t>
            </a:r>
            <a:endParaRPr/>
          </a:p>
        </p:txBody>
      </p:sp>
      <p:sp>
        <p:nvSpPr>
          <p:cNvPr id="150" name="Google Shape;150;p7"/>
          <p:cNvSpPr/>
          <p:nvPr/>
        </p:nvSpPr>
        <p:spPr>
          <a:xfrm>
            <a:off x="3636650" y="1603975"/>
            <a:ext cx="1754400" cy="32118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sz="1200">
              <a:solidFill>
                <a:srgbClr val="000000"/>
              </a:solidFill>
              <a:latin typeface="Fira Sans Condensed Light"/>
              <a:ea typeface="Fira Sans Condensed Light"/>
              <a:cs typeface="Fira Sans Condensed Light"/>
              <a:sym typeface="Fira Sans Condensed Light"/>
            </a:endParaRPr>
          </a:p>
          <a:p>
            <a:pPr indent="0" lvl="0" marL="0" rtl="0" algn="l">
              <a:spcBef>
                <a:spcPts val="0"/>
              </a:spcBef>
              <a:spcAft>
                <a:spcPts val="0"/>
              </a:spcAft>
              <a:buNone/>
            </a:pPr>
            <a:r>
              <a:t/>
            </a:r>
            <a:endParaRPr sz="1300">
              <a:latin typeface="Architects Daughter"/>
              <a:ea typeface="Architects Daughter"/>
              <a:cs typeface="Architects Daughter"/>
              <a:sym typeface="Architects Daughter"/>
            </a:endParaRPr>
          </a:p>
          <a:p>
            <a:pPr indent="0" lvl="0" marL="0" rtl="0" algn="l">
              <a:spcBef>
                <a:spcPts val="0"/>
              </a:spcBef>
              <a:spcAft>
                <a:spcPts val="0"/>
              </a:spcAft>
              <a:buNone/>
            </a:pPr>
            <a:r>
              <a:t/>
            </a:r>
            <a:endParaRPr sz="1300">
              <a:latin typeface="Architects Daughter"/>
              <a:ea typeface="Architects Daughter"/>
              <a:cs typeface="Architects Daughter"/>
              <a:sym typeface="Architects Daughter"/>
            </a:endParaRPr>
          </a:p>
          <a:p>
            <a:pPr indent="0" lvl="0" marL="0" rtl="0" algn="l">
              <a:spcBef>
                <a:spcPts val="0"/>
              </a:spcBef>
              <a:spcAft>
                <a:spcPts val="0"/>
              </a:spcAft>
              <a:buNone/>
            </a:pPr>
            <a:r>
              <a:t/>
            </a:r>
            <a:endParaRPr sz="1300">
              <a:latin typeface="Architects Daughter"/>
              <a:ea typeface="Architects Daughter"/>
              <a:cs typeface="Architects Daughter"/>
              <a:sym typeface="Architects Daughter"/>
            </a:endParaRPr>
          </a:p>
          <a:p>
            <a:pPr indent="0" lvl="0" marL="0" rtl="0" algn="ctr">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151" name="Google Shape;151;p7"/>
          <p:cNvSpPr txBox="1"/>
          <p:nvPr/>
        </p:nvSpPr>
        <p:spPr>
          <a:xfrm>
            <a:off x="3773050" y="2261975"/>
            <a:ext cx="1520100" cy="201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lang="en" sz="1700">
                <a:solidFill>
                  <a:srgbClr val="000000"/>
                </a:solidFill>
                <a:latin typeface="El Messiri"/>
                <a:ea typeface="El Messiri"/>
                <a:cs typeface="El Messiri"/>
                <a:sym typeface="El Messiri"/>
              </a:rPr>
              <a:t>Declaration </a:t>
            </a:r>
            <a:r>
              <a:rPr lang="en" sz="1000">
                <a:solidFill>
                  <a:srgbClr val="000000"/>
                </a:solidFill>
                <a:latin typeface="El Messiri"/>
                <a:ea typeface="El Messiri"/>
                <a:cs typeface="El Messiri"/>
                <a:sym typeface="El Messiri"/>
              </a:rPr>
              <a:t>of </a:t>
            </a:r>
            <a:r>
              <a:rPr lang="en" sz="1700">
                <a:solidFill>
                  <a:srgbClr val="000000"/>
                </a:solidFill>
                <a:latin typeface="El Messiri"/>
                <a:ea typeface="El Messiri"/>
                <a:cs typeface="El Messiri"/>
                <a:sym typeface="El Messiri"/>
              </a:rPr>
              <a:t>Independence</a:t>
            </a:r>
            <a:endParaRPr sz="1700">
              <a:solidFill>
                <a:srgbClr val="000000"/>
              </a:solidFill>
              <a:latin typeface="El Messiri"/>
              <a:ea typeface="El Messiri"/>
              <a:cs typeface="El Messiri"/>
              <a:sym typeface="El Messiri"/>
            </a:endParaRPr>
          </a:p>
          <a:p>
            <a:pPr indent="0" lvl="0" marL="0" rtl="0" algn="ctr">
              <a:spcBef>
                <a:spcPts val="0"/>
              </a:spcBef>
              <a:spcAft>
                <a:spcPts val="0"/>
              </a:spcAft>
              <a:buClr>
                <a:srgbClr val="000000"/>
              </a:buClr>
              <a:buSzPts val="1100"/>
              <a:buFont typeface="Arial"/>
              <a:buNone/>
            </a:pPr>
            <a:r>
              <a:t/>
            </a:r>
            <a:endParaRPr sz="1300">
              <a:solidFill>
                <a:srgbClr val="000000"/>
              </a:solidFill>
              <a:latin typeface="Fira Sans Condensed Light"/>
              <a:ea typeface="Fira Sans Condensed Light"/>
              <a:cs typeface="Fira Sans Condensed Light"/>
              <a:sym typeface="Fira Sans Condensed Light"/>
            </a:endParaRPr>
          </a:p>
          <a:p>
            <a:pPr indent="0" lvl="0" marL="0" rtl="0" algn="ctr">
              <a:spcBef>
                <a:spcPts val="0"/>
              </a:spcBef>
              <a:spcAft>
                <a:spcPts val="0"/>
              </a:spcAft>
              <a:buClr>
                <a:srgbClr val="000000"/>
              </a:buClr>
              <a:buSzPts val="1100"/>
              <a:buFont typeface="Arial"/>
              <a:buNone/>
            </a:pPr>
            <a:r>
              <a:rPr lang="en" sz="1200">
                <a:solidFill>
                  <a:srgbClr val="000000"/>
                </a:solidFill>
                <a:latin typeface="Fira Sans Condensed Light"/>
                <a:ea typeface="Fira Sans Condensed Light"/>
                <a:cs typeface="Fira Sans Condensed Light"/>
                <a:sym typeface="Fira Sans Condensed Light"/>
              </a:rPr>
              <a:t>Document sent to the King of England formally explaining why the 13 colonies were fighting for freedom.</a:t>
            </a:r>
            <a:endParaRPr/>
          </a:p>
        </p:txBody>
      </p:sp>
      <p:sp>
        <p:nvSpPr>
          <p:cNvPr id="152" name="Google Shape;152;p7"/>
          <p:cNvSpPr/>
          <p:nvPr/>
        </p:nvSpPr>
        <p:spPr>
          <a:xfrm rot="-180978">
            <a:off x="5410039" y="1966232"/>
            <a:ext cx="1801596" cy="2585989"/>
          </a:xfrm>
          <a:prstGeom prst="rect">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latin typeface="Barlow Semi Condensed"/>
              <a:ea typeface="Barlow Semi Condensed"/>
              <a:cs typeface="Barlow Semi Condensed"/>
              <a:sym typeface="Barlow Semi Condensed"/>
            </a:endParaRPr>
          </a:p>
        </p:txBody>
      </p:sp>
      <p:sp>
        <p:nvSpPr>
          <p:cNvPr id="153" name="Google Shape;153;p7"/>
          <p:cNvSpPr txBox="1"/>
          <p:nvPr/>
        </p:nvSpPr>
        <p:spPr>
          <a:xfrm rot="-180940">
            <a:off x="5560496" y="2483894"/>
            <a:ext cx="1568172" cy="1385251"/>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lang="en" sz="1700">
                <a:solidFill>
                  <a:srgbClr val="000000"/>
                </a:solidFill>
                <a:latin typeface="El Messiri"/>
                <a:ea typeface="El Messiri"/>
                <a:cs typeface="El Messiri"/>
                <a:sym typeface="El Messiri"/>
              </a:rPr>
              <a:t>Emancipation</a:t>
            </a:r>
            <a:endParaRPr sz="1700">
              <a:solidFill>
                <a:srgbClr val="000000"/>
              </a:solidFill>
              <a:latin typeface="El Messiri"/>
              <a:ea typeface="El Messiri"/>
              <a:cs typeface="El Messiri"/>
              <a:sym typeface="El Messiri"/>
            </a:endParaRPr>
          </a:p>
          <a:p>
            <a:pPr indent="0" lvl="0" marL="0" rtl="0" algn="ctr">
              <a:spcBef>
                <a:spcPts val="0"/>
              </a:spcBef>
              <a:spcAft>
                <a:spcPts val="0"/>
              </a:spcAft>
              <a:buClr>
                <a:srgbClr val="000000"/>
              </a:buClr>
              <a:buSzPts val="1100"/>
              <a:buFont typeface="Arial"/>
              <a:buNone/>
            </a:pPr>
            <a:r>
              <a:t/>
            </a:r>
            <a:endParaRPr sz="1300">
              <a:solidFill>
                <a:srgbClr val="000000"/>
              </a:solidFill>
              <a:latin typeface="Fira Sans Condensed Light"/>
              <a:ea typeface="Fira Sans Condensed Light"/>
              <a:cs typeface="Fira Sans Condensed Light"/>
              <a:sym typeface="Fira Sans Condensed Light"/>
            </a:endParaRPr>
          </a:p>
          <a:p>
            <a:pPr indent="0" lvl="0" marL="0" rtl="0" algn="ctr">
              <a:spcBef>
                <a:spcPts val="0"/>
              </a:spcBef>
              <a:spcAft>
                <a:spcPts val="0"/>
              </a:spcAft>
              <a:buClr>
                <a:srgbClr val="000000"/>
              </a:buClr>
              <a:buSzPts val="1100"/>
              <a:buFont typeface="Arial"/>
              <a:buNone/>
            </a:pPr>
            <a:r>
              <a:rPr lang="en" sz="1200">
                <a:solidFill>
                  <a:srgbClr val="000000"/>
                </a:solidFill>
                <a:latin typeface="Fira Sans Condensed Light"/>
                <a:ea typeface="Fira Sans Condensed Light"/>
                <a:cs typeface="Fira Sans Condensed Light"/>
                <a:sym typeface="Fira Sans Condensed Light"/>
              </a:rPr>
              <a:t>The act or process of being set free from legal, social, or political restriction.</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1_1">
    <p:spTree>
      <p:nvGrpSpPr>
        <p:cNvPr id="154" name="Shape 154"/>
        <p:cNvGrpSpPr/>
        <p:nvPr/>
      </p:nvGrpSpPr>
      <p:grpSpPr>
        <a:xfrm>
          <a:off x="0" y="0"/>
          <a:ext cx="0" cy="0"/>
          <a:chOff x="0" y="0"/>
          <a:chExt cx="0" cy="0"/>
        </a:xfrm>
      </p:grpSpPr>
      <p:pic>
        <p:nvPicPr>
          <p:cNvPr id="155" name="Google Shape;155;p8"/>
          <p:cNvPicPr preferRelativeResize="0"/>
          <p:nvPr/>
        </p:nvPicPr>
        <p:blipFill>
          <a:blip r:embed="rId2">
            <a:alphaModFix/>
          </a:blip>
          <a:stretch>
            <a:fillRect/>
          </a:stretch>
        </p:blipFill>
        <p:spPr>
          <a:xfrm>
            <a:off x="0" y="152400"/>
            <a:ext cx="9144000" cy="5033400"/>
          </a:xfrm>
          <a:prstGeom prst="rect">
            <a:avLst/>
          </a:prstGeom>
          <a:noFill/>
          <a:ln>
            <a:noFill/>
          </a:ln>
        </p:spPr>
      </p:pic>
      <p:sp>
        <p:nvSpPr>
          <p:cNvPr id="156" name="Google Shape;15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7" name="Google Shape;157;p8"/>
          <p:cNvPicPr preferRelativeResize="0"/>
          <p:nvPr/>
        </p:nvPicPr>
        <p:blipFill>
          <a:blip r:embed="rId3">
            <a:alphaModFix/>
          </a:blip>
          <a:stretch>
            <a:fillRect/>
          </a:stretch>
        </p:blipFill>
        <p:spPr>
          <a:xfrm>
            <a:off x="0" y="1599850"/>
            <a:ext cx="9217150" cy="881150"/>
          </a:xfrm>
          <a:prstGeom prst="rect">
            <a:avLst/>
          </a:prstGeom>
          <a:noFill/>
          <a:ln>
            <a:noFill/>
          </a:ln>
        </p:spPr>
      </p:pic>
      <p:sp>
        <p:nvSpPr>
          <p:cNvPr id="158" name="Google Shape;158;p8"/>
          <p:cNvSpPr/>
          <p:nvPr/>
        </p:nvSpPr>
        <p:spPr>
          <a:xfrm>
            <a:off x="1450" y="0"/>
            <a:ext cx="9144000" cy="1740600"/>
          </a:xfrm>
          <a:prstGeom prst="rect">
            <a:avLst/>
          </a:prstGeom>
          <a:solidFill>
            <a:srgbClr val="789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9" name="Google Shape;159;p8"/>
          <p:cNvPicPr preferRelativeResize="0"/>
          <p:nvPr/>
        </p:nvPicPr>
        <p:blipFill>
          <a:blip r:embed="rId4">
            <a:alphaModFix/>
          </a:blip>
          <a:stretch>
            <a:fillRect/>
          </a:stretch>
        </p:blipFill>
        <p:spPr>
          <a:xfrm rot="-263439">
            <a:off x="322486" y="315370"/>
            <a:ext cx="2358476" cy="2799161"/>
          </a:xfrm>
          <a:prstGeom prst="rect">
            <a:avLst/>
          </a:prstGeom>
          <a:noFill/>
          <a:ln>
            <a:noFill/>
          </a:ln>
        </p:spPr>
      </p:pic>
      <p:pic>
        <p:nvPicPr>
          <p:cNvPr id="160" name="Google Shape;160;p8"/>
          <p:cNvPicPr preferRelativeResize="0"/>
          <p:nvPr/>
        </p:nvPicPr>
        <p:blipFill>
          <a:blip r:embed="rId5">
            <a:alphaModFix/>
          </a:blip>
          <a:stretch>
            <a:fillRect/>
          </a:stretch>
        </p:blipFill>
        <p:spPr>
          <a:xfrm rot="-239448">
            <a:off x="178603" y="176408"/>
            <a:ext cx="2646243" cy="3382683"/>
          </a:xfrm>
          <a:prstGeom prst="rect">
            <a:avLst/>
          </a:prstGeom>
          <a:noFill/>
          <a:ln>
            <a:noFill/>
          </a:ln>
        </p:spPr>
      </p:pic>
      <p:sp>
        <p:nvSpPr>
          <p:cNvPr id="161" name="Google Shape;161;p8"/>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162" name="Google Shape;162;p8"/>
          <p:cNvSpPr txBox="1"/>
          <p:nvPr/>
        </p:nvSpPr>
        <p:spPr>
          <a:xfrm>
            <a:off x="2690075" y="133650"/>
            <a:ext cx="6222600" cy="229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F1C232"/>
                </a:solidFill>
                <a:latin typeface="Fredericka the Great"/>
                <a:ea typeface="Fredericka the Great"/>
                <a:cs typeface="Fredericka the Great"/>
                <a:sym typeface="Fredericka the Great"/>
              </a:rPr>
              <a:t>THE DECLARATION OF INDEPENDENCE</a:t>
            </a:r>
            <a:endParaRPr sz="2200">
              <a:solidFill>
                <a:srgbClr val="F1C232"/>
              </a:solidFill>
              <a:latin typeface="Fredericka the Great"/>
              <a:ea typeface="Fredericka the Great"/>
              <a:cs typeface="Fredericka the Great"/>
              <a:sym typeface="Fredericka the Great"/>
            </a:endParaRPr>
          </a:p>
          <a:p>
            <a:pPr indent="0" lvl="0" marL="0" rtl="0" algn="l">
              <a:spcBef>
                <a:spcPts val="0"/>
              </a:spcBef>
              <a:spcAft>
                <a:spcPts val="0"/>
              </a:spcAft>
              <a:buNone/>
            </a:pPr>
            <a:r>
              <a:t/>
            </a:r>
            <a:endParaRPr sz="400">
              <a:solidFill>
                <a:srgbClr val="FFFFFF"/>
              </a:solidFill>
              <a:latin typeface="Architects Daughter"/>
              <a:ea typeface="Architects Daughter"/>
              <a:cs typeface="Architects Daughter"/>
              <a:sym typeface="Architects Daughter"/>
            </a:endParaRPr>
          </a:p>
          <a:p>
            <a:pPr indent="0" lvl="0" marL="0" rtl="0" algn="ctr">
              <a:spcBef>
                <a:spcPts val="0"/>
              </a:spcBef>
              <a:spcAft>
                <a:spcPts val="0"/>
              </a:spcAft>
              <a:buNone/>
            </a:pPr>
            <a:r>
              <a:rPr lang="en" sz="1500">
                <a:solidFill>
                  <a:srgbClr val="FFFFFF"/>
                </a:solidFill>
                <a:latin typeface="Fira Sans Condensed"/>
                <a:ea typeface="Fira Sans Condensed"/>
                <a:cs typeface="Fira Sans Condensed"/>
                <a:sym typeface="Fira Sans Condensed"/>
              </a:rPr>
              <a:t>was a “break up” letter to King George, the leader of Great Britain. This document provided a list of grievances which outlined the reasons why the colonies were separating and creating their own nation. </a:t>
            </a:r>
            <a:endParaRPr sz="15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200">
              <a:solidFill>
                <a:srgbClr val="FFFFFF"/>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200">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200">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200">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200">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sz="200">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sz="5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 sz="1300">
                <a:solidFill>
                  <a:srgbClr val="FFFFFF"/>
                </a:solidFill>
                <a:latin typeface="Barlow Semi Condensed"/>
                <a:ea typeface="Barlow Semi Condensed"/>
                <a:cs typeface="Barlow Semi Condensed"/>
                <a:sym typeface="Barlow Semi Condensed"/>
              </a:rPr>
              <a:t> Read the following famous quote pulled from the Declaration of Independence. </a:t>
            </a:r>
            <a:endParaRPr sz="1300">
              <a:solidFill>
                <a:srgbClr val="FFFFFF"/>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 sz="1300">
                <a:solidFill>
                  <a:srgbClr val="FFFFFF"/>
                </a:solidFill>
                <a:latin typeface="Barlow Semi Condensed"/>
                <a:ea typeface="Barlow Semi Condensed"/>
                <a:cs typeface="Barlow Semi Condensed"/>
                <a:sym typeface="Barlow Semi Condensed"/>
              </a:rPr>
              <a:t>Move the three stars to the words or statements you think are most</a:t>
            </a:r>
            <a:endParaRPr sz="1300">
              <a:solidFill>
                <a:srgbClr val="FFFFFF"/>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 sz="1300">
                <a:solidFill>
                  <a:srgbClr val="FFFFFF"/>
                </a:solidFill>
                <a:latin typeface="Barlow Semi Condensed"/>
                <a:ea typeface="Barlow Semi Condensed"/>
                <a:cs typeface="Barlow Semi Condensed"/>
                <a:sym typeface="Barlow Semi Condensed"/>
              </a:rPr>
              <a:t>important and answer the following questions:</a:t>
            </a:r>
            <a:endParaRPr sz="1300">
              <a:solidFill>
                <a:srgbClr val="FFFFFF"/>
              </a:solidFill>
              <a:latin typeface="Barlow Semi Condensed"/>
              <a:ea typeface="Barlow Semi Condensed"/>
              <a:cs typeface="Barlow Semi Condensed"/>
              <a:sym typeface="Barlow Semi Condensed"/>
            </a:endParaRPr>
          </a:p>
        </p:txBody>
      </p:sp>
      <p:sp>
        <p:nvSpPr>
          <p:cNvPr id="163" name="Google Shape;163;p8"/>
          <p:cNvSpPr/>
          <p:nvPr/>
        </p:nvSpPr>
        <p:spPr>
          <a:xfrm rot="-5265553">
            <a:off x="5482966" y="1745815"/>
            <a:ext cx="2509019" cy="4072881"/>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164" name="Google Shape;164;p8"/>
          <p:cNvSpPr/>
          <p:nvPr/>
        </p:nvSpPr>
        <p:spPr>
          <a:xfrm rot="-5711572">
            <a:off x="1337659" y="1414166"/>
            <a:ext cx="1992076" cy="4270318"/>
          </a:xfrm>
          <a:prstGeom prst="wedgeRectCallout">
            <a:avLst>
              <a:gd fmla="val 86385" name="adj1"/>
              <a:gd fmla="val -15066" name="adj2"/>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Fira Sans Condensed Light"/>
              <a:ea typeface="Fira Sans Condensed Light"/>
              <a:cs typeface="Fira Sans Condensed Light"/>
              <a:sym typeface="Fira Sans Condensed Light"/>
            </a:endParaRPr>
          </a:p>
        </p:txBody>
      </p:sp>
      <p:sp>
        <p:nvSpPr>
          <p:cNvPr id="165" name="Google Shape;165;p8"/>
          <p:cNvSpPr txBox="1"/>
          <p:nvPr/>
        </p:nvSpPr>
        <p:spPr>
          <a:xfrm rot="-296965">
            <a:off x="378419" y="2811496"/>
            <a:ext cx="3918812" cy="1570041"/>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1300">
                <a:solidFill>
                  <a:srgbClr val="FFFFFF"/>
                </a:solidFill>
                <a:latin typeface="El Messiri"/>
                <a:ea typeface="El Messiri"/>
                <a:cs typeface="El Messiri"/>
                <a:sym typeface="El Messiri"/>
              </a:rPr>
              <a:t>We hold these truths to be self-evident, that all men are created equal, that they are endowed by their Creator with certain unalienable Rights, that among these are Life, Liberty, and the pursuit of Happiness. </a:t>
            </a:r>
            <a:endParaRPr sz="1300">
              <a:solidFill>
                <a:srgbClr val="FFFFFF"/>
              </a:solidFill>
              <a:latin typeface="El Messiri"/>
              <a:ea typeface="El Messiri"/>
              <a:cs typeface="El Messiri"/>
              <a:sym typeface="El Messiri"/>
            </a:endParaRPr>
          </a:p>
          <a:p>
            <a:pPr indent="0" lvl="0" marL="0" rtl="0" algn="ctr">
              <a:spcBef>
                <a:spcPts val="0"/>
              </a:spcBef>
              <a:spcAft>
                <a:spcPts val="0"/>
              </a:spcAft>
              <a:buNone/>
            </a:pPr>
            <a:r>
              <a:rPr lang="en" sz="1000">
                <a:solidFill>
                  <a:srgbClr val="FFFFFF"/>
                </a:solidFill>
                <a:latin typeface="El Messiri"/>
                <a:ea typeface="El Messiri"/>
                <a:cs typeface="El Messiri"/>
                <a:sym typeface="El Messiri"/>
              </a:rPr>
              <a:t>      	</a:t>
            </a:r>
            <a:r>
              <a:rPr lang="en" sz="1200">
                <a:solidFill>
                  <a:srgbClr val="FFFFFF"/>
                </a:solidFill>
                <a:latin typeface="El Messiri"/>
                <a:ea typeface="El Messiri"/>
                <a:cs typeface="El Messiri"/>
                <a:sym typeface="El Messiri"/>
              </a:rPr>
              <a:t>- Declaration of Independence</a:t>
            </a:r>
            <a:endParaRPr sz="1200">
              <a:solidFill>
                <a:srgbClr val="FFFFFF"/>
              </a:solidFill>
              <a:latin typeface="El Messiri"/>
              <a:ea typeface="El Messiri"/>
              <a:cs typeface="El Messiri"/>
              <a:sym typeface="El Messiri"/>
            </a:endParaRPr>
          </a:p>
        </p:txBody>
      </p:sp>
      <p:sp>
        <p:nvSpPr>
          <p:cNvPr id="166" name="Google Shape;166;p8"/>
          <p:cNvSpPr txBox="1"/>
          <p:nvPr/>
        </p:nvSpPr>
        <p:spPr>
          <a:xfrm rot="121564">
            <a:off x="4983021" y="2828437"/>
            <a:ext cx="3614860" cy="1723976"/>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000000"/>
                </a:solidFill>
                <a:latin typeface="El Messiri"/>
                <a:ea typeface="El Messiri"/>
                <a:cs typeface="El Messiri"/>
                <a:sym typeface="El Messiri"/>
              </a:rPr>
              <a:t>What does the phrase  “</a:t>
            </a:r>
            <a:r>
              <a:rPr lang="en" sz="1100">
                <a:latin typeface="El Messiri"/>
                <a:ea typeface="El Messiri"/>
                <a:cs typeface="El Messiri"/>
                <a:sym typeface="El Messiri"/>
              </a:rPr>
              <a:t>A</a:t>
            </a:r>
            <a:r>
              <a:rPr lang="en" sz="1100">
                <a:solidFill>
                  <a:srgbClr val="000000"/>
                </a:solidFill>
                <a:latin typeface="El Messiri"/>
                <a:ea typeface="El Messiri"/>
                <a:cs typeface="El Messiri"/>
                <a:sym typeface="El Messiri"/>
              </a:rPr>
              <a:t>ll men are created equal”</a:t>
            </a:r>
            <a:endParaRPr sz="1100">
              <a:solidFill>
                <a:srgbClr val="000000"/>
              </a:solidFill>
              <a:latin typeface="El Messiri"/>
              <a:ea typeface="El Messiri"/>
              <a:cs typeface="El Messiri"/>
              <a:sym typeface="El Messiri"/>
            </a:endParaRPr>
          </a:p>
          <a:p>
            <a:pPr indent="0" lvl="0" marL="0" rtl="0" algn="ctr">
              <a:spcBef>
                <a:spcPts val="0"/>
              </a:spcBef>
              <a:spcAft>
                <a:spcPts val="0"/>
              </a:spcAft>
              <a:buNone/>
            </a:pPr>
            <a:r>
              <a:rPr lang="en" sz="1100">
                <a:solidFill>
                  <a:srgbClr val="000000"/>
                </a:solidFill>
                <a:latin typeface="El Messiri"/>
                <a:ea typeface="El Messiri"/>
                <a:cs typeface="El Messiri"/>
                <a:sym typeface="El Messiri"/>
              </a:rPr>
              <a:t> mean to you?</a:t>
            </a:r>
            <a:endParaRPr sz="1100">
              <a:solidFill>
                <a:srgbClr val="000000"/>
              </a:solidFill>
              <a:latin typeface="El Messiri"/>
              <a:ea typeface="El Messiri"/>
              <a:cs typeface="El Messiri"/>
              <a:sym typeface="El Messiri"/>
            </a:endParaRPr>
          </a:p>
          <a:p>
            <a:pPr indent="0" lvl="0" marL="0" rtl="0" algn="l">
              <a:spcBef>
                <a:spcPts val="0"/>
              </a:spcBef>
              <a:spcAft>
                <a:spcPts val="0"/>
              </a:spcAft>
              <a:buNone/>
            </a:pPr>
            <a:r>
              <a:t/>
            </a:r>
            <a:endParaRPr sz="1100">
              <a:solidFill>
                <a:srgbClr val="000000"/>
              </a:solidFill>
              <a:latin typeface="El Messiri"/>
              <a:ea typeface="El Messiri"/>
              <a:cs typeface="El Messiri"/>
              <a:sym typeface="El Messiri"/>
            </a:endParaRPr>
          </a:p>
          <a:p>
            <a:pPr indent="0" lvl="0" marL="0" rtl="0" algn="ctr">
              <a:spcBef>
                <a:spcPts val="0"/>
              </a:spcBef>
              <a:spcAft>
                <a:spcPts val="0"/>
              </a:spcAft>
              <a:buNone/>
            </a:pPr>
            <a:r>
              <a:t/>
            </a:r>
            <a:endParaRPr sz="1100">
              <a:solidFill>
                <a:srgbClr val="000000"/>
              </a:solidFill>
              <a:latin typeface="El Messiri"/>
              <a:ea typeface="El Messiri"/>
              <a:cs typeface="El Messiri"/>
              <a:sym typeface="El Messiri"/>
            </a:endParaRPr>
          </a:p>
          <a:p>
            <a:pPr indent="0" lvl="0" marL="0" rtl="0" algn="l">
              <a:spcBef>
                <a:spcPts val="0"/>
              </a:spcBef>
              <a:spcAft>
                <a:spcPts val="0"/>
              </a:spcAft>
              <a:buNone/>
            </a:pPr>
            <a:r>
              <a:t/>
            </a:r>
            <a:endParaRPr sz="1100">
              <a:solidFill>
                <a:srgbClr val="000000"/>
              </a:solidFill>
              <a:latin typeface="El Messiri"/>
              <a:ea typeface="El Messiri"/>
              <a:cs typeface="El Messiri"/>
              <a:sym typeface="El Messiri"/>
            </a:endParaRPr>
          </a:p>
          <a:p>
            <a:pPr indent="0" lvl="0" marL="0" rtl="0" algn="ctr">
              <a:spcBef>
                <a:spcPts val="0"/>
              </a:spcBef>
              <a:spcAft>
                <a:spcPts val="0"/>
              </a:spcAft>
              <a:buNone/>
            </a:pPr>
            <a:r>
              <a:t/>
            </a:r>
            <a:endParaRPr sz="1100">
              <a:solidFill>
                <a:srgbClr val="000000"/>
              </a:solidFill>
              <a:latin typeface="El Messiri"/>
              <a:ea typeface="El Messiri"/>
              <a:cs typeface="El Messiri"/>
              <a:sym typeface="El Messiri"/>
            </a:endParaRPr>
          </a:p>
          <a:p>
            <a:pPr indent="0" lvl="0" marL="0" rtl="0" algn="ctr">
              <a:spcBef>
                <a:spcPts val="0"/>
              </a:spcBef>
              <a:spcAft>
                <a:spcPts val="0"/>
              </a:spcAft>
              <a:buNone/>
            </a:pPr>
            <a:r>
              <a:rPr lang="en" sz="1100">
                <a:solidFill>
                  <a:srgbClr val="000000"/>
                </a:solidFill>
                <a:latin typeface="El Messiri"/>
                <a:ea typeface="El Messiri"/>
                <a:cs typeface="El Messiri"/>
                <a:sym typeface="El Messiri"/>
              </a:rPr>
              <a:t>Based upon your knowledge of U.S. history, is there anything surprising about this quote? Why or why not?</a:t>
            </a:r>
            <a:endParaRPr sz="1100">
              <a:solidFill>
                <a:srgbClr val="000000"/>
              </a:solidFill>
              <a:latin typeface="El Messiri"/>
              <a:ea typeface="El Messiri"/>
              <a:cs typeface="El Messiri"/>
              <a:sym typeface="El Messiri"/>
            </a:endParaRPr>
          </a:p>
          <a:p>
            <a:pPr indent="0" lvl="0" marL="0" rtl="0" algn="l">
              <a:spcBef>
                <a:spcPts val="0"/>
              </a:spcBef>
              <a:spcAft>
                <a:spcPts val="0"/>
              </a:spcAft>
              <a:buNone/>
            </a:pPr>
            <a:r>
              <a:t/>
            </a:r>
            <a:endParaRPr sz="1200">
              <a:latin typeface="El Messiri"/>
              <a:ea typeface="El Messiri"/>
              <a:cs typeface="El Messiri"/>
              <a:sym typeface="El Messiri"/>
            </a:endParaRPr>
          </a:p>
        </p:txBody>
      </p:sp>
      <p:sp>
        <p:nvSpPr>
          <p:cNvPr id="167" name="Google Shape;167;p8"/>
          <p:cNvSpPr/>
          <p:nvPr/>
        </p:nvSpPr>
        <p:spPr>
          <a:xfrm>
            <a:off x="-1242800" y="846225"/>
            <a:ext cx="1487700" cy="1202100"/>
          </a:xfrm>
          <a:prstGeom prst="verticalScroll">
            <a:avLst>
              <a:gd fmla="val 12500" name="adj"/>
            </a:avLst>
          </a:prstGeom>
          <a:solidFill>
            <a:srgbClr val="FFFFFF"/>
          </a:solidFill>
          <a:ln>
            <a:noFill/>
          </a:ln>
          <a:effectLst>
            <a:outerShdw blurRad="57150" rotWithShape="0" algn="bl" dir="10800000" dist="66675">
              <a:srgbClr val="000000">
                <a:alpha val="16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300">
                <a:solidFill>
                  <a:schemeClr val="dk1"/>
                </a:solidFill>
                <a:latin typeface="El Messiri"/>
                <a:ea typeface="El Messiri"/>
                <a:cs typeface="El Messiri"/>
                <a:sym typeface="El Messiri"/>
              </a:rPr>
              <a:t>Self-evident </a:t>
            </a:r>
            <a:endParaRPr sz="1300">
              <a:solidFill>
                <a:schemeClr val="dk1"/>
              </a:solidFill>
              <a:latin typeface="El Messiri"/>
              <a:ea typeface="El Messiri"/>
              <a:cs typeface="El Messiri"/>
              <a:sym typeface="El Messiri"/>
            </a:endParaRPr>
          </a:p>
          <a:p>
            <a:pPr indent="0" lvl="0" marL="0" rtl="0" algn="ctr">
              <a:spcBef>
                <a:spcPts val="0"/>
              </a:spcBef>
              <a:spcAft>
                <a:spcPts val="0"/>
              </a:spcAft>
              <a:buClr>
                <a:schemeClr val="dk1"/>
              </a:buClr>
              <a:buSzPts val="1100"/>
              <a:buFont typeface="Arial"/>
              <a:buNone/>
            </a:pPr>
            <a:r>
              <a:t/>
            </a:r>
            <a:endParaRPr b="1" sz="3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Clr>
                <a:schemeClr val="dk1"/>
              </a:buClr>
              <a:buSzPts val="1100"/>
              <a:buFont typeface="Arial"/>
              <a:buNone/>
            </a:pPr>
            <a:r>
              <a:t/>
            </a:r>
            <a:endParaRPr b="1" sz="3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Clr>
                <a:schemeClr val="dk1"/>
              </a:buClr>
              <a:buSzPts val="1100"/>
              <a:buFont typeface="Arial"/>
              <a:buNone/>
            </a:pPr>
            <a:r>
              <a:t/>
            </a:r>
            <a:endParaRPr b="1" sz="3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Clr>
                <a:schemeClr val="dk1"/>
              </a:buClr>
              <a:buSzPts val="1100"/>
              <a:buFont typeface="Arial"/>
              <a:buNone/>
            </a:pPr>
            <a:r>
              <a:rPr lang="en" sz="900">
                <a:solidFill>
                  <a:schemeClr val="dk1"/>
                </a:solidFill>
                <a:latin typeface="Fira Sans Condensed"/>
                <a:ea typeface="Fira Sans Condensed"/>
                <a:cs typeface="Fira Sans Condensed"/>
                <a:sym typeface="Fira Sans Condensed"/>
              </a:rPr>
              <a:t>Not needing to be explained; obvious</a:t>
            </a:r>
            <a:endParaRPr>
              <a:latin typeface="Caveat"/>
              <a:ea typeface="Caveat"/>
              <a:cs typeface="Caveat"/>
              <a:sym typeface="Caveat"/>
            </a:endParaRPr>
          </a:p>
        </p:txBody>
      </p:sp>
      <p:sp>
        <p:nvSpPr>
          <p:cNvPr id="168" name="Google Shape;168;p8"/>
          <p:cNvSpPr/>
          <p:nvPr/>
        </p:nvSpPr>
        <p:spPr>
          <a:xfrm>
            <a:off x="-1242800" y="2432250"/>
            <a:ext cx="1487700" cy="1202100"/>
          </a:xfrm>
          <a:prstGeom prst="verticalScroll">
            <a:avLst>
              <a:gd fmla="val 12500" name="adj"/>
            </a:avLst>
          </a:prstGeom>
          <a:solidFill>
            <a:srgbClr val="FFFFFF"/>
          </a:solidFill>
          <a:ln>
            <a:noFill/>
          </a:ln>
          <a:effectLst>
            <a:outerShdw blurRad="57150" rotWithShape="0" algn="bl" dir="10800000" dist="66675">
              <a:srgbClr val="000000">
                <a:alpha val="16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El Messiri"/>
                <a:ea typeface="El Messiri"/>
                <a:cs typeface="El Messiri"/>
                <a:sym typeface="El Messiri"/>
              </a:rPr>
              <a:t>Unalienable</a:t>
            </a:r>
            <a:r>
              <a:rPr lang="en" sz="1300">
                <a:solidFill>
                  <a:schemeClr val="dk1"/>
                </a:solidFill>
                <a:latin typeface="El Messiri"/>
                <a:ea typeface="El Messiri"/>
                <a:cs typeface="El Messiri"/>
                <a:sym typeface="El Messiri"/>
              </a:rPr>
              <a:t> </a:t>
            </a:r>
            <a:endParaRPr sz="1300">
              <a:solidFill>
                <a:schemeClr val="dk1"/>
              </a:solidFill>
              <a:latin typeface="El Messiri"/>
              <a:ea typeface="El Messiri"/>
              <a:cs typeface="El Messiri"/>
              <a:sym typeface="El Messiri"/>
            </a:endParaRPr>
          </a:p>
          <a:p>
            <a:pPr indent="0" lvl="0" marL="0" rtl="0" algn="ctr">
              <a:spcBef>
                <a:spcPts val="0"/>
              </a:spcBef>
              <a:spcAft>
                <a:spcPts val="0"/>
              </a:spcAft>
              <a:buNone/>
            </a:pPr>
            <a:r>
              <a:t/>
            </a:r>
            <a:endParaRPr b="1" sz="3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3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 sz="900">
                <a:solidFill>
                  <a:schemeClr val="dk1"/>
                </a:solidFill>
                <a:latin typeface="Fira Sans Condensed"/>
                <a:ea typeface="Fira Sans Condensed"/>
                <a:cs typeface="Fira Sans Condensed"/>
                <a:sym typeface="Fira Sans Condensed"/>
              </a:rPr>
              <a:t>Impossible to give or take away</a:t>
            </a:r>
            <a:endParaRPr sz="2000">
              <a:latin typeface="Fira Sans Condensed"/>
              <a:ea typeface="Fira Sans Condensed"/>
              <a:cs typeface="Fira Sans Condensed"/>
              <a:sym typeface="Fira Sans Condense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69" name="Shape 169"/>
        <p:cNvGrpSpPr/>
        <p:nvPr/>
      </p:nvGrpSpPr>
      <p:grpSpPr>
        <a:xfrm>
          <a:off x="0" y="0"/>
          <a:ext cx="0" cy="0"/>
          <a:chOff x="0" y="0"/>
          <a:chExt cx="0" cy="0"/>
        </a:xfrm>
      </p:grpSpPr>
      <p:sp>
        <p:nvSpPr>
          <p:cNvPr id="170" name="Google Shape;170;p9"/>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171" name="Google Shape;171;p9"/>
          <p:cNvSpPr txBox="1"/>
          <p:nvPr/>
        </p:nvSpPr>
        <p:spPr>
          <a:xfrm>
            <a:off x="3414600" y="2277150"/>
            <a:ext cx="5591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lang="en">
                <a:solidFill>
                  <a:srgbClr val="000000"/>
                </a:solidFill>
                <a:latin typeface="Fira Sans Condensed"/>
                <a:ea typeface="Fira Sans Condensed"/>
                <a:cs typeface="Fira Sans Condensed"/>
                <a:sym typeface="Fira Sans Condensed"/>
              </a:rPr>
              <a:t>Re-read the quote above and read the statements below. Move the hearts next to the statements you believe </a:t>
            </a:r>
            <a:r>
              <a:rPr b="1" lang="en">
                <a:solidFill>
                  <a:srgbClr val="000000"/>
                </a:solidFill>
                <a:latin typeface="Fira Sans Condensed"/>
                <a:ea typeface="Fira Sans Condensed"/>
                <a:cs typeface="Fira Sans Condensed"/>
                <a:sym typeface="Fira Sans Condensed"/>
              </a:rPr>
              <a:t>SUPPORT</a:t>
            </a:r>
            <a:r>
              <a:rPr lang="en">
                <a:solidFill>
                  <a:srgbClr val="000000"/>
                </a:solidFill>
                <a:latin typeface="Fira Sans Condensed"/>
                <a:ea typeface="Fira Sans Condensed"/>
                <a:cs typeface="Fira Sans Condensed"/>
                <a:sym typeface="Fira Sans Condensed"/>
              </a:rPr>
              <a:t> the quote above.</a:t>
            </a:r>
            <a:endParaRPr>
              <a:latin typeface="Fira Sans Condensed"/>
              <a:ea typeface="Fira Sans Condensed"/>
              <a:cs typeface="Fira Sans Condensed"/>
              <a:sym typeface="Fira Sans Condensed"/>
            </a:endParaRPr>
          </a:p>
        </p:txBody>
      </p:sp>
      <p:sp>
        <p:nvSpPr>
          <p:cNvPr id="172" name="Google Shape;172;p9"/>
          <p:cNvSpPr txBox="1"/>
          <p:nvPr/>
        </p:nvSpPr>
        <p:spPr>
          <a:xfrm>
            <a:off x="3048300" y="2972850"/>
            <a:ext cx="6289800" cy="1139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78909C"/>
                </a:solidFill>
                <a:latin typeface="Fredericka the Great"/>
                <a:ea typeface="Fredericka the Great"/>
                <a:cs typeface="Fredericka the Great"/>
                <a:sym typeface="Fredericka the Great"/>
              </a:rPr>
              <a:t>ALL WOMEN SHOULD HAVE THE RIGHT TO VOTE</a:t>
            </a:r>
            <a:endParaRPr>
              <a:solidFill>
                <a:srgbClr val="78909C"/>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sz="1000">
              <a:solidFill>
                <a:srgbClr val="78909C"/>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a:solidFill>
                  <a:srgbClr val="78909C"/>
                </a:solidFill>
                <a:latin typeface="Fredericka the Great"/>
                <a:ea typeface="Fredericka the Great"/>
                <a:cs typeface="Fredericka the Great"/>
                <a:sym typeface="Fredericka the Great"/>
              </a:rPr>
              <a:t>ALL HUMANS  SHOULD HAVE ACCESS TO  EDUCATION</a:t>
            </a:r>
            <a:endParaRPr>
              <a:solidFill>
                <a:srgbClr val="78909C"/>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sz="1000">
              <a:solidFill>
                <a:srgbClr val="78909C"/>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a:solidFill>
                  <a:srgbClr val="78909C"/>
                </a:solidFill>
                <a:latin typeface="Fredericka the Great"/>
                <a:ea typeface="Fredericka the Great"/>
                <a:cs typeface="Fredericka the Great"/>
                <a:sym typeface="Fredericka the Great"/>
              </a:rPr>
              <a:t>ALL HUMANS  SHOULD BE BORN FREE </a:t>
            </a:r>
            <a:endParaRPr>
              <a:solidFill>
                <a:srgbClr val="78909C"/>
              </a:solidFill>
              <a:latin typeface="Fredericka the Great"/>
              <a:ea typeface="Fredericka the Great"/>
              <a:cs typeface="Fredericka the Great"/>
              <a:sym typeface="Fredericka the Great"/>
            </a:endParaRPr>
          </a:p>
        </p:txBody>
      </p:sp>
      <p:sp>
        <p:nvSpPr>
          <p:cNvPr id="173" name="Google Shape;173;p9"/>
          <p:cNvSpPr txBox="1"/>
          <p:nvPr/>
        </p:nvSpPr>
        <p:spPr>
          <a:xfrm>
            <a:off x="3048300" y="4164275"/>
            <a:ext cx="62898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000000"/>
                </a:solidFill>
                <a:latin typeface="Fira Sans Condensed"/>
                <a:ea typeface="Fira Sans Condensed"/>
                <a:cs typeface="Fira Sans Condensed"/>
                <a:sym typeface="Fira Sans Condensed"/>
              </a:rPr>
              <a:t>CREATE YOUR OWN STATEMENT BELOW THAT WOULD BE SUPPORTED BY THE QUOTE:.</a:t>
            </a:r>
            <a:endParaRPr sz="1100">
              <a:latin typeface="Fira Sans Condensed"/>
              <a:ea typeface="Fira Sans Condensed"/>
              <a:cs typeface="Fira Sans Condensed"/>
              <a:sym typeface="Fira Sans Condensed"/>
            </a:endParaRPr>
          </a:p>
        </p:txBody>
      </p:sp>
      <p:pic>
        <p:nvPicPr>
          <p:cNvPr id="174" name="Google Shape;174;p9"/>
          <p:cNvPicPr preferRelativeResize="0"/>
          <p:nvPr/>
        </p:nvPicPr>
        <p:blipFill>
          <a:blip r:embed="rId2">
            <a:alphaModFix/>
          </a:blip>
          <a:stretch>
            <a:fillRect/>
          </a:stretch>
        </p:blipFill>
        <p:spPr>
          <a:xfrm rot="-5400000">
            <a:off x="47700" y="2027525"/>
            <a:ext cx="5193799" cy="1045650"/>
          </a:xfrm>
          <a:prstGeom prst="rect">
            <a:avLst/>
          </a:prstGeom>
          <a:noFill/>
          <a:ln>
            <a:noFill/>
          </a:ln>
        </p:spPr>
      </p:pic>
      <p:sp>
        <p:nvSpPr>
          <p:cNvPr id="175" name="Google Shape;175;p9"/>
          <p:cNvSpPr/>
          <p:nvPr/>
        </p:nvSpPr>
        <p:spPr>
          <a:xfrm rot="-5400000">
            <a:off x="-1247800" y="1221400"/>
            <a:ext cx="5153700" cy="2684700"/>
          </a:xfrm>
          <a:prstGeom prst="rect">
            <a:avLst/>
          </a:prstGeom>
          <a:solidFill>
            <a:srgbClr val="789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6" name="Google Shape;176;p9"/>
          <p:cNvPicPr preferRelativeResize="0"/>
          <p:nvPr/>
        </p:nvPicPr>
        <p:blipFill>
          <a:blip r:embed="rId3">
            <a:alphaModFix/>
          </a:blip>
          <a:stretch>
            <a:fillRect/>
          </a:stretch>
        </p:blipFill>
        <p:spPr>
          <a:xfrm rot="-4365">
            <a:off x="355679" y="342383"/>
            <a:ext cx="2363305" cy="2752827"/>
          </a:xfrm>
          <a:prstGeom prst="rect">
            <a:avLst/>
          </a:prstGeom>
          <a:noFill/>
          <a:ln>
            <a:noFill/>
          </a:ln>
        </p:spPr>
      </p:pic>
      <p:pic>
        <p:nvPicPr>
          <p:cNvPr id="177" name="Google Shape;177;p9"/>
          <p:cNvPicPr preferRelativeResize="0"/>
          <p:nvPr/>
        </p:nvPicPr>
        <p:blipFill>
          <a:blip r:embed="rId4">
            <a:alphaModFix/>
          </a:blip>
          <a:stretch>
            <a:fillRect/>
          </a:stretch>
        </p:blipFill>
        <p:spPr>
          <a:xfrm rot="19179">
            <a:off x="200858" y="205296"/>
            <a:ext cx="2651659" cy="3022852"/>
          </a:xfrm>
          <a:prstGeom prst="rect">
            <a:avLst/>
          </a:prstGeom>
          <a:noFill/>
          <a:ln>
            <a:noFill/>
          </a:ln>
        </p:spPr>
      </p:pic>
      <p:sp>
        <p:nvSpPr>
          <p:cNvPr id="178" name="Google Shape;178;p9"/>
          <p:cNvSpPr txBox="1"/>
          <p:nvPr/>
        </p:nvSpPr>
        <p:spPr>
          <a:xfrm rot="-355348">
            <a:off x="146354" y="3544061"/>
            <a:ext cx="2817338" cy="1108142"/>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rgbClr val="F1C232"/>
                </a:solidFill>
                <a:latin typeface="Fredericka the Great"/>
                <a:ea typeface="Fredericka the Great"/>
                <a:cs typeface="Fredericka the Great"/>
                <a:sym typeface="Fredericka the Great"/>
              </a:rPr>
              <a:t>THE DECLARATION OF INDEPENDENCE</a:t>
            </a:r>
            <a:endParaRPr sz="1800"/>
          </a:p>
        </p:txBody>
      </p:sp>
      <p:sp>
        <p:nvSpPr>
          <p:cNvPr id="179" name="Google Shape;179;p9"/>
          <p:cNvSpPr/>
          <p:nvPr/>
        </p:nvSpPr>
        <p:spPr>
          <a:xfrm rot="-5400000">
            <a:off x="5198575" y="-1620150"/>
            <a:ext cx="1855200" cy="5573700"/>
          </a:xfrm>
          <a:prstGeom prst="wedgeRectCallout">
            <a:avLst>
              <a:gd fmla="val -35778" name="adj1"/>
              <a:gd fmla="val -77071" name="adj2"/>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latin typeface="Barlow Semi Condensed"/>
              <a:ea typeface="Barlow Semi Condensed"/>
              <a:cs typeface="Barlow Semi Condensed"/>
              <a:sym typeface="Barlow Semi Condensed"/>
            </a:endParaRPr>
          </a:p>
        </p:txBody>
      </p:sp>
      <p:sp>
        <p:nvSpPr>
          <p:cNvPr id="180" name="Google Shape;180;p9"/>
          <p:cNvSpPr txBox="1"/>
          <p:nvPr/>
        </p:nvSpPr>
        <p:spPr>
          <a:xfrm>
            <a:off x="3522725" y="393775"/>
            <a:ext cx="5128500" cy="16317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a:solidFill>
                  <a:srgbClr val="FFFFFF"/>
                </a:solidFill>
                <a:latin typeface="El Messiri"/>
                <a:ea typeface="El Messiri"/>
                <a:cs typeface="El Messiri"/>
                <a:sym typeface="El Messiri"/>
              </a:rPr>
              <a:t>We hold these truths to be self-evident, that all men are created equal, that they are endowed by their Creator with certain unalienable rights, that among these are life, liberty, and the pursuit of happiness. </a:t>
            </a:r>
            <a:endParaRPr>
              <a:solidFill>
                <a:srgbClr val="FFFFFF"/>
              </a:solidFill>
              <a:latin typeface="El Messiri"/>
              <a:ea typeface="El Messiri"/>
              <a:cs typeface="El Messiri"/>
              <a:sym typeface="El Messiri"/>
            </a:endParaRPr>
          </a:p>
          <a:p>
            <a:pPr indent="0" lvl="0" marL="0" rtl="0" algn="ctr">
              <a:spcBef>
                <a:spcPts val="0"/>
              </a:spcBef>
              <a:spcAft>
                <a:spcPts val="0"/>
              </a:spcAft>
              <a:buNone/>
            </a:pPr>
            <a:r>
              <a:rPr b="1" lang="en" sz="1000">
                <a:solidFill>
                  <a:srgbClr val="FFFFFF"/>
                </a:solidFill>
                <a:latin typeface="Barlow Semi Condensed"/>
                <a:ea typeface="Barlow Semi Condensed"/>
                <a:cs typeface="Barlow Semi Condensed"/>
                <a:sym typeface="Barlow Semi Condensed"/>
              </a:rPr>
              <a:t>      					</a:t>
            </a:r>
            <a:r>
              <a:rPr lang="en" sz="1000">
                <a:solidFill>
                  <a:srgbClr val="FFFFFF"/>
                </a:solidFill>
                <a:latin typeface="Fira Sans Condensed"/>
                <a:ea typeface="Fira Sans Condensed"/>
                <a:cs typeface="Fira Sans Condensed"/>
                <a:sym typeface="Fira Sans Condensed"/>
              </a:rPr>
              <a:t>       - Declaration of Independence</a:t>
            </a:r>
            <a:endParaRPr>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1_2">
    <p:spTree>
      <p:nvGrpSpPr>
        <p:cNvPr id="181" name="Shape 181"/>
        <p:cNvGrpSpPr/>
        <p:nvPr/>
      </p:nvGrpSpPr>
      <p:grpSpPr>
        <a:xfrm>
          <a:off x="0" y="0"/>
          <a:ext cx="0" cy="0"/>
          <a:chOff x="0" y="0"/>
          <a:chExt cx="0" cy="0"/>
        </a:xfrm>
      </p:grpSpPr>
      <p:sp>
        <p:nvSpPr>
          <p:cNvPr id="182" name="Google Shape;182;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83" name="Google Shape;183;p10"/>
          <p:cNvSpPr/>
          <p:nvPr/>
        </p:nvSpPr>
        <p:spPr>
          <a:xfrm rot="202">
            <a:off x="4027275" y="2877975"/>
            <a:ext cx="5116800" cy="2299800"/>
          </a:xfrm>
          <a:prstGeom prst="rect">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latin typeface="Barlow Semi Condensed"/>
              <a:ea typeface="Barlow Semi Condensed"/>
              <a:cs typeface="Barlow Semi Condensed"/>
              <a:sym typeface="Barlow Semi Condensed"/>
            </a:endParaRPr>
          </a:p>
        </p:txBody>
      </p:sp>
      <p:pic>
        <p:nvPicPr>
          <p:cNvPr id="184" name="Google Shape;184;p10"/>
          <p:cNvPicPr preferRelativeResize="0"/>
          <p:nvPr/>
        </p:nvPicPr>
        <p:blipFill>
          <a:blip r:embed="rId2">
            <a:alphaModFix/>
          </a:blip>
          <a:stretch>
            <a:fillRect/>
          </a:stretch>
        </p:blipFill>
        <p:spPr>
          <a:xfrm rot="-5400000">
            <a:off x="1010387" y="2276362"/>
            <a:ext cx="5223776" cy="594350"/>
          </a:xfrm>
          <a:prstGeom prst="rect">
            <a:avLst/>
          </a:prstGeom>
          <a:noFill/>
          <a:ln>
            <a:noFill/>
          </a:ln>
        </p:spPr>
      </p:pic>
      <p:sp>
        <p:nvSpPr>
          <p:cNvPr id="185" name="Google Shape;185;p10"/>
          <p:cNvSpPr/>
          <p:nvPr/>
        </p:nvSpPr>
        <p:spPr>
          <a:xfrm rot="-5400000">
            <a:off x="-843125" y="793675"/>
            <a:ext cx="5194500" cy="3574200"/>
          </a:xfrm>
          <a:prstGeom prst="rect">
            <a:avLst/>
          </a:prstGeom>
          <a:solidFill>
            <a:srgbClr val="789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0"/>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FFFFFF"/>
                </a:solidFill>
              </a:rPr>
              <a:t>‹#›</a:t>
            </a:fld>
            <a:endParaRPr sz="1000">
              <a:solidFill>
                <a:srgbClr val="FFFFFF"/>
              </a:solidFill>
            </a:endParaRPr>
          </a:p>
        </p:txBody>
      </p:sp>
      <p:sp>
        <p:nvSpPr>
          <p:cNvPr id="187" name="Google Shape;187;p10"/>
          <p:cNvSpPr txBox="1"/>
          <p:nvPr/>
        </p:nvSpPr>
        <p:spPr>
          <a:xfrm>
            <a:off x="395775" y="577175"/>
            <a:ext cx="33312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FFFFF"/>
                </a:solidFill>
                <a:latin typeface="Fira Sans Condensed"/>
                <a:ea typeface="Fira Sans Condensed"/>
                <a:cs typeface="Fira Sans Condensed"/>
                <a:sym typeface="Fira Sans Condensed"/>
              </a:rPr>
              <a:t>Although the Declaration of Independence contains the words: "We hold these truths to be self-evident, that all men are created equal..." there was a contradiction to those words at the time they were first written. Slavery had existed in America for over a century and despite the principles presented in the Declaration of Independence, the Founding Fathers did not acknowledge it in this published document. </a:t>
            </a:r>
            <a:endParaRPr sz="1300">
              <a:solidFill>
                <a:srgbClr val="FFFFFF"/>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300">
              <a:solidFill>
                <a:srgbClr val="FFFFFF"/>
              </a:solidFill>
              <a:latin typeface="Fira Sans Condensed"/>
              <a:ea typeface="Fira Sans Condensed"/>
              <a:cs typeface="Fira Sans Condensed"/>
              <a:sym typeface="Fira Sans Condensed"/>
            </a:endParaRPr>
          </a:p>
          <a:p>
            <a:pPr indent="0" lvl="0" marL="0" rtl="0" algn="l">
              <a:spcBef>
                <a:spcPts val="0"/>
              </a:spcBef>
              <a:spcAft>
                <a:spcPts val="0"/>
              </a:spcAft>
              <a:buNone/>
            </a:pPr>
            <a:r>
              <a:rPr lang="en" sz="1300">
                <a:solidFill>
                  <a:srgbClr val="FFFFFF"/>
                </a:solidFill>
                <a:latin typeface="Fira Sans Condensed"/>
                <a:ea typeface="Fira Sans Condensed"/>
                <a:cs typeface="Fira Sans Condensed"/>
                <a:sym typeface="Fira Sans Condensed"/>
              </a:rPr>
              <a:t>Many colonists across the 13 colonies made the decision to fight for independence against Great Britain. Those in bondage also made the decision to fight for freedom. Thousands of African Americans  became involved in the war, refusing to be  bystanders, fighting on both sides in the hopes of achieving emancipation.</a:t>
            </a:r>
            <a:endParaRPr sz="1300">
              <a:solidFill>
                <a:srgbClr val="FFFFFF"/>
              </a:solidFill>
              <a:latin typeface="Fira Sans Condensed"/>
              <a:ea typeface="Fira Sans Condensed"/>
              <a:cs typeface="Fira Sans Condensed"/>
              <a:sym typeface="Fira Sans Condensed"/>
            </a:endParaRPr>
          </a:p>
        </p:txBody>
      </p:sp>
      <p:sp>
        <p:nvSpPr>
          <p:cNvPr id="188" name="Google Shape;188;p10"/>
          <p:cNvSpPr txBox="1"/>
          <p:nvPr/>
        </p:nvSpPr>
        <p:spPr>
          <a:xfrm>
            <a:off x="4567875" y="3225825"/>
            <a:ext cx="4254600" cy="1600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FFFFFF"/>
                </a:solidFill>
                <a:latin typeface="El Messiri"/>
                <a:ea typeface="El Messiri"/>
                <a:cs typeface="El Messiri"/>
                <a:sym typeface="El Messiri"/>
              </a:rPr>
              <a:t>Why do you think it is important to learn about enslaved  African Americans fought on both sides of the war?</a:t>
            </a:r>
            <a:endParaRPr sz="1300">
              <a:solidFill>
                <a:srgbClr val="FFFFFF"/>
              </a:solidFill>
              <a:latin typeface="El Messiri"/>
              <a:ea typeface="El Messiri"/>
              <a:cs typeface="El Messiri"/>
              <a:sym typeface="El Messiri"/>
            </a:endParaRPr>
          </a:p>
          <a:p>
            <a:pPr indent="0" lvl="0" marL="0" rtl="0" algn="ctr">
              <a:spcBef>
                <a:spcPts val="0"/>
              </a:spcBef>
              <a:spcAft>
                <a:spcPts val="0"/>
              </a:spcAft>
              <a:buNone/>
            </a:pPr>
            <a:r>
              <a:t/>
            </a:r>
            <a:endParaRPr sz="1300">
              <a:solidFill>
                <a:srgbClr val="FFFFFF"/>
              </a:solidFill>
              <a:latin typeface="El Messiri"/>
              <a:ea typeface="El Messiri"/>
              <a:cs typeface="El Messiri"/>
              <a:sym typeface="El Messiri"/>
            </a:endParaRPr>
          </a:p>
          <a:p>
            <a:pPr indent="0" lvl="0" marL="0" rtl="0" algn="ctr">
              <a:spcBef>
                <a:spcPts val="0"/>
              </a:spcBef>
              <a:spcAft>
                <a:spcPts val="0"/>
              </a:spcAft>
              <a:buNone/>
            </a:pPr>
            <a:r>
              <a:t/>
            </a:r>
            <a:endParaRPr sz="1300">
              <a:solidFill>
                <a:srgbClr val="FFFFFF"/>
              </a:solidFill>
              <a:latin typeface="El Messiri"/>
              <a:ea typeface="El Messiri"/>
              <a:cs typeface="El Messiri"/>
              <a:sym typeface="El Messiri"/>
            </a:endParaRPr>
          </a:p>
          <a:p>
            <a:pPr indent="0" lvl="0" marL="0" rtl="0" algn="ctr">
              <a:spcBef>
                <a:spcPts val="0"/>
              </a:spcBef>
              <a:spcAft>
                <a:spcPts val="0"/>
              </a:spcAft>
              <a:buNone/>
            </a:pPr>
            <a:r>
              <a:t/>
            </a:r>
            <a:endParaRPr sz="1300">
              <a:solidFill>
                <a:srgbClr val="FFFFFF"/>
              </a:solidFill>
              <a:latin typeface="El Messiri"/>
              <a:ea typeface="El Messiri"/>
              <a:cs typeface="El Messiri"/>
              <a:sym typeface="El Messiri"/>
            </a:endParaRPr>
          </a:p>
          <a:p>
            <a:pPr indent="0" lvl="0" marL="0" rtl="0" algn="ctr">
              <a:spcBef>
                <a:spcPts val="0"/>
              </a:spcBef>
              <a:spcAft>
                <a:spcPts val="0"/>
              </a:spcAft>
              <a:buNone/>
            </a:pPr>
            <a:r>
              <a:rPr lang="en" sz="1300">
                <a:solidFill>
                  <a:srgbClr val="FFFFFF"/>
                </a:solidFill>
                <a:latin typeface="El Messiri"/>
                <a:ea typeface="El Messiri"/>
                <a:cs typeface="El Messiri"/>
                <a:sym typeface="El Messiri"/>
              </a:rPr>
              <a:t>How do you think this will impact the Revolutionary War?</a:t>
            </a:r>
            <a:endParaRPr sz="1300">
              <a:solidFill>
                <a:srgbClr val="FFFFFF"/>
              </a:solidFill>
              <a:latin typeface="El Messiri"/>
              <a:ea typeface="El Messiri"/>
              <a:cs typeface="El Messiri"/>
              <a:sym typeface="El Messiri"/>
            </a:endParaRPr>
          </a:p>
          <a:p>
            <a:pPr indent="0" lvl="0" marL="0" rtl="0" algn="ctr">
              <a:spcBef>
                <a:spcPts val="0"/>
              </a:spcBef>
              <a:spcAft>
                <a:spcPts val="0"/>
              </a:spcAft>
              <a:buNone/>
            </a:pPr>
            <a:r>
              <a:t/>
            </a:r>
            <a:endParaRPr>
              <a:solidFill>
                <a:srgbClr val="FFFFFF"/>
              </a:solidFill>
              <a:latin typeface="El Messiri"/>
              <a:ea typeface="El Messiri"/>
              <a:cs typeface="El Messiri"/>
              <a:sym typeface="El Messiri"/>
            </a:endParaRPr>
          </a:p>
        </p:txBody>
      </p:sp>
      <p:pic>
        <p:nvPicPr>
          <p:cNvPr id="189" name="Google Shape;189;p10"/>
          <p:cNvPicPr preferRelativeResize="0"/>
          <p:nvPr/>
        </p:nvPicPr>
        <p:blipFill>
          <a:blip r:embed="rId3">
            <a:alphaModFix/>
          </a:blip>
          <a:stretch>
            <a:fillRect/>
          </a:stretch>
        </p:blipFill>
        <p:spPr>
          <a:xfrm rot="-370443">
            <a:off x="4669391" y="1051645"/>
            <a:ext cx="1763329" cy="1749980"/>
          </a:xfrm>
          <a:prstGeom prst="rect">
            <a:avLst/>
          </a:prstGeom>
          <a:noFill/>
          <a:ln>
            <a:noFill/>
          </a:ln>
        </p:spPr>
      </p:pic>
      <p:pic>
        <p:nvPicPr>
          <p:cNvPr id="190" name="Google Shape;190;p10"/>
          <p:cNvPicPr preferRelativeResize="0"/>
          <p:nvPr/>
        </p:nvPicPr>
        <p:blipFill>
          <a:blip r:embed="rId4">
            <a:alphaModFix/>
          </a:blip>
          <a:stretch>
            <a:fillRect/>
          </a:stretch>
        </p:blipFill>
        <p:spPr>
          <a:xfrm rot="-241992">
            <a:off x="4379882" y="379794"/>
            <a:ext cx="2453436" cy="2935811"/>
          </a:xfrm>
          <a:prstGeom prst="rect">
            <a:avLst/>
          </a:prstGeom>
          <a:noFill/>
          <a:ln>
            <a:noFill/>
          </a:ln>
        </p:spPr>
      </p:pic>
      <p:sp>
        <p:nvSpPr>
          <p:cNvPr id="191" name="Google Shape;191;p10"/>
          <p:cNvSpPr/>
          <p:nvPr/>
        </p:nvSpPr>
        <p:spPr>
          <a:xfrm rot="-359978">
            <a:off x="3639387" y="322727"/>
            <a:ext cx="2497078" cy="660912"/>
          </a:xfrm>
          <a:prstGeom prst="wedgeRoundRectCallout">
            <a:avLst>
              <a:gd fmla="val -2846" name="adj1"/>
              <a:gd fmla="val 92677" name="adj2"/>
              <a:gd fmla="val 0" name="adj3"/>
            </a:avLst>
          </a:prstGeom>
          <a:solidFill>
            <a:srgbClr val="FFFFFF"/>
          </a:solidFill>
          <a:ln cap="flat" cmpd="sng" w="1905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solidFill>
                <a:srgbClr val="000000"/>
              </a:solidFill>
              <a:latin typeface="El Messiri"/>
              <a:ea typeface="El Messiri"/>
              <a:cs typeface="El Messiri"/>
              <a:sym typeface="El Messiri"/>
            </a:endParaRPr>
          </a:p>
          <a:p>
            <a:pPr indent="0" lvl="0" marL="0" rtl="0" algn="ctr">
              <a:spcBef>
                <a:spcPts val="0"/>
              </a:spcBef>
              <a:spcAft>
                <a:spcPts val="0"/>
              </a:spcAft>
              <a:buClr>
                <a:srgbClr val="000000"/>
              </a:buClr>
              <a:buSzPts val="1100"/>
              <a:buFont typeface="Arial"/>
              <a:buNone/>
            </a:pPr>
            <a:r>
              <a:t/>
            </a:r>
            <a:endParaRPr sz="200">
              <a:solidFill>
                <a:srgbClr val="000000"/>
              </a:solidFill>
              <a:latin typeface="El Messiri"/>
              <a:ea typeface="El Messiri"/>
              <a:cs typeface="El Messiri"/>
              <a:sym typeface="El Messiri"/>
            </a:endParaRPr>
          </a:p>
          <a:p>
            <a:pPr indent="0" lvl="0" marL="0" rtl="0" algn="ctr">
              <a:spcBef>
                <a:spcPts val="0"/>
              </a:spcBef>
              <a:spcAft>
                <a:spcPts val="0"/>
              </a:spcAft>
              <a:buClr>
                <a:srgbClr val="000000"/>
              </a:buClr>
              <a:buSzPts val="1100"/>
              <a:buFont typeface="Arial"/>
              <a:buNone/>
            </a:pPr>
            <a:r>
              <a:t/>
            </a:r>
            <a:endParaRPr sz="200">
              <a:solidFill>
                <a:srgbClr val="000000"/>
              </a:solidFill>
              <a:latin typeface="El Messiri"/>
              <a:ea typeface="El Messiri"/>
              <a:cs typeface="El Messiri"/>
              <a:sym typeface="El Messiri"/>
            </a:endParaRPr>
          </a:p>
          <a:p>
            <a:pPr indent="0" lvl="0" marL="0" rtl="0" algn="ctr">
              <a:spcBef>
                <a:spcPts val="0"/>
              </a:spcBef>
              <a:spcAft>
                <a:spcPts val="0"/>
              </a:spcAft>
              <a:buClr>
                <a:srgbClr val="000000"/>
              </a:buClr>
              <a:buSzPts val="1100"/>
              <a:buFont typeface="Arial"/>
              <a:buNone/>
            </a:pPr>
            <a:r>
              <a:rPr lang="en" sz="1300">
                <a:solidFill>
                  <a:srgbClr val="000000"/>
                </a:solidFill>
                <a:latin typeface="El Messiri"/>
                <a:ea typeface="El Messiri"/>
                <a:cs typeface="El Messiri"/>
                <a:sym typeface="El Messiri"/>
              </a:rPr>
              <a:t>“All men are created equal…” </a:t>
            </a:r>
            <a:endParaRPr sz="1300">
              <a:solidFill>
                <a:srgbClr val="000000"/>
              </a:solidFill>
              <a:latin typeface="El Messiri"/>
              <a:ea typeface="El Messiri"/>
              <a:cs typeface="El Messiri"/>
              <a:sym typeface="El Messiri"/>
            </a:endParaRPr>
          </a:p>
          <a:p>
            <a:pPr indent="0" lvl="0" marL="0" rtl="0" algn="ctr">
              <a:spcBef>
                <a:spcPts val="0"/>
              </a:spcBef>
              <a:spcAft>
                <a:spcPts val="0"/>
              </a:spcAft>
              <a:buNone/>
            </a:pPr>
            <a:r>
              <a:t/>
            </a:r>
            <a:endParaRPr sz="2800">
              <a:latin typeface="El Messiri"/>
              <a:ea typeface="El Messiri"/>
              <a:cs typeface="El Messiri"/>
              <a:sym typeface="El Messiri"/>
            </a:endParaRPr>
          </a:p>
        </p:txBody>
      </p:sp>
      <p:sp>
        <p:nvSpPr>
          <p:cNvPr id="192" name="Google Shape;192;p10"/>
          <p:cNvSpPr/>
          <p:nvPr/>
        </p:nvSpPr>
        <p:spPr>
          <a:xfrm rot="383103">
            <a:off x="6560789" y="289834"/>
            <a:ext cx="2284873" cy="723283"/>
          </a:xfrm>
          <a:prstGeom prst="wedgeRoundRectCallout">
            <a:avLst>
              <a:gd fmla="val -1318" name="adj1"/>
              <a:gd fmla="val 79953" name="adj2"/>
              <a:gd fmla="val 0" name="adj3"/>
            </a:avLst>
          </a:prstGeom>
          <a:solidFill>
            <a:srgbClr val="FFFFFF"/>
          </a:solid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3" name="Google Shape;193;p10"/>
          <p:cNvPicPr preferRelativeResize="0"/>
          <p:nvPr/>
        </p:nvPicPr>
        <p:blipFill>
          <a:blip r:embed="rId5">
            <a:alphaModFix/>
          </a:blip>
          <a:stretch>
            <a:fillRect/>
          </a:stretch>
        </p:blipFill>
        <p:spPr>
          <a:xfrm>
            <a:off x="7152525" y="646276"/>
            <a:ext cx="1669950" cy="2379692"/>
          </a:xfrm>
          <a:prstGeom prst="rect">
            <a:avLst/>
          </a:prstGeom>
          <a:noFill/>
          <a:ln>
            <a:noFill/>
          </a:ln>
        </p:spPr>
      </p:pic>
      <p:sp>
        <p:nvSpPr>
          <p:cNvPr id="194" name="Google Shape;194;p10"/>
          <p:cNvSpPr txBox="1"/>
          <p:nvPr/>
        </p:nvSpPr>
        <p:spPr>
          <a:xfrm rot="383386">
            <a:off x="6740653" y="342980"/>
            <a:ext cx="2067544" cy="50804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000000"/>
                </a:solidFill>
                <a:latin typeface="El Messiri"/>
                <a:ea typeface="El Messiri"/>
                <a:cs typeface="El Messiri"/>
                <a:sym typeface="El Messiri"/>
              </a:rPr>
              <a:t>Don’t you mean all</a:t>
            </a:r>
            <a:r>
              <a:rPr lang="en" sz="1000">
                <a:latin typeface="El Messiri"/>
                <a:ea typeface="El Messiri"/>
                <a:cs typeface="El Messiri"/>
                <a:sym typeface="El Messiri"/>
              </a:rPr>
              <a:t> white </a:t>
            </a:r>
            <a:r>
              <a:rPr lang="en" sz="1100">
                <a:solidFill>
                  <a:srgbClr val="000000"/>
                </a:solidFill>
                <a:latin typeface="El Messiri"/>
                <a:ea typeface="El Messiri"/>
                <a:cs typeface="El Messiri"/>
                <a:sym typeface="El Messiri"/>
              </a:rPr>
              <a:t>men </a:t>
            </a:r>
            <a:r>
              <a:rPr lang="en" sz="1000">
                <a:solidFill>
                  <a:srgbClr val="000000"/>
                </a:solidFill>
                <a:latin typeface="El Messiri"/>
                <a:ea typeface="El Messiri"/>
                <a:cs typeface="El Messiri"/>
                <a:sym typeface="El Messiri"/>
              </a:rPr>
              <a:t>are created equal? </a:t>
            </a:r>
            <a:endParaRPr sz="1200">
              <a:latin typeface="El Messiri"/>
              <a:ea typeface="El Messiri"/>
              <a:cs typeface="El Messiri"/>
              <a:sym typeface="El Messiri"/>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1.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Fredericka the Great"/>
              <a:buNone/>
              <a:defRPr sz="2800">
                <a:solidFill>
                  <a:schemeClr val="dk1"/>
                </a:solidFill>
                <a:latin typeface="Fredericka the Great"/>
                <a:ea typeface="Fredericka the Great"/>
                <a:cs typeface="Fredericka the Great"/>
                <a:sym typeface="Fredericka the Gre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El Messiri"/>
              <a:buChar char="●"/>
              <a:defRPr sz="1800">
                <a:solidFill>
                  <a:schemeClr val="dk2"/>
                </a:solidFill>
                <a:latin typeface="El Messiri"/>
                <a:ea typeface="El Messiri"/>
                <a:cs typeface="El Messiri"/>
                <a:sym typeface="El Messiri"/>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hyperlink" Target="https://www.blackpast.org/african-american-history/poor-salem-1747-1780/" TargetMode="External"/><Relationship Id="rId4" Type="http://schemas.openxmlformats.org/officeDocument/2006/relationships/image" Target="../media/image25.jpg"/><Relationship Id="rId9" Type="http://schemas.openxmlformats.org/officeDocument/2006/relationships/hyperlink" Target="https://nmaahc.si.edu/blog/peter-salem-and-battle-bunker-hill" TargetMode="External"/><Relationship Id="rId5" Type="http://schemas.openxmlformats.org/officeDocument/2006/relationships/hyperlink" Target="https://www.blackpast.org/african-american-history/first-rhode-island-regiment/#:~:text=The%201st%20Rhode%20Island%20Regiment,of%20African%20Americans%20in%201778." TargetMode="External"/><Relationship Id="rId6" Type="http://schemas.openxmlformats.org/officeDocument/2006/relationships/image" Target="../media/image24.jpg"/><Relationship Id="rId7" Type="http://schemas.openxmlformats.org/officeDocument/2006/relationships/hyperlink" Target="https://www.blackpast.org/african-american-history/lafayette-james-armistead-1760-1832/" TargetMode="External"/><Relationship Id="rId8" Type="http://schemas.openxmlformats.org/officeDocument/2006/relationships/image" Target="../media/image7.png"/><Relationship Id="rId11" Type="http://schemas.openxmlformats.org/officeDocument/2006/relationships/hyperlink" Target="https://www.biography.com/military-figure/crispus-attucks" TargetMode="External"/><Relationship Id="rId10" Type="http://schemas.openxmlformats.org/officeDocument/2006/relationships/image" Target="../media/image28.png"/><Relationship Id="rId13" Type="http://schemas.openxmlformats.org/officeDocument/2006/relationships/hyperlink" Target="https://www.womenshistory.org/education-resources/biographies/phillis-wheatley" TargetMode="External"/><Relationship Id="rId12" Type="http://schemas.openxmlformats.org/officeDocument/2006/relationships/image" Target="../media/image29.jpg"/><Relationship Id="rId15" Type="http://schemas.openxmlformats.org/officeDocument/2006/relationships/hyperlink" Target="https://www.blackpast.org/african-american-history/people-african-american-history/colonel-tye-1753-1780/" TargetMode="External"/><Relationship Id="rId14" Type="http://schemas.openxmlformats.org/officeDocument/2006/relationships/image" Target="../media/image26.jpg"/><Relationship Id="rId16"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battlefields.org/learn/articles/triangular-trade" TargetMode="External"/><Relationship Id="rId4" Type="http://schemas.openxmlformats.org/officeDocument/2006/relationships/hyperlink" Target="https://www.britannica.com/summary/Transatlantic-Slave-Trade-Timeline" TargetMode="External"/><Relationship Id="rId9" Type="http://schemas.openxmlformats.org/officeDocument/2006/relationships/hyperlink" Target="https://www.history.com/topics/black-history/thirteenth-amendment" TargetMode="External"/><Relationship Id="rId5" Type="http://schemas.openxmlformats.org/officeDocument/2006/relationships/hyperlink" Target="https://www.history.com/this-day-in-history/first-african-slave-ship-arrives-jamestown-colony" TargetMode="External"/><Relationship Id="rId6" Type="http://schemas.openxmlformats.org/officeDocument/2006/relationships/hyperlink" Target="https://www.battlefields.org/learn/revolutionary-war/battles/lexington-and-concord" TargetMode="External"/><Relationship Id="rId7" Type="http://schemas.openxmlformats.org/officeDocument/2006/relationships/hyperlink" Target="https://www.britannica.com/topic/Declaration-of-Independence" TargetMode="External"/><Relationship Id="rId8" Type="http://schemas.openxmlformats.org/officeDocument/2006/relationships/hyperlink" Target="https://www.history.com/topics/american-revolution/siege-of-yorktow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hyperlink" Target="http://drive.google.com/file/d/1UE3-jqugsgWzrLKYonpUi7XLTAOb2hnA/view" TargetMode="Externa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36"/>
          <p:cNvSpPr txBox="1"/>
          <p:nvPr>
            <p:ph idx="4294967295" type="body"/>
          </p:nvPr>
        </p:nvSpPr>
        <p:spPr>
          <a:xfrm rot="-132895">
            <a:off x="680432" y="3418895"/>
            <a:ext cx="3593985" cy="132366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chemeClr val="lt1"/>
              </a:solidFill>
              <a:latin typeface="Barlow Condensed"/>
              <a:ea typeface="Barlow Condensed"/>
              <a:cs typeface="Barlow Condensed"/>
              <a:sym typeface="Barlow Condensed"/>
            </a:endParaRPr>
          </a:p>
        </p:txBody>
      </p:sp>
      <p:sp>
        <p:nvSpPr>
          <p:cNvPr id="465" name="Google Shape;465;p36"/>
          <p:cNvSpPr txBox="1"/>
          <p:nvPr>
            <p:ph idx="4294967295" type="body"/>
          </p:nvPr>
        </p:nvSpPr>
        <p:spPr>
          <a:xfrm rot="156667">
            <a:off x="4882074" y="3439228"/>
            <a:ext cx="3555992" cy="1084744"/>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chemeClr val="lt1"/>
              </a:solidFill>
              <a:latin typeface="Barlow Condensed"/>
              <a:ea typeface="Barlow Condensed"/>
              <a:cs typeface="Barlow Condensed"/>
              <a:sym typeface="Barlow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37">
            <a:hlinkClick r:id="rId3"/>
          </p:cNvPr>
          <p:cNvPicPr preferRelativeResize="0"/>
          <p:nvPr/>
        </p:nvPicPr>
        <p:blipFill>
          <a:blip r:embed="rId4">
            <a:alphaModFix/>
          </a:blip>
          <a:stretch>
            <a:fillRect/>
          </a:stretch>
        </p:blipFill>
        <p:spPr>
          <a:xfrm>
            <a:off x="0" y="462226"/>
            <a:ext cx="2403647" cy="1465261"/>
          </a:xfrm>
          <a:prstGeom prst="rect">
            <a:avLst/>
          </a:prstGeom>
          <a:noFill/>
          <a:ln cap="flat" cmpd="sng" w="28575">
            <a:solidFill>
              <a:srgbClr val="FFFFFF"/>
            </a:solidFill>
            <a:prstDash val="solid"/>
            <a:round/>
            <a:headEnd len="sm" w="sm" type="none"/>
            <a:tailEnd len="sm" w="sm" type="none"/>
          </a:ln>
        </p:spPr>
      </p:pic>
      <p:pic>
        <p:nvPicPr>
          <p:cNvPr id="471" name="Google Shape;471;p37">
            <a:hlinkClick r:id="rId5"/>
          </p:cNvPr>
          <p:cNvPicPr preferRelativeResize="0"/>
          <p:nvPr/>
        </p:nvPicPr>
        <p:blipFill>
          <a:blip r:embed="rId6">
            <a:alphaModFix/>
          </a:blip>
          <a:stretch>
            <a:fillRect/>
          </a:stretch>
        </p:blipFill>
        <p:spPr>
          <a:xfrm>
            <a:off x="1" y="0"/>
            <a:ext cx="2403642" cy="675022"/>
          </a:xfrm>
          <a:prstGeom prst="rect">
            <a:avLst/>
          </a:prstGeom>
          <a:noFill/>
          <a:ln cap="flat" cmpd="sng" w="28575">
            <a:solidFill>
              <a:srgbClr val="FFFFFF"/>
            </a:solidFill>
            <a:prstDash val="solid"/>
            <a:round/>
            <a:headEnd len="sm" w="sm" type="none"/>
            <a:tailEnd len="sm" w="sm" type="none"/>
          </a:ln>
        </p:spPr>
      </p:pic>
      <p:pic>
        <p:nvPicPr>
          <p:cNvPr id="472" name="Google Shape;472;p37">
            <a:hlinkClick r:id="rId7"/>
          </p:cNvPr>
          <p:cNvPicPr preferRelativeResize="0"/>
          <p:nvPr/>
        </p:nvPicPr>
        <p:blipFill>
          <a:blip r:embed="rId8">
            <a:alphaModFix/>
          </a:blip>
          <a:stretch>
            <a:fillRect/>
          </a:stretch>
        </p:blipFill>
        <p:spPr>
          <a:xfrm>
            <a:off x="2369306" y="3"/>
            <a:ext cx="1977767" cy="1927477"/>
          </a:xfrm>
          <a:prstGeom prst="rect">
            <a:avLst/>
          </a:prstGeom>
          <a:noFill/>
          <a:ln cap="flat" cmpd="sng" w="28575">
            <a:solidFill>
              <a:srgbClr val="FFFFFF"/>
            </a:solidFill>
            <a:prstDash val="solid"/>
            <a:round/>
            <a:headEnd len="sm" w="sm" type="none"/>
            <a:tailEnd len="sm" w="sm" type="none"/>
          </a:ln>
        </p:spPr>
      </p:pic>
      <p:pic>
        <p:nvPicPr>
          <p:cNvPr id="473" name="Google Shape;473;p37">
            <a:hlinkClick r:id="rId9"/>
          </p:cNvPr>
          <p:cNvPicPr preferRelativeResize="0"/>
          <p:nvPr/>
        </p:nvPicPr>
        <p:blipFill>
          <a:blip r:embed="rId10">
            <a:alphaModFix/>
          </a:blip>
          <a:stretch>
            <a:fillRect/>
          </a:stretch>
        </p:blipFill>
        <p:spPr>
          <a:xfrm>
            <a:off x="8030268" y="0"/>
            <a:ext cx="1113732" cy="1927478"/>
          </a:xfrm>
          <a:prstGeom prst="rect">
            <a:avLst/>
          </a:prstGeom>
          <a:noFill/>
          <a:ln cap="flat" cmpd="sng" w="28575">
            <a:solidFill>
              <a:srgbClr val="FFFFFF"/>
            </a:solidFill>
            <a:prstDash val="solid"/>
            <a:round/>
            <a:headEnd len="sm" w="sm" type="none"/>
            <a:tailEnd len="sm" w="sm" type="none"/>
          </a:ln>
        </p:spPr>
      </p:pic>
      <p:pic>
        <p:nvPicPr>
          <p:cNvPr id="474" name="Google Shape;474;p37">
            <a:hlinkClick r:id="rId11"/>
          </p:cNvPr>
          <p:cNvPicPr preferRelativeResize="0"/>
          <p:nvPr/>
        </p:nvPicPr>
        <p:blipFill>
          <a:blip r:embed="rId12">
            <a:alphaModFix/>
          </a:blip>
          <a:stretch>
            <a:fillRect/>
          </a:stretch>
        </p:blipFill>
        <p:spPr>
          <a:xfrm>
            <a:off x="4150127" y="2"/>
            <a:ext cx="1286003" cy="1927480"/>
          </a:xfrm>
          <a:prstGeom prst="rect">
            <a:avLst/>
          </a:prstGeom>
          <a:noFill/>
          <a:ln cap="flat" cmpd="sng" w="28575">
            <a:solidFill>
              <a:srgbClr val="FFFFFF"/>
            </a:solidFill>
            <a:prstDash val="solid"/>
            <a:round/>
            <a:headEnd len="sm" w="sm" type="none"/>
            <a:tailEnd len="sm" w="sm" type="none"/>
          </a:ln>
        </p:spPr>
      </p:pic>
      <p:pic>
        <p:nvPicPr>
          <p:cNvPr id="475" name="Google Shape;475;p37">
            <a:hlinkClick r:id="rId13"/>
          </p:cNvPr>
          <p:cNvPicPr preferRelativeResize="0"/>
          <p:nvPr/>
        </p:nvPicPr>
        <p:blipFill>
          <a:blip r:embed="rId14">
            <a:alphaModFix/>
          </a:blip>
          <a:stretch>
            <a:fillRect/>
          </a:stretch>
        </p:blipFill>
        <p:spPr>
          <a:xfrm>
            <a:off x="6577984" y="9"/>
            <a:ext cx="1452293" cy="1927477"/>
          </a:xfrm>
          <a:prstGeom prst="rect">
            <a:avLst/>
          </a:prstGeom>
          <a:noFill/>
          <a:ln cap="flat" cmpd="sng" w="28575">
            <a:solidFill>
              <a:srgbClr val="FFFFFF"/>
            </a:solidFill>
            <a:prstDash val="solid"/>
            <a:round/>
            <a:headEnd len="sm" w="sm" type="none"/>
            <a:tailEnd len="sm" w="sm" type="none"/>
          </a:ln>
        </p:spPr>
      </p:pic>
      <p:pic>
        <p:nvPicPr>
          <p:cNvPr id="476" name="Google Shape;476;p37">
            <a:hlinkClick r:id="rId15"/>
          </p:cNvPr>
          <p:cNvPicPr preferRelativeResize="0"/>
          <p:nvPr/>
        </p:nvPicPr>
        <p:blipFill>
          <a:blip r:embed="rId16">
            <a:alphaModFix/>
          </a:blip>
          <a:stretch>
            <a:fillRect/>
          </a:stretch>
        </p:blipFill>
        <p:spPr>
          <a:xfrm>
            <a:off x="5436122" y="0"/>
            <a:ext cx="1141852" cy="1927477"/>
          </a:xfrm>
          <a:prstGeom prst="rect">
            <a:avLst/>
          </a:prstGeom>
          <a:noFill/>
          <a:ln cap="flat" cmpd="sng" w="28575">
            <a:solidFill>
              <a:srgbClr val="FFFFFF"/>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38"/>
          <p:cNvSpPr txBox="1"/>
          <p:nvPr>
            <p:ph idx="4294967295" type="body"/>
          </p:nvPr>
        </p:nvSpPr>
        <p:spPr>
          <a:xfrm rot="144805">
            <a:off x="3412842" y="3012497"/>
            <a:ext cx="1510340" cy="1805196"/>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Condensed"/>
              <a:ea typeface="Barlow Condensed"/>
              <a:cs typeface="Barlow Condensed"/>
              <a:sym typeface="Barlow Condensed"/>
            </a:endParaRPr>
          </a:p>
        </p:txBody>
      </p:sp>
      <p:sp>
        <p:nvSpPr>
          <p:cNvPr id="482" name="Google Shape;482;p38"/>
          <p:cNvSpPr txBox="1"/>
          <p:nvPr>
            <p:ph idx="4294967295" type="body"/>
          </p:nvPr>
        </p:nvSpPr>
        <p:spPr>
          <a:xfrm rot="-325082">
            <a:off x="7390286" y="3002827"/>
            <a:ext cx="1461530" cy="1616699"/>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chemeClr val="lt1"/>
              </a:solidFill>
              <a:latin typeface="Barlow Condensed"/>
              <a:ea typeface="Barlow Condensed"/>
              <a:cs typeface="Barlow Condensed"/>
              <a:sym typeface="Barlow Condensed"/>
            </a:endParaRPr>
          </a:p>
        </p:txBody>
      </p:sp>
      <p:sp>
        <p:nvSpPr>
          <p:cNvPr id="483" name="Google Shape;483;p38"/>
          <p:cNvSpPr txBox="1"/>
          <p:nvPr>
            <p:ph idx="4294967295" type="body"/>
          </p:nvPr>
        </p:nvSpPr>
        <p:spPr>
          <a:xfrm>
            <a:off x="5256838" y="2788800"/>
            <a:ext cx="1628400" cy="2149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Condensed"/>
              <a:ea typeface="Barlow Condensed"/>
              <a:cs typeface="Barlow Condensed"/>
              <a:sym typeface="Barlow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39"/>
          <p:cNvSpPr txBox="1"/>
          <p:nvPr/>
        </p:nvSpPr>
        <p:spPr>
          <a:xfrm>
            <a:off x="3021500" y="4439475"/>
            <a:ext cx="593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89" name="Google Shape;489;p39"/>
          <p:cNvSpPr txBox="1"/>
          <p:nvPr>
            <p:ph idx="4294967295" type="body"/>
          </p:nvPr>
        </p:nvSpPr>
        <p:spPr>
          <a:xfrm rot="144805">
            <a:off x="3171592" y="2959747"/>
            <a:ext cx="1510340" cy="1805196"/>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Condensed"/>
              <a:ea typeface="Barlow Condensed"/>
              <a:cs typeface="Barlow Condensed"/>
              <a:sym typeface="Barlow Condensed"/>
            </a:endParaRPr>
          </a:p>
        </p:txBody>
      </p:sp>
      <p:sp>
        <p:nvSpPr>
          <p:cNvPr id="490" name="Google Shape;490;p39"/>
          <p:cNvSpPr txBox="1"/>
          <p:nvPr>
            <p:ph idx="4294967295" type="body"/>
          </p:nvPr>
        </p:nvSpPr>
        <p:spPr>
          <a:xfrm rot="-325082">
            <a:off x="7254586" y="2965127"/>
            <a:ext cx="1461530" cy="1616699"/>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chemeClr val="lt1"/>
              </a:solidFill>
              <a:latin typeface="Barlow Condensed"/>
              <a:ea typeface="Barlow Condensed"/>
              <a:cs typeface="Barlow Condensed"/>
              <a:sym typeface="Barlow Condensed"/>
            </a:endParaRPr>
          </a:p>
        </p:txBody>
      </p:sp>
      <p:sp>
        <p:nvSpPr>
          <p:cNvPr id="491" name="Google Shape;491;p39"/>
          <p:cNvSpPr txBox="1"/>
          <p:nvPr>
            <p:ph idx="4294967295" type="body"/>
          </p:nvPr>
        </p:nvSpPr>
        <p:spPr>
          <a:xfrm>
            <a:off x="5125688" y="2788800"/>
            <a:ext cx="1628400" cy="2149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Condensed"/>
              <a:ea typeface="Barlow Condensed"/>
              <a:cs typeface="Barlow Condensed"/>
              <a:sym typeface="Barlow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40"/>
          <p:cNvSpPr txBox="1"/>
          <p:nvPr>
            <p:ph idx="4294967295" type="body"/>
          </p:nvPr>
        </p:nvSpPr>
        <p:spPr>
          <a:xfrm>
            <a:off x="373850" y="2772200"/>
            <a:ext cx="2490000" cy="1977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Condensed"/>
              <a:ea typeface="Barlow Condensed"/>
              <a:cs typeface="Barlow Condensed"/>
              <a:sym typeface="Barlow Condensed"/>
            </a:endParaRPr>
          </a:p>
        </p:txBody>
      </p:sp>
      <p:sp>
        <p:nvSpPr>
          <p:cNvPr id="497" name="Google Shape;497;p40"/>
          <p:cNvSpPr txBox="1"/>
          <p:nvPr>
            <p:ph idx="4294967295" type="body"/>
          </p:nvPr>
        </p:nvSpPr>
        <p:spPr>
          <a:xfrm rot="199671">
            <a:off x="6324181" y="2955615"/>
            <a:ext cx="2222247" cy="1697272"/>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chemeClr val="lt1"/>
              </a:solidFill>
              <a:latin typeface="Barlow Condensed"/>
              <a:ea typeface="Barlow Condensed"/>
              <a:cs typeface="Barlow Condensed"/>
              <a:sym typeface="Barlow Condensed"/>
            </a:endParaRPr>
          </a:p>
        </p:txBody>
      </p:sp>
      <p:sp>
        <p:nvSpPr>
          <p:cNvPr id="498" name="Google Shape;498;p40"/>
          <p:cNvSpPr txBox="1"/>
          <p:nvPr>
            <p:ph idx="4294967295" type="body"/>
          </p:nvPr>
        </p:nvSpPr>
        <p:spPr>
          <a:xfrm rot="-222222">
            <a:off x="3234090" y="3424399"/>
            <a:ext cx="2786520" cy="1272519"/>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chemeClr val="lt1"/>
              </a:solidFill>
              <a:latin typeface="Barlow Condensed"/>
              <a:ea typeface="Barlow Condensed"/>
              <a:cs typeface="Barlow Condensed"/>
              <a:sym typeface="Barlow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41"/>
          <p:cNvSpPr txBox="1"/>
          <p:nvPr>
            <p:ph idx="4294967295" type="body"/>
          </p:nvPr>
        </p:nvSpPr>
        <p:spPr>
          <a:xfrm>
            <a:off x="379425" y="3491650"/>
            <a:ext cx="2490000" cy="128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chemeClr val="dk1"/>
              </a:solidFill>
              <a:latin typeface="Barlow Condensed"/>
              <a:ea typeface="Barlow Condensed"/>
              <a:cs typeface="Barlow Condensed"/>
              <a:sym typeface="Barlow Condensed"/>
            </a:endParaRPr>
          </a:p>
        </p:txBody>
      </p:sp>
      <p:sp>
        <p:nvSpPr>
          <p:cNvPr id="504" name="Google Shape;504;p41"/>
          <p:cNvSpPr txBox="1"/>
          <p:nvPr>
            <p:ph idx="4294967295" type="body"/>
          </p:nvPr>
        </p:nvSpPr>
        <p:spPr>
          <a:xfrm rot="207253">
            <a:off x="6066342" y="3066408"/>
            <a:ext cx="2484614" cy="1641234"/>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chemeClr val="lt1"/>
              </a:solidFill>
              <a:latin typeface="Barlow Condensed"/>
              <a:ea typeface="Barlow Condensed"/>
              <a:cs typeface="Barlow Condensed"/>
              <a:sym typeface="Barlow Condensed"/>
            </a:endParaRPr>
          </a:p>
        </p:txBody>
      </p:sp>
      <p:sp>
        <p:nvSpPr>
          <p:cNvPr id="505" name="Google Shape;505;p41"/>
          <p:cNvSpPr txBox="1"/>
          <p:nvPr>
            <p:ph idx="4294967295" type="body"/>
          </p:nvPr>
        </p:nvSpPr>
        <p:spPr>
          <a:xfrm rot="-252617">
            <a:off x="3289819" y="3490376"/>
            <a:ext cx="2357763" cy="127125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chemeClr val="lt1"/>
              </a:solidFill>
              <a:latin typeface="Barlow Condensed"/>
              <a:ea typeface="Barlow Condensed"/>
              <a:cs typeface="Barlow Condensed"/>
              <a:sym typeface="Barlow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42"/>
          <p:cNvSpPr txBox="1"/>
          <p:nvPr>
            <p:ph idx="4294967295" type="body"/>
          </p:nvPr>
        </p:nvSpPr>
        <p:spPr>
          <a:xfrm rot="198479">
            <a:off x="4553993" y="574352"/>
            <a:ext cx="4315190" cy="620528"/>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chemeClr val="lt1"/>
              </a:solidFill>
              <a:latin typeface="Barlow Condensed"/>
              <a:ea typeface="Barlow Condensed"/>
              <a:cs typeface="Barlow Condensed"/>
              <a:sym typeface="Barlow Condensed"/>
            </a:endParaRPr>
          </a:p>
        </p:txBody>
      </p:sp>
      <p:sp>
        <p:nvSpPr>
          <p:cNvPr id="511" name="Google Shape;511;p42"/>
          <p:cNvSpPr txBox="1"/>
          <p:nvPr>
            <p:ph idx="4294967295" type="body"/>
          </p:nvPr>
        </p:nvSpPr>
        <p:spPr>
          <a:xfrm rot="-139380">
            <a:off x="4948904" y="2234000"/>
            <a:ext cx="3944942" cy="1151763"/>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chemeClr val="lt1"/>
              </a:solidFill>
              <a:latin typeface="Barlow Condensed"/>
              <a:ea typeface="Barlow Condensed"/>
              <a:cs typeface="Barlow Condensed"/>
              <a:sym typeface="Barlow Condensed"/>
            </a:endParaRPr>
          </a:p>
        </p:txBody>
      </p:sp>
      <p:sp>
        <p:nvSpPr>
          <p:cNvPr id="512" name="Google Shape;512;p42"/>
          <p:cNvSpPr txBox="1"/>
          <p:nvPr>
            <p:ph idx="4294967295" type="body"/>
          </p:nvPr>
        </p:nvSpPr>
        <p:spPr>
          <a:xfrm>
            <a:off x="4739100" y="4163150"/>
            <a:ext cx="4089300" cy="59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chemeClr val="lt1"/>
              </a:solidFill>
              <a:latin typeface="Barlow Condensed"/>
              <a:ea typeface="Barlow Condensed"/>
              <a:cs typeface="Barlow Condensed"/>
              <a:sym typeface="Barlow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43"/>
          <p:cNvSpPr txBox="1"/>
          <p:nvPr>
            <p:ph idx="4294967295" type="body"/>
          </p:nvPr>
        </p:nvSpPr>
        <p:spPr>
          <a:xfrm rot="146710">
            <a:off x="4866537" y="3590856"/>
            <a:ext cx="3600278" cy="1152438"/>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chemeClr val="lt1"/>
              </a:solidFill>
              <a:latin typeface="Barlow Condensed"/>
              <a:ea typeface="Barlow Condensed"/>
              <a:cs typeface="Barlow Condensed"/>
              <a:sym typeface="Barlow Condensed"/>
            </a:endParaRPr>
          </a:p>
        </p:txBody>
      </p:sp>
      <p:sp>
        <p:nvSpPr>
          <p:cNvPr id="518" name="Google Shape;518;p43"/>
          <p:cNvSpPr txBox="1"/>
          <p:nvPr>
            <p:ph idx="4294967295" type="body"/>
          </p:nvPr>
        </p:nvSpPr>
        <p:spPr>
          <a:xfrm rot="-206418">
            <a:off x="505512" y="3145190"/>
            <a:ext cx="3759475" cy="1493451"/>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chemeClr val="lt1"/>
              </a:solidFill>
              <a:latin typeface="Barlow Condensed"/>
              <a:ea typeface="Barlow Condensed"/>
              <a:cs typeface="Barlow Condensed"/>
              <a:sym typeface="Barlow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44"/>
          <p:cNvSpPr txBox="1"/>
          <p:nvPr>
            <p:ph idx="4294967295" type="body"/>
          </p:nvPr>
        </p:nvSpPr>
        <p:spPr>
          <a:xfrm rot="213141">
            <a:off x="4923226" y="3456482"/>
            <a:ext cx="3486098" cy="1272685"/>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chemeClr val="lt1"/>
              </a:solidFill>
              <a:latin typeface="Barlow Condensed"/>
              <a:ea typeface="Barlow Condensed"/>
              <a:cs typeface="Barlow Condensed"/>
              <a:sym typeface="Barlow Condensed"/>
            </a:endParaRPr>
          </a:p>
        </p:txBody>
      </p:sp>
      <p:sp>
        <p:nvSpPr>
          <p:cNvPr id="524" name="Google Shape;524;p44"/>
          <p:cNvSpPr txBox="1"/>
          <p:nvPr>
            <p:ph idx="4294967295" type="body"/>
          </p:nvPr>
        </p:nvSpPr>
        <p:spPr>
          <a:xfrm rot="-213108">
            <a:off x="629292" y="3454419"/>
            <a:ext cx="3627067" cy="109981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rgbClr val="181818"/>
              </a:solidFill>
              <a:latin typeface="Barlow Condensed"/>
              <a:ea typeface="Barlow Condensed"/>
              <a:cs typeface="Barlow Condensed"/>
              <a:sym typeface="Barlow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45"/>
          <p:cNvSpPr txBox="1"/>
          <p:nvPr>
            <p:ph idx="4294967295" type="body"/>
          </p:nvPr>
        </p:nvSpPr>
        <p:spPr>
          <a:xfrm>
            <a:off x="379425" y="3491650"/>
            <a:ext cx="2490000" cy="128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chemeClr val="dk1"/>
              </a:solidFill>
              <a:latin typeface="Barlow Condensed"/>
              <a:ea typeface="Barlow Condensed"/>
              <a:cs typeface="Barlow Condensed"/>
              <a:sym typeface="Barlow Condensed"/>
            </a:endParaRPr>
          </a:p>
        </p:txBody>
      </p:sp>
      <p:sp>
        <p:nvSpPr>
          <p:cNvPr id="530" name="Google Shape;530;p45"/>
          <p:cNvSpPr txBox="1"/>
          <p:nvPr>
            <p:ph idx="4294967295" type="body"/>
          </p:nvPr>
        </p:nvSpPr>
        <p:spPr>
          <a:xfrm rot="207253">
            <a:off x="6057989" y="3343953"/>
            <a:ext cx="2484614" cy="1363544"/>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rgbClr val="181818"/>
              </a:solidFill>
              <a:latin typeface="Barlow Condensed"/>
              <a:ea typeface="Barlow Condensed"/>
              <a:cs typeface="Barlow Condensed"/>
              <a:sym typeface="Barlow Condensed"/>
            </a:endParaRPr>
          </a:p>
        </p:txBody>
      </p:sp>
      <p:sp>
        <p:nvSpPr>
          <p:cNvPr id="531" name="Google Shape;531;p45"/>
          <p:cNvSpPr txBox="1"/>
          <p:nvPr>
            <p:ph idx="4294967295" type="body"/>
          </p:nvPr>
        </p:nvSpPr>
        <p:spPr>
          <a:xfrm rot="-252617">
            <a:off x="3357669" y="3500726"/>
            <a:ext cx="2357763" cy="127125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chemeClr val="lt1"/>
              </a:solidFill>
              <a:latin typeface="Barlow Condensed"/>
              <a:ea typeface="Barlow Condensed"/>
              <a:cs typeface="Barlow Condensed"/>
              <a:sym typeface="Barlow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46"/>
          <p:cNvSpPr txBox="1"/>
          <p:nvPr>
            <p:ph idx="4294967295" type="body"/>
          </p:nvPr>
        </p:nvSpPr>
        <p:spPr>
          <a:xfrm>
            <a:off x="660875" y="3804000"/>
            <a:ext cx="8089200" cy="923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chemeClr val="lt1"/>
              </a:solidFill>
              <a:latin typeface="Barlow Condensed"/>
              <a:ea typeface="Barlow Condensed"/>
              <a:cs typeface="Barlow Condensed"/>
              <a:sym typeface="Barlow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31"/>
          <p:cNvSpPr txBox="1"/>
          <p:nvPr>
            <p:ph idx="4294967295" type="body"/>
          </p:nvPr>
        </p:nvSpPr>
        <p:spPr>
          <a:xfrm>
            <a:off x="3528400" y="4574650"/>
            <a:ext cx="5134200" cy="345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latin typeface="Barlow Condensed"/>
              <a:ea typeface="Barlow Condensed"/>
              <a:cs typeface="Barlow Condensed"/>
              <a:sym typeface="Barlow Condensed"/>
            </a:endParaRPr>
          </a:p>
        </p:txBody>
      </p:sp>
      <p:pic>
        <p:nvPicPr>
          <p:cNvPr id="425" name="Google Shape;425;p31"/>
          <p:cNvPicPr preferRelativeResize="0"/>
          <p:nvPr/>
        </p:nvPicPr>
        <p:blipFill>
          <a:blip r:embed="rId3">
            <a:alphaModFix/>
          </a:blip>
          <a:stretch>
            <a:fillRect/>
          </a:stretch>
        </p:blipFill>
        <p:spPr>
          <a:xfrm>
            <a:off x="4013125" y="1954825"/>
            <a:ext cx="468026" cy="345900"/>
          </a:xfrm>
          <a:prstGeom prst="rect">
            <a:avLst/>
          </a:prstGeom>
          <a:noFill/>
          <a:ln>
            <a:noFill/>
          </a:ln>
        </p:spPr>
      </p:pic>
      <p:pic>
        <p:nvPicPr>
          <p:cNvPr id="426" name="Google Shape;426;p31"/>
          <p:cNvPicPr preferRelativeResize="0"/>
          <p:nvPr/>
        </p:nvPicPr>
        <p:blipFill>
          <a:blip r:embed="rId3">
            <a:alphaModFix/>
          </a:blip>
          <a:stretch>
            <a:fillRect/>
          </a:stretch>
        </p:blipFill>
        <p:spPr>
          <a:xfrm>
            <a:off x="3528400" y="1921875"/>
            <a:ext cx="394251" cy="291376"/>
          </a:xfrm>
          <a:prstGeom prst="rect">
            <a:avLst/>
          </a:prstGeom>
          <a:noFill/>
          <a:ln>
            <a:noFill/>
          </a:ln>
        </p:spPr>
      </p:pic>
      <p:pic>
        <p:nvPicPr>
          <p:cNvPr id="427" name="Google Shape;427;p31"/>
          <p:cNvPicPr preferRelativeResize="0"/>
          <p:nvPr/>
        </p:nvPicPr>
        <p:blipFill>
          <a:blip r:embed="rId3">
            <a:alphaModFix/>
          </a:blip>
          <a:stretch>
            <a:fillRect/>
          </a:stretch>
        </p:blipFill>
        <p:spPr>
          <a:xfrm>
            <a:off x="3731725" y="1630500"/>
            <a:ext cx="394251" cy="2913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32">
            <a:hlinkClick r:id="rId3"/>
          </p:cNvPr>
          <p:cNvSpPr/>
          <p:nvPr/>
        </p:nvSpPr>
        <p:spPr>
          <a:xfrm>
            <a:off x="265375" y="3748575"/>
            <a:ext cx="299100" cy="2667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2">
            <a:hlinkClick r:id="rId4"/>
          </p:cNvPr>
          <p:cNvSpPr/>
          <p:nvPr/>
        </p:nvSpPr>
        <p:spPr>
          <a:xfrm>
            <a:off x="564475" y="2938812"/>
            <a:ext cx="354600" cy="3162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2">
            <a:hlinkClick r:id="rId5"/>
          </p:cNvPr>
          <p:cNvSpPr/>
          <p:nvPr/>
        </p:nvSpPr>
        <p:spPr>
          <a:xfrm>
            <a:off x="1689575" y="2898350"/>
            <a:ext cx="354600" cy="3567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2">
            <a:hlinkClick r:id="rId6"/>
          </p:cNvPr>
          <p:cNvSpPr/>
          <p:nvPr/>
        </p:nvSpPr>
        <p:spPr>
          <a:xfrm>
            <a:off x="3913450" y="2937525"/>
            <a:ext cx="265200" cy="2667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2">
            <a:hlinkClick r:id="rId7"/>
          </p:cNvPr>
          <p:cNvSpPr/>
          <p:nvPr/>
        </p:nvSpPr>
        <p:spPr>
          <a:xfrm>
            <a:off x="4773500" y="3723837"/>
            <a:ext cx="354600" cy="3162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2">
            <a:hlinkClick r:id="rId8"/>
          </p:cNvPr>
          <p:cNvSpPr/>
          <p:nvPr/>
        </p:nvSpPr>
        <p:spPr>
          <a:xfrm>
            <a:off x="5744900" y="2943350"/>
            <a:ext cx="299100" cy="2667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2">
            <a:hlinkClick r:id="rId9"/>
          </p:cNvPr>
          <p:cNvSpPr/>
          <p:nvPr/>
        </p:nvSpPr>
        <p:spPr>
          <a:xfrm>
            <a:off x="8373175" y="2863287"/>
            <a:ext cx="354600" cy="3162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id="443" name="Google Shape;443;p33"/>
          <p:cNvPicPr preferRelativeResize="0"/>
          <p:nvPr/>
        </p:nvPicPr>
        <p:blipFill>
          <a:blip r:embed="rId3">
            <a:alphaModFix/>
          </a:blip>
          <a:stretch>
            <a:fillRect/>
          </a:stretch>
        </p:blipFill>
        <p:spPr>
          <a:xfrm>
            <a:off x="1737663" y="2269488"/>
            <a:ext cx="744938" cy="525925"/>
          </a:xfrm>
          <a:prstGeom prst="rect">
            <a:avLst/>
          </a:prstGeom>
          <a:noFill/>
          <a:ln>
            <a:noFill/>
          </a:ln>
          <a:effectLst>
            <a:outerShdw blurRad="57150" rotWithShape="0" algn="bl" dir="5400000" dist="19050">
              <a:srgbClr val="000000">
                <a:alpha val="50000"/>
              </a:srgbClr>
            </a:outerShdw>
          </a:effectLst>
        </p:spPr>
      </p:pic>
      <p:pic>
        <p:nvPicPr>
          <p:cNvPr id="444" name="Google Shape;444;p33"/>
          <p:cNvPicPr preferRelativeResize="0"/>
          <p:nvPr/>
        </p:nvPicPr>
        <p:blipFill>
          <a:blip r:embed="rId3">
            <a:alphaModFix/>
          </a:blip>
          <a:stretch>
            <a:fillRect/>
          </a:stretch>
        </p:blipFill>
        <p:spPr>
          <a:xfrm>
            <a:off x="884175" y="2441313"/>
            <a:ext cx="744938" cy="525925"/>
          </a:xfrm>
          <a:prstGeom prst="rect">
            <a:avLst/>
          </a:prstGeom>
          <a:noFill/>
          <a:ln>
            <a:noFill/>
          </a:ln>
          <a:effectLst>
            <a:outerShdw blurRad="57150" rotWithShape="0" algn="bl" dir="5400000" dist="19050">
              <a:srgbClr val="000000">
                <a:alpha val="50000"/>
              </a:srgbClr>
            </a:outerShdw>
          </a:effectLst>
        </p:spPr>
      </p:pic>
      <p:pic>
        <p:nvPicPr>
          <p:cNvPr id="445" name="Google Shape;445;p33"/>
          <p:cNvPicPr preferRelativeResize="0"/>
          <p:nvPr/>
        </p:nvPicPr>
        <p:blipFill>
          <a:blip r:embed="rId3">
            <a:alphaModFix/>
          </a:blip>
          <a:stretch>
            <a:fillRect/>
          </a:stretch>
        </p:blipFill>
        <p:spPr>
          <a:xfrm>
            <a:off x="2774850" y="2308788"/>
            <a:ext cx="744938" cy="525925"/>
          </a:xfrm>
          <a:prstGeom prst="rect">
            <a:avLst/>
          </a:prstGeom>
          <a:noFill/>
          <a:ln>
            <a:noFill/>
          </a:ln>
          <a:effectLst>
            <a:outerShdw blurRad="57150" rotWithShape="0" algn="bl" dir="5400000" dist="19050">
              <a:srgbClr val="000000">
                <a:alpha val="50000"/>
              </a:srgbClr>
            </a:outerShdw>
          </a:effectLst>
        </p:spPr>
      </p:pic>
      <p:sp>
        <p:nvSpPr>
          <p:cNvPr id="446" name="Google Shape;446;p33"/>
          <p:cNvSpPr txBox="1"/>
          <p:nvPr>
            <p:ph idx="4294967295" type="body"/>
          </p:nvPr>
        </p:nvSpPr>
        <p:spPr>
          <a:xfrm rot="177008">
            <a:off x="4916216" y="3305848"/>
            <a:ext cx="3561520" cy="345753"/>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rgbClr val="595959"/>
              </a:solidFill>
              <a:latin typeface="Barlow Condensed"/>
              <a:ea typeface="Barlow Condensed"/>
              <a:cs typeface="Barlow Condensed"/>
              <a:sym typeface="Barlow Condensed"/>
            </a:endParaRPr>
          </a:p>
        </p:txBody>
      </p:sp>
      <p:sp>
        <p:nvSpPr>
          <p:cNvPr id="447" name="Google Shape;447;p33"/>
          <p:cNvSpPr txBox="1"/>
          <p:nvPr>
            <p:ph idx="4294967295" type="body"/>
          </p:nvPr>
        </p:nvSpPr>
        <p:spPr>
          <a:xfrm rot="202072">
            <a:off x="4909650" y="4428564"/>
            <a:ext cx="3574674" cy="345902"/>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rgbClr val="595959"/>
              </a:solidFill>
              <a:latin typeface="Barlow Condensed"/>
              <a:ea typeface="Barlow Condensed"/>
              <a:cs typeface="Barlow Condensed"/>
              <a:sym typeface="Barlow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p35" title="highlight directions.webm">
            <a:hlinkClick r:id="rId3"/>
          </p:cNvPr>
          <p:cNvPicPr preferRelativeResize="0"/>
          <p:nvPr/>
        </p:nvPicPr>
        <p:blipFill>
          <a:blip r:embed="rId4">
            <a:alphaModFix/>
          </a:blip>
          <a:stretch>
            <a:fillRect/>
          </a:stretch>
        </p:blipFill>
        <p:spPr>
          <a:xfrm>
            <a:off x="-2083575" y="117775"/>
            <a:ext cx="1981199" cy="1238249"/>
          </a:xfrm>
          <a:prstGeom prst="rect">
            <a:avLst/>
          </a:prstGeom>
          <a:noFill/>
          <a:ln>
            <a:noFill/>
          </a:ln>
          <a:effectLst>
            <a:outerShdw blurRad="57150" rotWithShape="0" algn="bl" dir="5400000" dist="19050">
              <a:srgbClr val="000000">
                <a:alpha val="50000"/>
              </a:srgbClr>
            </a:outerShdw>
          </a:effectLst>
        </p:spPr>
      </p:pic>
      <p:sp>
        <p:nvSpPr>
          <p:cNvPr id="457" name="Google Shape;457;p35"/>
          <p:cNvSpPr txBox="1"/>
          <p:nvPr/>
        </p:nvSpPr>
        <p:spPr>
          <a:xfrm>
            <a:off x="3435850" y="412075"/>
            <a:ext cx="5205300" cy="4485600"/>
          </a:xfrm>
          <a:prstGeom prst="rect">
            <a:avLst/>
          </a:prstGeom>
          <a:noFill/>
          <a:ln>
            <a:noFill/>
          </a:ln>
        </p:spPr>
        <p:txBody>
          <a:bodyPr anchorCtr="0" anchor="t" bIns="91425" lIns="857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000">
                <a:solidFill>
                  <a:srgbClr val="D9D9D9"/>
                </a:solidFill>
                <a:latin typeface="Fira Sans Condensed"/>
                <a:ea typeface="Fira Sans Condensed"/>
                <a:cs typeface="Fira Sans Condensed"/>
                <a:sym typeface="Fira Sans Condensed"/>
              </a:rPr>
              <a:t>The Declaration of Independence and widespread talk of liberty provided thousands of Enslaved Africans high expectations, and many were ready to fight for a democratic revolution that might offer them freedom. African Americans refused to be mere bystanders and gave their loyalty to the side that seemed to offer the best prospect for freedom.</a:t>
            </a:r>
            <a:endParaRPr sz="1000">
              <a:solidFill>
                <a:srgbClr val="D9D9D9"/>
              </a:solidFill>
              <a:latin typeface="Fira Sans Condensed"/>
              <a:ea typeface="Fira Sans Condensed"/>
              <a:cs typeface="Fira Sans Condensed"/>
              <a:sym typeface="Fira Sans Condensed"/>
            </a:endParaRPr>
          </a:p>
          <a:p>
            <a:pPr indent="0" lvl="0" marL="0" rtl="0" algn="l">
              <a:spcBef>
                <a:spcPts val="0"/>
              </a:spcBef>
              <a:spcAft>
                <a:spcPts val="0"/>
              </a:spcAft>
              <a:buClr>
                <a:srgbClr val="000000"/>
              </a:buClr>
              <a:buSzPts val="1100"/>
              <a:buFont typeface="Arial"/>
              <a:buNone/>
            </a:pPr>
            <a:r>
              <a:t/>
            </a:r>
            <a:endParaRPr sz="1000">
              <a:solidFill>
                <a:srgbClr val="D9D9D9"/>
              </a:solidFill>
              <a:latin typeface="Fira Sans Condensed"/>
              <a:ea typeface="Fira Sans Condensed"/>
              <a:cs typeface="Fira Sans Condensed"/>
              <a:sym typeface="Fira Sans Condensed"/>
            </a:endParaRPr>
          </a:p>
          <a:p>
            <a:pPr indent="0" lvl="0" marL="0" rtl="0" algn="l">
              <a:spcBef>
                <a:spcPts val="0"/>
              </a:spcBef>
              <a:spcAft>
                <a:spcPts val="0"/>
              </a:spcAft>
              <a:buClr>
                <a:srgbClr val="000000"/>
              </a:buClr>
              <a:buSzPts val="1100"/>
              <a:buFont typeface="Arial"/>
              <a:buNone/>
            </a:pPr>
            <a:r>
              <a:rPr lang="en" sz="1000">
                <a:solidFill>
                  <a:srgbClr val="D9D9D9"/>
                </a:solidFill>
                <a:latin typeface="Fira Sans Condensed"/>
                <a:ea typeface="Fira Sans Condensed"/>
                <a:cs typeface="Fira Sans Condensed"/>
                <a:sym typeface="Fira Sans Condensed"/>
              </a:rPr>
              <a:t>From the start African Americans made an impact on the war. At the first battles of Lexington and Concord at least 10 to 15 black soldiers, including some enslaved africans, fought against the British. Two of these men, Salem Poor and Peter Salem, earned special distinction for their bravery. Despite their bravy the Continental Congress adopted a policy of excluding black soldiers from the army.</a:t>
            </a:r>
            <a:endParaRPr sz="1000">
              <a:solidFill>
                <a:srgbClr val="D9D9D9"/>
              </a:solidFill>
              <a:latin typeface="Fira Sans Condensed"/>
              <a:ea typeface="Fira Sans Condensed"/>
              <a:cs typeface="Fira Sans Condensed"/>
              <a:sym typeface="Fira Sans Condensed"/>
            </a:endParaRPr>
          </a:p>
          <a:p>
            <a:pPr indent="0" lvl="0" marL="0" rtl="0" algn="l">
              <a:spcBef>
                <a:spcPts val="0"/>
              </a:spcBef>
              <a:spcAft>
                <a:spcPts val="0"/>
              </a:spcAft>
              <a:buClr>
                <a:srgbClr val="000000"/>
              </a:buClr>
              <a:buSzPts val="1100"/>
              <a:buFont typeface="Arial"/>
              <a:buNone/>
            </a:pPr>
            <a:r>
              <a:t/>
            </a:r>
            <a:endParaRPr sz="1000">
              <a:solidFill>
                <a:srgbClr val="D9D9D9"/>
              </a:solidFill>
              <a:latin typeface="Fira Sans Condensed"/>
              <a:ea typeface="Fira Sans Condensed"/>
              <a:cs typeface="Fira Sans Condensed"/>
              <a:sym typeface="Fira Sans Condensed"/>
            </a:endParaRPr>
          </a:p>
          <a:p>
            <a:pPr indent="0" lvl="0" marL="0" rtl="0" algn="l">
              <a:spcBef>
                <a:spcPts val="0"/>
              </a:spcBef>
              <a:spcAft>
                <a:spcPts val="0"/>
              </a:spcAft>
              <a:buClr>
                <a:srgbClr val="000000"/>
              </a:buClr>
              <a:buSzPts val="1100"/>
              <a:buFont typeface="Arial"/>
              <a:buNone/>
            </a:pPr>
            <a:r>
              <a:rPr lang="en" sz="1000">
                <a:solidFill>
                  <a:srgbClr val="D9D9D9"/>
                </a:solidFill>
                <a:latin typeface="Fira Sans Condensed"/>
                <a:ea typeface="Fira Sans Condensed"/>
                <a:cs typeface="Fira Sans Condensed"/>
                <a:sym typeface="Fira Sans Condensed"/>
              </a:rPr>
              <a:t>In spite of these discouragements, many free and enslaved African Americans in New England colonies were still willing to take up arms against the British. In fact, as soon as the colonies found it difficult to fill their enlistment quotas, they began to turn to African Americans. Eventually every colony above Virginia recruited enslaved Africans for military service, usually in exchange for their freedom. Some voluntarily joined the war while others were forced to join by their enslavers taking their spot in the army. By the end of the war it is estimated 5,000 to 8,000 African Americans had served the American cause in some capacity.  Many African Americans served by fighting in regiments. Several all-black units, commanded by white officers, also were formed and saw action against the British. While some served in support roles such as cooks, waiters, and artisans; Enslaved Africans  were often trained and very talented in carpentry, masonry, as blacksmiths, shoemakers, seamstresses, bakers, and distillers. Their skills and talents were an important asset to the Americans in the Revolutionary War. </a:t>
            </a:r>
            <a:endParaRPr sz="1000">
              <a:solidFill>
                <a:srgbClr val="D9D9D9"/>
              </a:solidFill>
              <a:latin typeface="Fira Sans Condensed"/>
              <a:ea typeface="Fira Sans Condensed"/>
              <a:cs typeface="Fira Sans Condensed"/>
              <a:sym typeface="Fira Sans Condensed"/>
            </a:endParaRPr>
          </a:p>
          <a:p>
            <a:pPr indent="0" lvl="0" marL="0" rtl="0" algn="l">
              <a:spcBef>
                <a:spcPts val="0"/>
              </a:spcBef>
              <a:spcAft>
                <a:spcPts val="0"/>
              </a:spcAft>
              <a:buClr>
                <a:srgbClr val="000000"/>
              </a:buClr>
              <a:buSzPts val="1100"/>
              <a:buFont typeface="Arial"/>
              <a:buNone/>
            </a:pPr>
            <a:r>
              <a:t/>
            </a:r>
            <a:endParaRPr sz="1000">
              <a:solidFill>
                <a:srgbClr val="D9D9D9"/>
              </a:solidFill>
              <a:latin typeface="Fira Sans Condensed"/>
              <a:ea typeface="Fira Sans Condensed"/>
              <a:cs typeface="Fira Sans Condensed"/>
              <a:sym typeface="Fira Sans Condensed"/>
            </a:endParaRPr>
          </a:p>
          <a:p>
            <a:pPr indent="0" lvl="0" marL="0" rtl="0" algn="l">
              <a:spcBef>
                <a:spcPts val="0"/>
              </a:spcBef>
              <a:spcAft>
                <a:spcPts val="0"/>
              </a:spcAft>
              <a:buClr>
                <a:srgbClr val="000000"/>
              </a:buClr>
              <a:buSzPts val="1100"/>
              <a:buFont typeface="Arial"/>
              <a:buNone/>
            </a:pPr>
            <a:r>
              <a:rPr lang="en" sz="1000">
                <a:solidFill>
                  <a:srgbClr val="D9D9D9"/>
                </a:solidFill>
                <a:latin typeface="Fira Sans Condensed"/>
                <a:ea typeface="Fira Sans Condensed"/>
                <a:cs typeface="Fira Sans Condensed"/>
                <a:sym typeface="Fira Sans Condensed"/>
              </a:rPr>
              <a:t>Black participation in the Revolution, however, was not limited to supporting the American cause. Thousands also fought for the British. Enslaved Africans made their own assessment of the conflict and supported the side that offered the best opportunity to escape bondage. </a:t>
            </a:r>
            <a:endParaRPr sz="1000">
              <a:solidFill>
                <a:srgbClr val="D9D9D9"/>
              </a:solidFill>
              <a:latin typeface="Fira Sans Condensed"/>
              <a:ea typeface="Fira Sans Condensed"/>
              <a:cs typeface="Fira Sans Condensed"/>
              <a:sym typeface="Fira Sans Condensed"/>
            </a:endParaRPr>
          </a:p>
        </p:txBody>
      </p:sp>
      <p:sp>
        <p:nvSpPr>
          <p:cNvPr id="458" name="Google Shape;458;p35"/>
          <p:cNvSpPr txBox="1"/>
          <p:nvPr>
            <p:ph idx="4294967295" type="body"/>
          </p:nvPr>
        </p:nvSpPr>
        <p:spPr>
          <a:xfrm rot="-209988">
            <a:off x="278849" y="1824247"/>
            <a:ext cx="2437546" cy="1017715"/>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chemeClr val="lt1"/>
              </a:solidFill>
              <a:latin typeface="Barlow Condensed"/>
              <a:ea typeface="Barlow Condensed"/>
              <a:cs typeface="Barlow Condensed"/>
              <a:sym typeface="Barlow Condensed"/>
            </a:endParaRPr>
          </a:p>
        </p:txBody>
      </p:sp>
      <p:sp>
        <p:nvSpPr>
          <p:cNvPr id="459" name="Google Shape;459;p35"/>
          <p:cNvSpPr txBox="1"/>
          <p:nvPr>
            <p:ph idx="4294967295" type="body"/>
          </p:nvPr>
        </p:nvSpPr>
        <p:spPr>
          <a:xfrm rot="206118">
            <a:off x="380830" y="3599520"/>
            <a:ext cx="2668495" cy="115676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000">
              <a:solidFill>
                <a:schemeClr val="lt1"/>
              </a:solidFill>
              <a:latin typeface="Barlow Condensed"/>
              <a:ea typeface="Barlow Condensed"/>
              <a:cs typeface="Barlow Condensed"/>
              <a:sym typeface="Barlow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