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Mountains of Christmas"/>
      <p:regular r:id="rId30"/>
      <p:bold r:id="rId31"/>
    </p:embeddedFont>
    <p:embeddedFont>
      <p:font typeface="Architects Daughter"/>
      <p:regular r:id="rId32"/>
    </p:embeddedFont>
    <p:embeddedFont>
      <p:font typeface="Fira Sans Condensed Light"/>
      <p:regular r:id="rId33"/>
      <p:bold r:id="rId34"/>
      <p:italic r:id="rId35"/>
      <p:boldItalic r:id="rId36"/>
    </p:embeddedFont>
    <p:embeddedFont>
      <p:font typeface="Fredericka the Great"/>
      <p:regular r:id="rId37"/>
    </p:embeddedFont>
    <p:embeddedFont>
      <p:font typeface="Fira Sans Condensed"/>
      <p:regular r:id="rId38"/>
      <p:bold r:id="rId39"/>
      <p:italic r:id="rId40"/>
      <p:boldItalic r:id="rId41"/>
    </p:embeddedFont>
    <p:embeddedFont>
      <p:font typeface="ABeeZee"/>
      <p:regular r:id="rId42"/>
      <p:italic r:id="rId43"/>
    </p:embeddedFont>
    <p:embeddedFont>
      <p:font typeface="Barlow Semi Condensed"/>
      <p:regular r:id="rId44"/>
      <p:bold r:id="rId45"/>
      <p:italic r:id="rId46"/>
      <p:boldItalic r:id="rId47"/>
    </p:embeddedFont>
    <p:embeddedFont>
      <p:font typeface="El Messiri"/>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Condensed-italic.fntdata"/><Relationship Id="rId42" Type="http://schemas.openxmlformats.org/officeDocument/2006/relationships/font" Target="fonts/ABeeZee-regular.fntdata"/><Relationship Id="rId41" Type="http://schemas.openxmlformats.org/officeDocument/2006/relationships/font" Target="fonts/FiraSansCondensed-boldItalic.fntdata"/><Relationship Id="rId44" Type="http://schemas.openxmlformats.org/officeDocument/2006/relationships/font" Target="fonts/BarlowSemiCondensed-regular.fntdata"/><Relationship Id="rId43" Type="http://schemas.openxmlformats.org/officeDocument/2006/relationships/font" Target="fonts/ABeeZee-italic.fntdata"/><Relationship Id="rId46" Type="http://schemas.openxmlformats.org/officeDocument/2006/relationships/font" Target="fonts/BarlowSemiCondensed-italic.fntdata"/><Relationship Id="rId45" Type="http://schemas.openxmlformats.org/officeDocument/2006/relationships/font" Target="fonts/BarlowSemiCondense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ElMessiri-regular.fntdata"/><Relationship Id="rId47" Type="http://schemas.openxmlformats.org/officeDocument/2006/relationships/font" Target="fonts/BarlowSemiCondensed-boldItalic.fntdata"/><Relationship Id="rId49" Type="http://schemas.openxmlformats.org/officeDocument/2006/relationships/font" Target="fonts/ElMessiri-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untainsofChristmas-bold.fntdata"/><Relationship Id="rId30" Type="http://schemas.openxmlformats.org/officeDocument/2006/relationships/font" Target="fonts/MountainsofChristmas-regular.fntdata"/><Relationship Id="rId33" Type="http://schemas.openxmlformats.org/officeDocument/2006/relationships/font" Target="fonts/FiraSansCondensedLight-regular.fntdata"/><Relationship Id="rId32" Type="http://schemas.openxmlformats.org/officeDocument/2006/relationships/font" Target="fonts/ArchitectsDaughter-regular.fntdata"/><Relationship Id="rId35" Type="http://schemas.openxmlformats.org/officeDocument/2006/relationships/font" Target="fonts/FiraSansCondensedLight-italic.fntdata"/><Relationship Id="rId34" Type="http://schemas.openxmlformats.org/officeDocument/2006/relationships/font" Target="fonts/FiraSansCondensedLight-bold.fntdata"/><Relationship Id="rId37" Type="http://schemas.openxmlformats.org/officeDocument/2006/relationships/font" Target="fonts/FrederickatheGreat-regular.fntdata"/><Relationship Id="rId36" Type="http://schemas.openxmlformats.org/officeDocument/2006/relationships/font" Target="fonts/FiraSansCondensedLight-boldItalic.fntdata"/><Relationship Id="rId39" Type="http://schemas.openxmlformats.org/officeDocument/2006/relationships/font" Target="fonts/FiraSansCondensed-bold.fntdata"/><Relationship Id="rId38" Type="http://schemas.openxmlformats.org/officeDocument/2006/relationships/font" Target="fonts/FiraSansCondensed-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d88ab69c7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d88ab69c7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d71b5b572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d71b5b572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d71b5b572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d71b5b572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d872f99edb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d872f99edb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d872f99ed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d872f99ed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d872f99edb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d872f99ed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d872f99ed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d872f99ed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d88ab69c79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d88ab69c79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a:t>
            </a:r>
            <a:r>
              <a:rPr lang="en"/>
              <a:t> box on right, looks like we need a comma after circles, </a:t>
            </a:r>
            <a:endParaRPr/>
          </a:p>
          <a:p>
            <a:pPr indent="0" lvl="0" marL="0" rtl="0" algn="l">
              <a:spcBef>
                <a:spcPts val="0"/>
              </a:spcBef>
              <a:spcAft>
                <a:spcPts val="0"/>
              </a:spcAft>
              <a:buNone/>
            </a:pPr>
            <a:r>
              <a:rPr lang="en"/>
              <a:t>Delete “is a” after “what” in bottom box</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d88ab69c79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d88ab69c79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d88ab69c79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d88ab69c79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d88ab69c79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d88ab69c79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dfed898c7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dfed898c7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d872f99ed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d872f99ed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d872f99ed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d872f99ed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d872f99ed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d872f99ed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d872f99ed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d872f99ed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d872f9a2b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d872f9a2b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e03dad424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e03dad424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defe8698b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defe8698b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d71b5b5720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d71b5b5720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defe8698b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defe8698b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d872f99edb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d872f99edb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d88ab69c79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d88ab69c79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d88ab69c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d88ab69c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9.png"/><Relationship Id="rId4" Type="http://schemas.openxmlformats.org/officeDocument/2006/relationships/image" Target="../media/image6.jpg"/><Relationship Id="rId5" Type="http://schemas.openxmlformats.org/officeDocument/2006/relationships/image" Target="../media/image16.png"/><Relationship Id="rId6"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25.gif"/><Relationship Id="rId6" Type="http://schemas.openxmlformats.org/officeDocument/2006/relationships/image" Target="../media/image26.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30.gif"/><Relationship Id="rId5"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9.png"/><Relationship Id="rId4" Type="http://schemas.openxmlformats.org/officeDocument/2006/relationships/image" Target="../media/image41.png"/><Relationship Id="rId5" Type="http://schemas.openxmlformats.org/officeDocument/2006/relationships/image" Target="../media/image16.png"/><Relationship Id="rId6"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5.gif"/><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9.png"/><Relationship Id="rId4" Type="http://schemas.openxmlformats.org/officeDocument/2006/relationships/image" Target="../media/image40.png"/><Relationship Id="rId5"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22.png"/><Relationship Id="rId5" Type="http://schemas.openxmlformats.org/officeDocument/2006/relationships/image" Target="../media/image30.gi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34.jpg"/><Relationship Id="rId6"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5.gif"/><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encyclopediavirginia.org/entries/narratives-of-henry-box-brown-the/"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4.png"/><Relationship Id="rId4" Type="http://schemas.openxmlformats.org/officeDocument/2006/relationships/image" Target="../media/image39.png"/><Relationship Id="rId5"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22.png"/><Relationship Id="rId5" Type="http://schemas.openxmlformats.org/officeDocument/2006/relationships/image" Target="../media/image30.gi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3.png"/><Relationship Id="rId4" Type="http://schemas.openxmlformats.org/officeDocument/2006/relationships/image" Target="../media/image6.jpg"/><Relationship Id="rId9"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1.jpg"/><Relationship Id="rId7" Type="http://schemas.openxmlformats.org/officeDocument/2006/relationships/image" Target="../media/image18.png"/><Relationship Id="rId8" Type="http://schemas.openxmlformats.org/officeDocument/2006/relationships/image" Target="../media/image1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jpg"/><Relationship Id="rId4" Type="http://schemas.openxmlformats.org/officeDocument/2006/relationships/image" Target="../media/image15.png"/><Relationship Id="rId5" Type="http://schemas.openxmlformats.org/officeDocument/2006/relationships/image" Target="../media/image2.jpg"/><Relationship Id="rId6" Type="http://schemas.openxmlformats.org/officeDocument/2006/relationships/image" Target="../media/image8.png"/><Relationship Id="rId7" Type="http://schemas.openxmlformats.org/officeDocument/2006/relationships/image" Target="../media/image4.jpg"/><Relationship Id="rId8"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6.png"/><Relationship Id="rId4" Type="http://schemas.openxmlformats.org/officeDocument/2006/relationships/image" Target="../media/image11.jpg"/><Relationship Id="rId5" Type="http://schemas.openxmlformats.org/officeDocument/2006/relationships/image" Target="../media/image18.png"/><Relationship Id="rId6" Type="http://schemas.openxmlformats.org/officeDocument/2006/relationships/image" Target="../media/image9.png"/><Relationship Id="rId7" Type="http://schemas.openxmlformats.org/officeDocument/2006/relationships/image" Target="../media/image12.jpg"/><Relationship Id="rId8"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8.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spTree>
      <p:nvGrpSpPr>
        <p:cNvPr id="9" name="Shape 9"/>
        <p:cNvGrpSpPr/>
        <p:nvPr/>
      </p:nvGrpSpPr>
      <p:grpSpPr>
        <a:xfrm>
          <a:off x="0" y="0"/>
          <a:ext cx="0" cy="0"/>
          <a:chOff x="0" y="0"/>
          <a:chExt cx="0" cy="0"/>
        </a:xfrm>
      </p:grpSpPr>
      <p:sp>
        <p:nvSpPr>
          <p:cNvPr id="10" name="Google Shape;10;p2"/>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1" name="Google Shape;11;p2"/>
          <p:cNvSpPr txBox="1"/>
          <p:nvPr/>
        </p:nvSpPr>
        <p:spPr>
          <a:xfrm>
            <a:off x="16050" y="3493188"/>
            <a:ext cx="9144000" cy="5142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nvSpPr>
        <p:spPr>
          <a:xfrm>
            <a:off x="76650" y="3565638"/>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1500s</a:t>
            </a:r>
            <a:endParaRPr b="1" sz="1200">
              <a:solidFill>
                <a:srgbClr val="000000"/>
              </a:solidFill>
              <a:latin typeface="Barlow Semi Condensed"/>
              <a:ea typeface="Barlow Semi Condensed"/>
              <a:cs typeface="Barlow Semi Condensed"/>
              <a:sym typeface="Barlow Semi Condensed"/>
            </a:endParaRPr>
          </a:p>
        </p:txBody>
      </p:sp>
      <p:sp>
        <p:nvSpPr>
          <p:cNvPr id="13" name="Google Shape;13;p2"/>
          <p:cNvSpPr txBox="1"/>
          <p:nvPr/>
        </p:nvSpPr>
        <p:spPr>
          <a:xfrm>
            <a:off x="611838" y="3588000"/>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1619</a:t>
            </a:r>
            <a:endParaRPr b="1" sz="1200">
              <a:solidFill>
                <a:srgbClr val="000000"/>
              </a:solidFill>
              <a:latin typeface="Barlow Semi Condensed"/>
              <a:ea typeface="Barlow Semi Condensed"/>
              <a:cs typeface="Barlow Semi Condensed"/>
              <a:sym typeface="Barlow Semi Condensed"/>
            </a:endParaRPr>
          </a:p>
        </p:txBody>
      </p:sp>
      <p:sp>
        <p:nvSpPr>
          <p:cNvPr id="14" name="Google Shape;14;p2"/>
          <p:cNvSpPr txBox="1"/>
          <p:nvPr/>
        </p:nvSpPr>
        <p:spPr>
          <a:xfrm>
            <a:off x="1688240" y="35102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January</a:t>
            </a:r>
            <a:endParaRPr b="1" sz="12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1787</a:t>
            </a:r>
            <a:endParaRPr b="1" sz="1200">
              <a:solidFill>
                <a:srgbClr val="000000"/>
              </a:solidFill>
              <a:latin typeface="Barlow Semi Condensed"/>
              <a:ea typeface="Barlow Semi Condensed"/>
              <a:cs typeface="Barlow Semi Condensed"/>
              <a:sym typeface="Barlow Semi Condensed"/>
            </a:endParaRPr>
          </a:p>
        </p:txBody>
      </p:sp>
      <p:sp>
        <p:nvSpPr>
          <p:cNvPr id="15" name="Google Shape;15;p2"/>
          <p:cNvSpPr txBox="1"/>
          <p:nvPr/>
        </p:nvSpPr>
        <p:spPr>
          <a:xfrm>
            <a:off x="1094663" y="3526900"/>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July 4,</a:t>
            </a:r>
            <a:endParaRPr b="1" sz="12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 1776</a:t>
            </a:r>
            <a:endParaRPr b="1" sz="1200">
              <a:solidFill>
                <a:srgbClr val="000000"/>
              </a:solidFill>
              <a:latin typeface="Barlow Semi Condensed"/>
              <a:ea typeface="Barlow Semi Condensed"/>
              <a:cs typeface="Barlow Semi Condensed"/>
              <a:sym typeface="Barlow Semi Condensed"/>
            </a:endParaRPr>
          </a:p>
        </p:txBody>
      </p:sp>
      <p:sp>
        <p:nvSpPr>
          <p:cNvPr id="16" name="Google Shape;16;p2"/>
          <p:cNvSpPr txBox="1"/>
          <p:nvPr/>
        </p:nvSpPr>
        <p:spPr>
          <a:xfrm>
            <a:off x="3087088" y="362067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1849</a:t>
            </a:r>
            <a:endParaRPr b="1" sz="1200">
              <a:solidFill>
                <a:srgbClr val="000000"/>
              </a:solidFill>
              <a:latin typeface="Barlow Semi Condensed"/>
              <a:ea typeface="Barlow Semi Condensed"/>
              <a:cs typeface="Barlow Semi Condensed"/>
              <a:sym typeface="Barlow Semi Condensed"/>
            </a:endParaRPr>
          </a:p>
        </p:txBody>
      </p:sp>
      <p:sp>
        <p:nvSpPr>
          <p:cNvPr id="17" name="Google Shape;17;p2"/>
          <p:cNvSpPr txBox="1"/>
          <p:nvPr/>
        </p:nvSpPr>
        <p:spPr>
          <a:xfrm>
            <a:off x="3665888" y="36094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1850</a:t>
            </a:r>
            <a:endParaRPr b="1" sz="1200">
              <a:solidFill>
                <a:srgbClr val="000000"/>
              </a:solidFill>
              <a:latin typeface="Barlow Semi Condensed"/>
              <a:ea typeface="Barlow Semi Condensed"/>
              <a:cs typeface="Barlow Semi Condensed"/>
              <a:sym typeface="Barlow Semi Condensed"/>
            </a:endParaRPr>
          </a:p>
        </p:txBody>
      </p:sp>
      <p:sp>
        <p:nvSpPr>
          <p:cNvPr id="18" name="Google Shape;18;p2"/>
          <p:cNvSpPr txBox="1"/>
          <p:nvPr/>
        </p:nvSpPr>
        <p:spPr>
          <a:xfrm>
            <a:off x="4195751" y="3511600"/>
            <a:ext cx="732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June 2,</a:t>
            </a:r>
            <a:endParaRPr b="1" sz="12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 1854</a:t>
            </a:r>
            <a:endParaRPr b="1" sz="1200">
              <a:solidFill>
                <a:srgbClr val="000000"/>
              </a:solidFill>
              <a:latin typeface="Barlow Semi Condensed"/>
              <a:ea typeface="Barlow Semi Condensed"/>
              <a:cs typeface="Barlow Semi Condensed"/>
              <a:sym typeface="Barlow Semi Condensed"/>
            </a:endParaRPr>
          </a:p>
        </p:txBody>
      </p:sp>
      <p:sp>
        <p:nvSpPr>
          <p:cNvPr id="19" name="Google Shape;19;p2"/>
          <p:cNvSpPr txBox="1"/>
          <p:nvPr/>
        </p:nvSpPr>
        <p:spPr>
          <a:xfrm>
            <a:off x="2575350" y="36026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1841</a:t>
            </a:r>
            <a:endParaRPr b="1" sz="1200">
              <a:solidFill>
                <a:srgbClr val="000000"/>
              </a:solidFill>
              <a:latin typeface="Barlow Semi Condensed"/>
              <a:ea typeface="Barlow Semi Condensed"/>
              <a:cs typeface="Barlow Semi Condensed"/>
              <a:sym typeface="Barlow Semi Condensed"/>
            </a:endParaRPr>
          </a:p>
        </p:txBody>
      </p:sp>
      <p:sp>
        <p:nvSpPr>
          <p:cNvPr id="20" name="Google Shape;20;p2"/>
          <p:cNvSpPr txBox="1"/>
          <p:nvPr/>
        </p:nvSpPr>
        <p:spPr>
          <a:xfrm>
            <a:off x="5752190" y="34823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January</a:t>
            </a:r>
            <a:endParaRPr b="1" sz="12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1865</a:t>
            </a:r>
            <a:endParaRPr b="1" sz="1200">
              <a:solidFill>
                <a:srgbClr val="000000"/>
              </a:solidFill>
              <a:latin typeface="Barlow Semi Condensed"/>
              <a:ea typeface="Barlow Semi Condensed"/>
              <a:cs typeface="Barlow Semi Condensed"/>
              <a:sym typeface="Barlow Semi Condensed"/>
            </a:endParaRPr>
          </a:p>
        </p:txBody>
      </p:sp>
      <p:sp>
        <p:nvSpPr>
          <p:cNvPr id="21" name="Google Shape;21;p2"/>
          <p:cNvSpPr txBox="1"/>
          <p:nvPr/>
        </p:nvSpPr>
        <p:spPr>
          <a:xfrm>
            <a:off x="5189000" y="36057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1863</a:t>
            </a:r>
            <a:endParaRPr b="1" sz="1200">
              <a:solidFill>
                <a:srgbClr val="000000"/>
              </a:solidFill>
              <a:latin typeface="Barlow Semi Condensed"/>
              <a:ea typeface="Barlow Semi Condensed"/>
              <a:cs typeface="Barlow Semi Condensed"/>
              <a:sym typeface="Barlow Semi Condensed"/>
            </a:endParaRPr>
          </a:p>
        </p:txBody>
      </p:sp>
      <p:sp>
        <p:nvSpPr>
          <p:cNvPr id="22" name="Google Shape;22;p2"/>
          <p:cNvSpPr txBox="1"/>
          <p:nvPr/>
        </p:nvSpPr>
        <p:spPr>
          <a:xfrm>
            <a:off x="4792163" y="36094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1861</a:t>
            </a:r>
            <a:endParaRPr b="1" sz="1200">
              <a:solidFill>
                <a:srgbClr val="000000"/>
              </a:solidFill>
              <a:latin typeface="Barlow Semi Condensed"/>
              <a:ea typeface="Barlow Semi Condensed"/>
              <a:cs typeface="Barlow Semi Condensed"/>
              <a:sym typeface="Barlow Semi Condensed"/>
            </a:endParaRPr>
          </a:p>
        </p:txBody>
      </p:sp>
      <p:sp>
        <p:nvSpPr>
          <p:cNvPr id="23" name="Google Shape;23;p2"/>
          <p:cNvSpPr txBox="1"/>
          <p:nvPr/>
        </p:nvSpPr>
        <p:spPr>
          <a:xfrm>
            <a:off x="6631063" y="35650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1871</a:t>
            </a:r>
            <a:endParaRPr b="1" sz="1200">
              <a:solidFill>
                <a:srgbClr val="000000"/>
              </a:solidFill>
              <a:latin typeface="Barlow Semi Condensed"/>
              <a:ea typeface="Barlow Semi Condensed"/>
              <a:cs typeface="Barlow Semi Condensed"/>
              <a:sym typeface="Barlow Semi Condensed"/>
            </a:endParaRPr>
          </a:p>
        </p:txBody>
      </p:sp>
      <p:sp>
        <p:nvSpPr>
          <p:cNvPr id="24" name="Google Shape;24;p2"/>
          <p:cNvSpPr txBox="1"/>
          <p:nvPr/>
        </p:nvSpPr>
        <p:spPr>
          <a:xfrm>
            <a:off x="8301750" y="3588000"/>
            <a:ext cx="1033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1964 - 1965 </a:t>
            </a:r>
            <a:endParaRPr b="1" sz="1200">
              <a:solidFill>
                <a:srgbClr val="000000"/>
              </a:solidFill>
              <a:latin typeface="Barlow Semi Condensed"/>
              <a:ea typeface="Barlow Semi Condensed"/>
              <a:cs typeface="Barlow Semi Condensed"/>
              <a:sym typeface="Barlow Semi Condensed"/>
            </a:endParaRPr>
          </a:p>
        </p:txBody>
      </p:sp>
      <p:sp>
        <p:nvSpPr>
          <p:cNvPr id="25" name="Google Shape;25;p2"/>
          <p:cNvSpPr txBox="1"/>
          <p:nvPr/>
        </p:nvSpPr>
        <p:spPr>
          <a:xfrm>
            <a:off x="7255150" y="3482313"/>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Barlow Semi Condensed"/>
                <a:ea typeface="Barlow Semi Condensed"/>
                <a:cs typeface="Barlow Semi Condensed"/>
                <a:sym typeface="Barlow Semi Condensed"/>
              </a:rPr>
              <a:t>April</a:t>
            </a:r>
            <a:endParaRPr b="1" sz="12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a:t>
            </a:r>
            <a:r>
              <a:rPr b="1" lang="en" sz="1200">
                <a:latin typeface="Barlow Semi Condensed"/>
                <a:ea typeface="Barlow Semi Condensed"/>
                <a:cs typeface="Barlow Semi Condensed"/>
                <a:sym typeface="Barlow Semi Condensed"/>
              </a:rPr>
              <a:t>951</a:t>
            </a:r>
            <a:endParaRPr b="1" sz="1200">
              <a:solidFill>
                <a:srgbClr val="000000"/>
              </a:solidFill>
              <a:latin typeface="Barlow Semi Condensed"/>
              <a:ea typeface="Barlow Semi Condensed"/>
              <a:cs typeface="Barlow Semi Condensed"/>
              <a:sym typeface="Barlow Semi Condensed"/>
            </a:endParaRPr>
          </a:p>
        </p:txBody>
      </p:sp>
      <p:sp>
        <p:nvSpPr>
          <p:cNvPr id="26" name="Google Shape;26;p2"/>
          <p:cNvSpPr txBox="1"/>
          <p:nvPr/>
        </p:nvSpPr>
        <p:spPr>
          <a:xfrm>
            <a:off x="7779188" y="36057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a:t>
            </a:r>
            <a:r>
              <a:rPr b="1" lang="en" sz="1200">
                <a:latin typeface="Barlow Semi Condensed"/>
                <a:ea typeface="Barlow Semi Condensed"/>
                <a:cs typeface="Barlow Semi Condensed"/>
                <a:sym typeface="Barlow Semi Condensed"/>
              </a:rPr>
              <a:t>954</a:t>
            </a:r>
            <a:endParaRPr b="1" sz="1200">
              <a:solidFill>
                <a:srgbClr val="000000"/>
              </a:solidFill>
              <a:latin typeface="Barlow Semi Condensed"/>
              <a:ea typeface="Barlow Semi Condensed"/>
              <a:cs typeface="Barlow Semi Condensed"/>
              <a:sym typeface="Barlow Semi Condensed"/>
            </a:endParaRPr>
          </a:p>
        </p:txBody>
      </p:sp>
      <p:pic>
        <p:nvPicPr>
          <p:cNvPr id="27" name="Google Shape;27;p2"/>
          <p:cNvPicPr preferRelativeResize="0"/>
          <p:nvPr/>
        </p:nvPicPr>
        <p:blipFill>
          <a:blip r:embed="rId2">
            <a:alphaModFix/>
          </a:blip>
          <a:stretch>
            <a:fillRect/>
          </a:stretch>
        </p:blipFill>
        <p:spPr>
          <a:xfrm>
            <a:off x="185475" y="175000"/>
            <a:ext cx="4524487" cy="1766700"/>
          </a:xfrm>
          <a:prstGeom prst="rect">
            <a:avLst/>
          </a:prstGeom>
          <a:noFill/>
          <a:ln>
            <a:noFill/>
          </a:ln>
        </p:spPr>
      </p:pic>
      <p:sp>
        <p:nvSpPr>
          <p:cNvPr id="28" name="Google Shape;28;p2"/>
          <p:cNvSpPr txBox="1"/>
          <p:nvPr/>
        </p:nvSpPr>
        <p:spPr>
          <a:xfrm>
            <a:off x="4742800" y="47800"/>
            <a:ext cx="4319700" cy="189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000000"/>
                </a:solidFill>
                <a:latin typeface="Barlow Semi Condensed"/>
                <a:ea typeface="Barlow Semi Condensed"/>
                <a:cs typeface="Barlow Semi Condensed"/>
                <a:sym typeface="Barlow Semi Condensed"/>
              </a:rPr>
              <a:t>In a partnership with VMHC, the John Marshall Center has created a set of lesson plans to </a:t>
            </a:r>
            <a:endParaRPr b="1" sz="15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500">
                <a:solidFill>
                  <a:srgbClr val="000000"/>
                </a:solidFill>
                <a:latin typeface="Barlow Semi Condensed"/>
                <a:ea typeface="Barlow Semi Condensed"/>
                <a:cs typeface="Barlow Semi Condensed"/>
                <a:sym typeface="Barlow Semi Condensed"/>
              </a:rPr>
              <a:t>complement the VMHC’s exhibition, </a:t>
            </a:r>
            <a:endParaRPr b="1" sz="15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i="1" lang="en" sz="1500">
                <a:solidFill>
                  <a:srgbClr val="000000"/>
                </a:solidFill>
                <a:latin typeface="Barlow Semi Condensed"/>
                <a:ea typeface="Barlow Semi Condensed"/>
                <a:cs typeface="Barlow Semi Condensed"/>
                <a:sym typeface="Barlow Semi Condensed"/>
              </a:rPr>
              <a:t>Determined: the 400-year struggle for Black Equality</a:t>
            </a:r>
            <a:r>
              <a:rPr b="1" lang="en" sz="1500">
                <a:solidFill>
                  <a:srgbClr val="000000"/>
                </a:solidFill>
                <a:latin typeface="Barlow Semi Condensed"/>
                <a:ea typeface="Barlow Semi Condensed"/>
                <a:cs typeface="Barlow Semi Condensed"/>
                <a:sym typeface="Barlow Semi Condensed"/>
              </a:rPr>
              <a:t>. </a:t>
            </a:r>
            <a:endParaRPr b="1" sz="15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6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600">
                <a:latin typeface="Barlow Semi Condensed"/>
                <a:ea typeface="Barlow Semi Condensed"/>
                <a:cs typeface="Barlow Semi Condensed"/>
                <a:sym typeface="Barlow Semi Condensed"/>
              </a:rPr>
              <a:t>This is lesson 2, </a:t>
            </a:r>
            <a:r>
              <a:rPr b="1" lang="en" sz="1600">
                <a:solidFill>
                  <a:srgbClr val="000000"/>
                </a:solidFill>
                <a:latin typeface="Barlow Semi Condensed"/>
                <a:ea typeface="Barlow Semi Condensed"/>
                <a:cs typeface="Barlow Semi Condensed"/>
                <a:sym typeface="Barlow Semi Condensed"/>
              </a:rPr>
              <a:t>“Acts of Resistance: A Fight for Freedom and Equality” </a:t>
            </a:r>
            <a:r>
              <a:rPr b="1" lang="en" sz="1600">
                <a:latin typeface="Barlow Semi Condensed"/>
                <a:ea typeface="Barlow Semi Condensed"/>
                <a:cs typeface="Barlow Semi Condensed"/>
                <a:sym typeface="Barlow Semi Condensed"/>
              </a:rPr>
              <a:t> (HS)</a:t>
            </a:r>
            <a:endParaRPr b="1" sz="16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600">
              <a:latin typeface="Barlow Semi Condensed"/>
              <a:ea typeface="Barlow Semi Condensed"/>
              <a:cs typeface="Barlow Semi Condensed"/>
              <a:sym typeface="Barlow Semi Condensed"/>
            </a:endParaRPr>
          </a:p>
        </p:txBody>
      </p:sp>
      <p:sp>
        <p:nvSpPr>
          <p:cNvPr id="29" name="Google Shape;29;p2"/>
          <p:cNvSpPr txBox="1"/>
          <p:nvPr/>
        </p:nvSpPr>
        <p:spPr>
          <a:xfrm>
            <a:off x="185473" y="407510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First Enslaved Africans arrive in Jamestown</a:t>
            </a:r>
            <a:endParaRPr b="1" sz="1200">
              <a:latin typeface="Architects Daughter"/>
              <a:ea typeface="Architects Daughter"/>
              <a:cs typeface="Architects Daughter"/>
              <a:sym typeface="Architects Daughter"/>
            </a:endParaRPr>
          </a:p>
        </p:txBody>
      </p:sp>
      <p:sp>
        <p:nvSpPr>
          <p:cNvPr id="30" name="Google Shape;30;p2"/>
          <p:cNvSpPr txBox="1"/>
          <p:nvPr/>
        </p:nvSpPr>
        <p:spPr>
          <a:xfrm>
            <a:off x="1540450" y="409625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James Armistead Lafayette receives freedom</a:t>
            </a:r>
            <a:endParaRPr b="1" sz="1200">
              <a:latin typeface="Architects Daughter"/>
              <a:ea typeface="Architects Daughter"/>
              <a:cs typeface="Architects Daughter"/>
              <a:sym typeface="Architects Daughter"/>
            </a:endParaRPr>
          </a:p>
        </p:txBody>
      </p:sp>
      <p:sp>
        <p:nvSpPr>
          <p:cNvPr id="31" name="Google Shape;31;p2"/>
          <p:cNvSpPr txBox="1"/>
          <p:nvPr/>
        </p:nvSpPr>
        <p:spPr>
          <a:xfrm>
            <a:off x="875675" y="2668850"/>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Declaration of Independence</a:t>
            </a:r>
            <a:endParaRPr b="1" sz="1200">
              <a:latin typeface="Architects Daughter"/>
              <a:ea typeface="Architects Daughter"/>
              <a:cs typeface="Architects Daughter"/>
              <a:sym typeface="Architects Daughter"/>
            </a:endParaRPr>
          </a:p>
        </p:txBody>
      </p:sp>
      <p:sp>
        <p:nvSpPr>
          <p:cNvPr id="32" name="Google Shape;32;p2"/>
          <p:cNvSpPr txBox="1"/>
          <p:nvPr/>
        </p:nvSpPr>
        <p:spPr>
          <a:xfrm>
            <a:off x="3498338" y="2603075"/>
            <a:ext cx="1040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Architects Daughter"/>
                <a:ea typeface="Architects Daughter"/>
                <a:cs typeface="Architects Daughter"/>
                <a:sym typeface="Architects Daughter"/>
              </a:rPr>
              <a:t>Fugitive Slave </a:t>
            </a:r>
            <a:endParaRPr b="1">
              <a:latin typeface="Architects Daughter"/>
              <a:ea typeface="Architects Daughter"/>
              <a:cs typeface="Architects Daughter"/>
              <a:sym typeface="Architects Daughter"/>
            </a:endParaRPr>
          </a:p>
          <a:p>
            <a:pPr indent="0" lvl="0" marL="0" rtl="0" algn="ctr">
              <a:spcBef>
                <a:spcPts val="0"/>
              </a:spcBef>
              <a:spcAft>
                <a:spcPts val="0"/>
              </a:spcAft>
              <a:buNone/>
            </a:pPr>
            <a:r>
              <a:rPr b="1" lang="en">
                <a:latin typeface="Architects Daughter"/>
                <a:ea typeface="Architects Daughter"/>
                <a:cs typeface="Architects Daughter"/>
                <a:sym typeface="Architects Daughter"/>
              </a:rPr>
              <a:t>Act</a:t>
            </a:r>
            <a:endParaRPr b="1">
              <a:latin typeface="Architects Daughter"/>
              <a:ea typeface="Architects Daughter"/>
              <a:cs typeface="Architects Daughter"/>
              <a:sym typeface="Architects Daughter"/>
            </a:endParaRPr>
          </a:p>
        </p:txBody>
      </p:sp>
      <p:sp>
        <p:nvSpPr>
          <p:cNvPr id="33" name="Google Shape;33;p2"/>
          <p:cNvSpPr txBox="1"/>
          <p:nvPr/>
        </p:nvSpPr>
        <p:spPr>
          <a:xfrm>
            <a:off x="2895425" y="4076825"/>
            <a:ext cx="1143000" cy="12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Henry “Box” Brown ships himself to Philadelphia</a:t>
            </a:r>
            <a:endParaRPr b="1" sz="1200">
              <a:latin typeface="Architects Daughter"/>
              <a:ea typeface="Architects Daughter"/>
              <a:cs typeface="Architects Daughter"/>
              <a:sym typeface="Architects Daughter"/>
            </a:endParaRPr>
          </a:p>
        </p:txBody>
      </p:sp>
      <p:sp>
        <p:nvSpPr>
          <p:cNvPr id="34" name="Google Shape;34;p2"/>
          <p:cNvSpPr txBox="1"/>
          <p:nvPr/>
        </p:nvSpPr>
        <p:spPr>
          <a:xfrm>
            <a:off x="3975300" y="4065825"/>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Anthony Burns convicted of being a fugitive slave</a:t>
            </a:r>
            <a:endParaRPr b="1" sz="1200">
              <a:latin typeface="Architects Daughter"/>
              <a:ea typeface="Architects Daughter"/>
              <a:cs typeface="Architects Daughter"/>
              <a:sym typeface="Architects Daughter"/>
            </a:endParaRPr>
          </a:p>
        </p:txBody>
      </p:sp>
      <p:sp>
        <p:nvSpPr>
          <p:cNvPr id="35" name="Google Shape;35;p2"/>
          <p:cNvSpPr txBox="1"/>
          <p:nvPr/>
        </p:nvSpPr>
        <p:spPr>
          <a:xfrm>
            <a:off x="2371802" y="2286525"/>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Madison Washington leads a rebellion on the </a:t>
            </a:r>
            <a:r>
              <a:rPr b="1" i="1" lang="en" sz="1200">
                <a:latin typeface="Architects Daughter"/>
                <a:ea typeface="Architects Daughter"/>
                <a:cs typeface="Architects Daughter"/>
                <a:sym typeface="Architects Daughter"/>
              </a:rPr>
              <a:t>Creole</a:t>
            </a:r>
            <a:endParaRPr b="1" i="1" sz="1200">
              <a:latin typeface="Architects Daughter"/>
              <a:ea typeface="Architects Daughter"/>
              <a:cs typeface="Architects Daughter"/>
              <a:sym typeface="Architects Daughter"/>
            </a:endParaRPr>
          </a:p>
        </p:txBody>
      </p:sp>
      <p:sp>
        <p:nvSpPr>
          <p:cNvPr id="36" name="Google Shape;36;p2"/>
          <p:cNvSpPr txBox="1"/>
          <p:nvPr/>
        </p:nvSpPr>
        <p:spPr>
          <a:xfrm>
            <a:off x="5598588" y="2088932"/>
            <a:ext cx="1143000" cy="12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13th Amendment ratified</a:t>
            </a:r>
            <a:endParaRPr b="1" sz="1200">
              <a:latin typeface="Architects Daughter"/>
              <a:ea typeface="Architects Daughter"/>
              <a:cs typeface="Architects Daughter"/>
              <a:sym typeface="Architects Daughter"/>
            </a:endParaRPr>
          </a:p>
          <a:p>
            <a:pPr indent="-304800" lvl="0" marL="457200" rtl="0" algn="ctr">
              <a:spcBef>
                <a:spcPts val="0"/>
              </a:spcBef>
              <a:spcAft>
                <a:spcPts val="0"/>
              </a:spcAft>
              <a:buSzPts val="1200"/>
              <a:buFont typeface="Architects Daughter"/>
              <a:buChar char="+"/>
            </a:pPr>
            <a:r>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Chimborazo School opens </a:t>
            </a:r>
            <a:endParaRPr b="1" sz="1200">
              <a:latin typeface="Architects Daughter"/>
              <a:ea typeface="Architects Daughter"/>
              <a:cs typeface="Architects Daughter"/>
              <a:sym typeface="Architects Daughter"/>
            </a:endParaRPr>
          </a:p>
        </p:txBody>
      </p:sp>
      <p:sp>
        <p:nvSpPr>
          <p:cNvPr id="37" name="Google Shape;37;p2"/>
          <p:cNvSpPr txBox="1"/>
          <p:nvPr/>
        </p:nvSpPr>
        <p:spPr>
          <a:xfrm>
            <a:off x="4625275" y="2010825"/>
            <a:ext cx="1040100" cy="17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rchitects Daughter"/>
                <a:ea typeface="Architects Daughter"/>
                <a:cs typeface="Architects Daughter"/>
                <a:sym typeface="Architects Daughter"/>
              </a:rPr>
              <a:t>Civil War begins </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 </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Peake starts a school near Fort Monroe</a:t>
            </a:r>
            <a:endParaRPr b="1" sz="1100">
              <a:latin typeface="Architects Daughter"/>
              <a:ea typeface="Architects Daughter"/>
              <a:cs typeface="Architects Daughter"/>
              <a:sym typeface="Architects Daughter"/>
            </a:endParaRPr>
          </a:p>
        </p:txBody>
      </p:sp>
      <p:sp>
        <p:nvSpPr>
          <p:cNvPr id="38" name="Google Shape;38;p2"/>
          <p:cNvSpPr txBox="1"/>
          <p:nvPr/>
        </p:nvSpPr>
        <p:spPr>
          <a:xfrm>
            <a:off x="5085975" y="4059825"/>
            <a:ext cx="10401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rchitects Daughter"/>
                <a:ea typeface="Architects Daughter"/>
                <a:cs typeface="Architects Daughter"/>
                <a:sym typeface="Architects Daughter"/>
              </a:rPr>
              <a:t>Emancipation</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Proclamation</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signed</a:t>
            </a:r>
            <a:r>
              <a:rPr b="1" lang="en">
                <a:latin typeface="Architects Daughter"/>
                <a:ea typeface="Architects Daughter"/>
                <a:cs typeface="Architects Daughter"/>
                <a:sym typeface="Architects Daughter"/>
              </a:rPr>
              <a:t> </a:t>
            </a:r>
            <a:endParaRPr b="1">
              <a:latin typeface="Architects Daughter"/>
              <a:ea typeface="Architects Daughter"/>
              <a:cs typeface="Architects Daughter"/>
              <a:sym typeface="Architects Daughter"/>
            </a:endParaRPr>
          </a:p>
        </p:txBody>
      </p:sp>
      <p:sp>
        <p:nvSpPr>
          <p:cNvPr id="39" name="Google Shape;39;p2"/>
          <p:cNvSpPr txBox="1"/>
          <p:nvPr/>
        </p:nvSpPr>
        <p:spPr>
          <a:xfrm>
            <a:off x="6363525" y="4089824"/>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Peter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Jacob Carter elected </a:t>
            </a:r>
            <a:endParaRPr b="1" sz="1200">
              <a:latin typeface="Architects Daughter"/>
              <a:ea typeface="Architects Daughter"/>
              <a:cs typeface="Architects Daughter"/>
              <a:sym typeface="Architects Daughter"/>
            </a:endParaRPr>
          </a:p>
        </p:txBody>
      </p:sp>
      <p:sp>
        <p:nvSpPr>
          <p:cNvPr id="40" name="Google Shape;40;p2"/>
          <p:cNvSpPr txBox="1"/>
          <p:nvPr/>
        </p:nvSpPr>
        <p:spPr>
          <a:xfrm>
            <a:off x="8134200" y="2253525"/>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Civil Rights Act of 1964 + Voting Rights Act of 1965</a:t>
            </a:r>
            <a:endParaRPr b="1" sz="1200">
              <a:latin typeface="Architects Daughter"/>
              <a:ea typeface="Architects Daughter"/>
              <a:cs typeface="Architects Daughter"/>
              <a:sym typeface="Architects Daughter"/>
            </a:endParaRPr>
          </a:p>
        </p:txBody>
      </p:sp>
      <p:sp>
        <p:nvSpPr>
          <p:cNvPr id="41" name="Google Shape;41;p2"/>
          <p:cNvSpPr txBox="1"/>
          <p:nvPr/>
        </p:nvSpPr>
        <p:spPr>
          <a:xfrm>
            <a:off x="7189750" y="2251525"/>
            <a:ext cx="8358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Barbara Johns leads student strike</a:t>
            </a:r>
            <a:endParaRPr b="1" sz="1200">
              <a:latin typeface="Architects Daughter"/>
              <a:ea typeface="Architects Daughter"/>
              <a:cs typeface="Architects Daughter"/>
              <a:sym typeface="Architects Daughter"/>
            </a:endParaRPr>
          </a:p>
        </p:txBody>
      </p:sp>
      <p:sp>
        <p:nvSpPr>
          <p:cNvPr id="42" name="Google Shape;42;p2"/>
          <p:cNvSpPr txBox="1"/>
          <p:nvPr/>
        </p:nvSpPr>
        <p:spPr>
          <a:xfrm>
            <a:off x="7744000" y="4091075"/>
            <a:ext cx="8853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Brown v. Board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of Education</a:t>
            </a:r>
            <a:endParaRPr b="1" sz="1200">
              <a:latin typeface="Architects Daughter"/>
              <a:ea typeface="Architects Daughter"/>
              <a:cs typeface="Architects Daughter"/>
              <a:sym typeface="Architects Daughter"/>
            </a:endParaRPr>
          </a:p>
        </p:txBody>
      </p:sp>
      <p:sp>
        <p:nvSpPr>
          <p:cNvPr id="43" name="Google Shape;43;p2"/>
          <p:cNvSpPr txBox="1"/>
          <p:nvPr/>
        </p:nvSpPr>
        <p:spPr>
          <a:xfrm>
            <a:off x="-132125" y="2406975"/>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Triangular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Slave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Trade</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Established </a:t>
            </a:r>
            <a:endParaRPr b="1" sz="1200">
              <a:latin typeface="Architects Daughter"/>
              <a:ea typeface="Architects Daughter"/>
              <a:cs typeface="Architects Daughter"/>
              <a:sym typeface="Architects Daughte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213" name="Shape 213"/>
        <p:cNvGrpSpPr/>
        <p:nvPr/>
      </p:nvGrpSpPr>
      <p:grpSpPr>
        <a:xfrm>
          <a:off x="0" y="0"/>
          <a:ext cx="0" cy="0"/>
          <a:chOff x="0" y="0"/>
          <a:chExt cx="0" cy="0"/>
        </a:xfrm>
      </p:grpSpPr>
      <p:pic>
        <p:nvPicPr>
          <p:cNvPr id="214" name="Google Shape;214;p11"/>
          <p:cNvPicPr preferRelativeResize="0"/>
          <p:nvPr/>
        </p:nvPicPr>
        <p:blipFill>
          <a:blip r:embed="rId2">
            <a:alphaModFix/>
          </a:blip>
          <a:stretch>
            <a:fillRect/>
          </a:stretch>
        </p:blipFill>
        <p:spPr>
          <a:xfrm>
            <a:off x="4542125" y="149350"/>
            <a:ext cx="4382452" cy="1828027"/>
          </a:xfrm>
          <a:prstGeom prst="rect">
            <a:avLst/>
          </a:prstGeom>
          <a:noFill/>
          <a:ln>
            <a:noFill/>
          </a:ln>
          <a:effectLst>
            <a:outerShdw blurRad="57150" rotWithShape="0" algn="bl" dir="5400000" dist="19050">
              <a:srgbClr val="000000">
                <a:alpha val="26000"/>
              </a:srgbClr>
            </a:outerShdw>
          </a:effectLst>
        </p:spPr>
      </p:pic>
      <p:pic>
        <p:nvPicPr>
          <p:cNvPr id="215" name="Google Shape;215;p11"/>
          <p:cNvPicPr preferRelativeResize="0"/>
          <p:nvPr/>
        </p:nvPicPr>
        <p:blipFill>
          <a:blip r:embed="rId2">
            <a:alphaModFix/>
          </a:blip>
          <a:stretch>
            <a:fillRect/>
          </a:stretch>
        </p:blipFill>
        <p:spPr>
          <a:xfrm>
            <a:off x="4647550" y="3358450"/>
            <a:ext cx="4171601" cy="1603125"/>
          </a:xfrm>
          <a:prstGeom prst="rect">
            <a:avLst/>
          </a:prstGeom>
          <a:noFill/>
          <a:ln>
            <a:noFill/>
          </a:ln>
          <a:effectLst>
            <a:outerShdw blurRad="57150" rotWithShape="0" algn="bl" dir="5400000" dist="19050">
              <a:srgbClr val="000000">
                <a:alpha val="26000"/>
              </a:srgbClr>
            </a:outerShdw>
          </a:effectLst>
        </p:spPr>
      </p:pic>
      <p:sp>
        <p:nvSpPr>
          <p:cNvPr id="216" name="Google Shape;216;p11"/>
          <p:cNvSpPr/>
          <p:nvPr/>
        </p:nvSpPr>
        <p:spPr>
          <a:xfrm rot="-5400000">
            <a:off x="-612000" y="592950"/>
            <a:ext cx="5151900" cy="39660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217" name="Google Shape;217;p11"/>
          <p:cNvPicPr preferRelativeResize="0"/>
          <p:nvPr/>
        </p:nvPicPr>
        <p:blipFill rotWithShape="1">
          <a:blip r:embed="rId3">
            <a:alphaModFix/>
          </a:blip>
          <a:srcRect b="0" l="0" r="0" t="0"/>
          <a:stretch/>
        </p:blipFill>
        <p:spPr>
          <a:xfrm rot="-5400000">
            <a:off x="1452587" y="2313612"/>
            <a:ext cx="5148852" cy="527725"/>
          </a:xfrm>
          <a:prstGeom prst="rect">
            <a:avLst/>
          </a:prstGeom>
          <a:noFill/>
          <a:ln>
            <a:noFill/>
          </a:ln>
        </p:spPr>
      </p:pic>
      <p:sp>
        <p:nvSpPr>
          <p:cNvPr id="218" name="Google Shape;218;p11"/>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19" name="Google Shape;219;p11"/>
          <p:cNvPicPr preferRelativeResize="0"/>
          <p:nvPr/>
        </p:nvPicPr>
        <p:blipFill>
          <a:blip r:embed="rId4">
            <a:alphaModFix/>
          </a:blip>
          <a:stretch>
            <a:fillRect/>
          </a:stretch>
        </p:blipFill>
        <p:spPr>
          <a:xfrm rot="-252705">
            <a:off x="741004" y="801339"/>
            <a:ext cx="3607174" cy="2457700"/>
          </a:xfrm>
          <a:prstGeom prst="rect">
            <a:avLst/>
          </a:prstGeom>
          <a:noFill/>
          <a:ln>
            <a:noFill/>
          </a:ln>
        </p:spPr>
      </p:pic>
      <p:pic>
        <p:nvPicPr>
          <p:cNvPr id="220" name="Google Shape;220;p11"/>
          <p:cNvPicPr preferRelativeResize="0"/>
          <p:nvPr/>
        </p:nvPicPr>
        <p:blipFill>
          <a:blip r:embed="rId5">
            <a:alphaModFix/>
          </a:blip>
          <a:stretch>
            <a:fillRect/>
          </a:stretch>
        </p:blipFill>
        <p:spPr>
          <a:xfrm rot="5147069">
            <a:off x="863702" y="54457"/>
            <a:ext cx="3165571" cy="4048312"/>
          </a:xfrm>
          <a:prstGeom prst="rect">
            <a:avLst/>
          </a:prstGeom>
          <a:noFill/>
          <a:ln>
            <a:noFill/>
          </a:ln>
          <a:effectLst>
            <a:outerShdw blurRad="142875" rotWithShape="0" algn="bl" dir="5400000" dist="76200">
              <a:srgbClr val="000000">
                <a:alpha val="23000"/>
              </a:srgbClr>
            </a:outerShdw>
          </a:effectLst>
        </p:spPr>
      </p:pic>
      <p:pic>
        <p:nvPicPr>
          <p:cNvPr id="221" name="Google Shape;221;p11"/>
          <p:cNvPicPr preferRelativeResize="0"/>
          <p:nvPr/>
        </p:nvPicPr>
        <p:blipFill>
          <a:blip r:embed="rId2">
            <a:alphaModFix/>
          </a:blip>
          <a:stretch>
            <a:fillRect/>
          </a:stretch>
        </p:blipFill>
        <p:spPr>
          <a:xfrm rot="-130226">
            <a:off x="4693900" y="1874924"/>
            <a:ext cx="4382454" cy="1594225"/>
          </a:xfrm>
          <a:prstGeom prst="rect">
            <a:avLst/>
          </a:prstGeom>
          <a:noFill/>
          <a:ln>
            <a:noFill/>
          </a:ln>
          <a:effectLst>
            <a:outerShdw blurRad="57150" rotWithShape="0" algn="bl" dir="5400000" dist="19050">
              <a:srgbClr val="000000">
                <a:alpha val="26000"/>
              </a:srgbClr>
            </a:outerShdw>
          </a:effectLst>
        </p:spPr>
      </p:pic>
      <p:sp>
        <p:nvSpPr>
          <p:cNvPr id="222" name="Google Shape;222;p11"/>
          <p:cNvSpPr/>
          <p:nvPr/>
        </p:nvSpPr>
        <p:spPr>
          <a:xfrm>
            <a:off x="4790575" y="419100"/>
            <a:ext cx="3966000" cy="50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32225"/>
                </a:solidFill>
                <a:latin typeface="El Messiri"/>
                <a:ea typeface="El Messiri"/>
                <a:cs typeface="El Messiri"/>
                <a:sym typeface="El Messiri"/>
              </a:rPr>
              <a:t>WHAT DO YOU SEE IN THIS IMAGE? CLICK + DRAG THE CIRCLES BELOW TO THE AREAS YOU WOULD LIKE TO FOCUS ON. </a:t>
            </a:r>
            <a:endParaRPr sz="1000">
              <a:solidFill>
                <a:srgbClr val="C32225"/>
              </a:solidFill>
              <a:latin typeface="El Messiri"/>
              <a:ea typeface="El Messiri"/>
              <a:cs typeface="El Messiri"/>
              <a:sym typeface="El Messiri"/>
            </a:endParaRPr>
          </a:p>
          <a:p>
            <a:pPr indent="0" lvl="0" marL="0" rtl="0" algn="ctr">
              <a:spcBef>
                <a:spcPts val="0"/>
              </a:spcBef>
              <a:spcAft>
                <a:spcPts val="0"/>
              </a:spcAft>
              <a:buNone/>
            </a:pPr>
            <a:r>
              <a:t/>
            </a:r>
            <a:endParaRPr sz="1100">
              <a:solidFill>
                <a:srgbClr val="C32225"/>
              </a:solidFill>
              <a:latin typeface="El Messiri"/>
              <a:ea typeface="El Messiri"/>
              <a:cs typeface="El Messiri"/>
              <a:sym typeface="El Messiri"/>
            </a:endParaRPr>
          </a:p>
          <a:p>
            <a:pPr indent="0" lvl="0" marL="0" rtl="0" algn="ctr">
              <a:spcBef>
                <a:spcPts val="0"/>
              </a:spcBef>
              <a:spcAft>
                <a:spcPts val="0"/>
              </a:spcAft>
              <a:buNone/>
            </a:pPr>
            <a:r>
              <a:t/>
            </a:r>
            <a:endParaRPr sz="1100">
              <a:latin typeface="El Messiri"/>
              <a:ea typeface="El Messiri"/>
              <a:cs typeface="El Messiri"/>
              <a:sym typeface="El Messiri"/>
            </a:endParaRPr>
          </a:p>
        </p:txBody>
      </p:sp>
      <p:sp>
        <p:nvSpPr>
          <p:cNvPr id="223" name="Google Shape;223;p11"/>
          <p:cNvSpPr/>
          <p:nvPr/>
        </p:nvSpPr>
        <p:spPr>
          <a:xfrm>
            <a:off x="5029950" y="3606100"/>
            <a:ext cx="3406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C32225"/>
                </a:solidFill>
                <a:latin typeface="El Messiri"/>
                <a:ea typeface="El Messiri"/>
                <a:cs typeface="El Messiri"/>
                <a:sym typeface="El Messiri"/>
              </a:rPr>
              <a:t>AFTER INVESTIGATING THIS IMAGE, </a:t>
            </a:r>
            <a:endParaRPr sz="1100">
              <a:solidFill>
                <a:srgbClr val="C32225"/>
              </a:solidFill>
              <a:latin typeface="El Messiri"/>
              <a:ea typeface="El Messiri"/>
              <a:cs typeface="El Messiri"/>
              <a:sym typeface="El Messiri"/>
            </a:endParaRPr>
          </a:p>
          <a:p>
            <a:pPr indent="0" lvl="0" marL="0" rtl="0" algn="ctr">
              <a:spcBef>
                <a:spcPts val="0"/>
              </a:spcBef>
              <a:spcAft>
                <a:spcPts val="0"/>
              </a:spcAft>
              <a:buNone/>
            </a:pPr>
            <a:r>
              <a:rPr lang="en" sz="1100">
                <a:solidFill>
                  <a:srgbClr val="C32225"/>
                </a:solidFill>
                <a:latin typeface="El Messiri"/>
                <a:ea typeface="El Messiri"/>
                <a:cs typeface="El Messiri"/>
                <a:sym typeface="El Messiri"/>
              </a:rPr>
              <a:t>WHAT QUESTIONS DO YOU NOW HAVE?</a:t>
            </a:r>
            <a:endParaRPr sz="1100">
              <a:solidFill>
                <a:srgbClr val="C32225"/>
              </a:solidFill>
              <a:latin typeface="El Messiri"/>
              <a:ea typeface="El Messiri"/>
              <a:cs typeface="El Messiri"/>
              <a:sym typeface="El Messiri"/>
            </a:endParaRPr>
          </a:p>
        </p:txBody>
      </p:sp>
      <p:sp>
        <p:nvSpPr>
          <p:cNvPr id="224" name="Google Shape;224;p11"/>
          <p:cNvSpPr/>
          <p:nvPr/>
        </p:nvSpPr>
        <p:spPr>
          <a:xfrm rot="-139074">
            <a:off x="4983347" y="2166806"/>
            <a:ext cx="3827532" cy="57467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C32225"/>
                </a:solidFill>
                <a:latin typeface="El Messiri"/>
                <a:ea typeface="El Messiri"/>
                <a:cs typeface="El Messiri"/>
                <a:sym typeface="El Messiri"/>
              </a:rPr>
              <a:t>USING WHAT YOU SEE IN YOUR CIRCLES, WHAT DO YOU THINK IS HAPPENING? BE SPECIFIC!</a:t>
            </a:r>
            <a:endParaRPr sz="1100">
              <a:solidFill>
                <a:srgbClr val="C32225"/>
              </a:solidFill>
              <a:latin typeface="El Messiri"/>
              <a:ea typeface="El Messiri"/>
              <a:cs typeface="El Messiri"/>
              <a:sym typeface="El Messiri"/>
            </a:endParaRPr>
          </a:p>
          <a:p>
            <a:pPr indent="0" lvl="0" marL="0" rtl="0" algn="ctr">
              <a:spcBef>
                <a:spcPts val="0"/>
              </a:spcBef>
              <a:spcAft>
                <a:spcPts val="0"/>
              </a:spcAft>
              <a:buNone/>
            </a:pPr>
            <a:r>
              <a:t/>
            </a:r>
            <a:endParaRPr sz="1100">
              <a:latin typeface="El Messiri"/>
              <a:ea typeface="El Messiri"/>
              <a:cs typeface="El Messiri"/>
              <a:sym typeface="El Messiri"/>
            </a:endParaRPr>
          </a:p>
        </p:txBody>
      </p:sp>
      <p:pic>
        <p:nvPicPr>
          <p:cNvPr id="225" name="Google Shape;225;p11"/>
          <p:cNvPicPr preferRelativeResize="0"/>
          <p:nvPr/>
        </p:nvPicPr>
        <p:blipFill>
          <a:blip r:embed="rId6">
            <a:alphaModFix/>
          </a:blip>
          <a:stretch>
            <a:fillRect/>
          </a:stretch>
        </p:blipFill>
        <p:spPr>
          <a:xfrm>
            <a:off x="1765145" y="4094950"/>
            <a:ext cx="2181806" cy="729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6" name="Shape 226"/>
        <p:cNvGrpSpPr/>
        <p:nvPr/>
      </p:nvGrpSpPr>
      <p:grpSpPr>
        <a:xfrm>
          <a:off x="0" y="0"/>
          <a:ext cx="0" cy="0"/>
          <a:chOff x="0" y="0"/>
          <a:chExt cx="0" cy="0"/>
        </a:xfrm>
      </p:grpSpPr>
      <p:pic>
        <p:nvPicPr>
          <p:cNvPr id="227" name="Google Shape;227;p12"/>
          <p:cNvPicPr preferRelativeResize="0"/>
          <p:nvPr/>
        </p:nvPicPr>
        <p:blipFill>
          <a:blip r:embed="rId2">
            <a:alphaModFix/>
          </a:blip>
          <a:stretch>
            <a:fillRect/>
          </a:stretch>
        </p:blipFill>
        <p:spPr>
          <a:xfrm>
            <a:off x="4833425" y="1076325"/>
            <a:ext cx="4358199" cy="2429899"/>
          </a:xfrm>
          <a:prstGeom prst="rect">
            <a:avLst/>
          </a:prstGeom>
          <a:noFill/>
          <a:ln>
            <a:noFill/>
          </a:ln>
        </p:spPr>
      </p:pic>
      <p:pic>
        <p:nvPicPr>
          <p:cNvPr id="228" name="Google Shape;228;p12"/>
          <p:cNvPicPr preferRelativeResize="0"/>
          <p:nvPr/>
        </p:nvPicPr>
        <p:blipFill>
          <a:blip r:embed="rId2">
            <a:alphaModFix/>
          </a:blip>
          <a:stretch>
            <a:fillRect/>
          </a:stretch>
        </p:blipFill>
        <p:spPr>
          <a:xfrm rot="10579369">
            <a:off x="4992476" y="2884336"/>
            <a:ext cx="4048897" cy="2284077"/>
          </a:xfrm>
          <a:prstGeom prst="rect">
            <a:avLst/>
          </a:prstGeom>
          <a:noFill/>
          <a:ln>
            <a:noFill/>
          </a:ln>
        </p:spPr>
      </p:pic>
      <p:sp>
        <p:nvSpPr>
          <p:cNvPr id="229" name="Google Shape;229;p12"/>
          <p:cNvSpPr/>
          <p:nvPr/>
        </p:nvSpPr>
        <p:spPr>
          <a:xfrm rot="-5400000">
            <a:off x="-280350" y="261300"/>
            <a:ext cx="5151900" cy="46293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230" name="Google Shape;230;p12"/>
          <p:cNvPicPr preferRelativeResize="0"/>
          <p:nvPr/>
        </p:nvPicPr>
        <p:blipFill rotWithShape="1">
          <a:blip r:embed="rId3">
            <a:alphaModFix/>
          </a:blip>
          <a:srcRect b="0" l="0" r="0" t="0"/>
          <a:stretch/>
        </p:blipFill>
        <p:spPr>
          <a:xfrm rot="-5400000">
            <a:off x="2138387" y="2313612"/>
            <a:ext cx="5148852" cy="527725"/>
          </a:xfrm>
          <a:prstGeom prst="rect">
            <a:avLst/>
          </a:prstGeom>
          <a:noFill/>
          <a:ln>
            <a:noFill/>
          </a:ln>
        </p:spPr>
      </p:pic>
      <p:pic>
        <p:nvPicPr>
          <p:cNvPr id="231" name="Google Shape;231;p12"/>
          <p:cNvPicPr preferRelativeResize="0"/>
          <p:nvPr/>
        </p:nvPicPr>
        <p:blipFill>
          <a:blip r:embed="rId4">
            <a:alphaModFix/>
          </a:blip>
          <a:stretch>
            <a:fillRect/>
          </a:stretch>
        </p:blipFill>
        <p:spPr>
          <a:xfrm>
            <a:off x="1695062" y="4370525"/>
            <a:ext cx="1768923" cy="591050"/>
          </a:xfrm>
          <a:prstGeom prst="rect">
            <a:avLst/>
          </a:prstGeom>
          <a:noFill/>
          <a:ln>
            <a:noFill/>
          </a:ln>
        </p:spPr>
      </p:pic>
      <p:sp>
        <p:nvSpPr>
          <p:cNvPr id="232" name="Google Shape;232;p12"/>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33" name="Google Shape;233;p12"/>
          <p:cNvSpPr txBox="1"/>
          <p:nvPr/>
        </p:nvSpPr>
        <p:spPr>
          <a:xfrm>
            <a:off x="5551025" y="143725"/>
            <a:ext cx="3018900" cy="102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Fira Sans Condensed"/>
                <a:ea typeface="Fira Sans Condensed"/>
                <a:cs typeface="Fira Sans Condensed"/>
                <a:sym typeface="Fira Sans Condensed"/>
              </a:rPr>
              <a:t> Using the highlight tool, highlight the actions of resistance  in</a:t>
            </a:r>
            <a:r>
              <a:rPr b="1" lang="en">
                <a:highlight>
                  <a:srgbClr val="FFFF00"/>
                </a:highlight>
                <a:latin typeface="Mountains of Christmas"/>
                <a:ea typeface="Mountains of Christmas"/>
                <a:cs typeface="Mountains of Christmas"/>
                <a:sym typeface="Mountains of Christmas"/>
              </a:rPr>
              <a:t> yellow. </a:t>
            </a:r>
            <a:endParaRPr b="1">
              <a:highlight>
                <a:srgbClr val="FFFF00"/>
              </a:highlight>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rPr lang="en" sz="1000">
                <a:solidFill>
                  <a:srgbClr val="C32225"/>
                </a:solidFill>
                <a:latin typeface="Fira Sans Condensed"/>
                <a:ea typeface="Fira Sans Condensed"/>
                <a:cs typeface="Fira Sans Condensed"/>
                <a:sym typeface="Fira Sans Condensed"/>
              </a:rPr>
              <a:t> Using the highlight tool, highlight the consequences of the resistance in</a:t>
            </a:r>
            <a:r>
              <a:rPr b="1" lang="en">
                <a:solidFill>
                  <a:srgbClr val="C32225"/>
                </a:solidFill>
                <a:latin typeface="Barlow Semi Condensed"/>
                <a:ea typeface="Barlow Semi Condensed"/>
                <a:cs typeface="Barlow Semi Condensed"/>
                <a:sym typeface="Barlow Semi Condensed"/>
              </a:rPr>
              <a:t> </a:t>
            </a:r>
            <a:r>
              <a:rPr b="1" lang="en">
                <a:solidFill>
                  <a:srgbClr val="C32225"/>
                </a:solidFill>
                <a:highlight>
                  <a:srgbClr val="00FF00"/>
                </a:highlight>
                <a:latin typeface="Mountains of Christmas"/>
                <a:ea typeface="Mountains of Christmas"/>
                <a:cs typeface="Mountains of Christmas"/>
                <a:sym typeface="Mountains of Christmas"/>
              </a:rPr>
              <a:t>green</a:t>
            </a:r>
            <a:r>
              <a:rPr b="1" lang="en">
                <a:solidFill>
                  <a:srgbClr val="C32225"/>
                </a:solidFill>
                <a:latin typeface="Mountains of Christmas"/>
                <a:ea typeface="Mountains of Christmas"/>
                <a:cs typeface="Mountains of Christmas"/>
                <a:sym typeface="Mountains of Christmas"/>
              </a:rPr>
              <a:t>. </a:t>
            </a:r>
            <a:endParaRPr b="1">
              <a:latin typeface="Mountains of Christmas"/>
              <a:ea typeface="Mountains of Christmas"/>
              <a:cs typeface="Mountains of Christmas"/>
              <a:sym typeface="Mountains of Christmas"/>
            </a:endParaRPr>
          </a:p>
        </p:txBody>
      </p:sp>
      <p:pic>
        <p:nvPicPr>
          <p:cNvPr id="234" name="Google Shape;234;p12"/>
          <p:cNvPicPr preferRelativeResize="0"/>
          <p:nvPr/>
        </p:nvPicPr>
        <p:blipFill>
          <a:blip r:embed="rId5">
            <a:alphaModFix/>
          </a:blip>
          <a:stretch>
            <a:fillRect/>
          </a:stretch>
        </p:blipFill>
        <p:spPr>
          <a:xfrm rot="8225708">
            <a:off x="-346392" y="-347173"/>
            <a:ext cx="751759" cy="751771"/>
          </a:xfrm>
          <a:prstGeom prst="rect">
            <a:avLst/>
          </a:prstGeom>
          <a:noFill/>
          <a:ln>
            <a:noFill/>
          </a:ln>
        </p:spPr>
      </p:pic>
      <p:sp>
        <p:nvSpPr>
          <p:cNvPr id="235" name="Google Shape;235;p12"/>
          <p:cNvSpPr/>
          <p:nvPr/>
        </p:nvSpPr>
        <p:spPr>
          <a:xfrm rot="-180075">
            <a:off x="5616247" y="3453582"/>
            <a:ext cx="2738857" cy="5073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C32225"/>
              </a:buClr>
              <a:buSzPts val="1100"/>
              <a:buFont typeface="Arial"/>
              <a:buNone/>
            </a:pPr>
            <a:r>
              <a:rPr lang="en" sz="900">
                <a:solidFill>
                  <a:srgbClr val="C22326"/>
                </a:solidFill>
                <a:latin typeface="El Messiri"/>
                <a:ea typeface="El Messiri"/>
                <a:cs typeface="El Messiri"/>
                <a:sym typeface="El Messiri"/>
              </a:rPr>
              <a:t>HOW WAS WASHINGTON ABLE TO TAKE ADVANTAGE OF OTHER NATIONS’S DECISIONS TO ABOLISH SLAVERY?</a:t>
            </a:r>
            <a:endParaRPr sz="900">
              <a:solidFill>
                <a:srgbClr val="C22326"/>
              </a:solidFill>
              <a:latin typeface="El Messiri"/>
              <a:ea typeface="El Messiri"/>
              <a:cs typeface="El Messiri"/>
              <a:sym typeface="El Messiri"/>
            </a:endParaRPr>
          </a:p>
        </p:txBody>
      </p:sp>
      <p:sp>
        <p:nvSpPr>
          <p:cNvPr id="236" name="Google Shape;236;p12"/>
          <p:cNvSpPr/>
          <p:nvPr/>
        </p:nvSpPr>
        <p:spPr>
          <a:xfrm>
            <a:off x="5489363" y="1566100"/>
            <a:ext cx="30189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22326"/>
                </a:solidFill>
                <a:latin typeface="El Messiri"/>
                <a:ea typeface="El Messiri"/>
                <a:cs typeface="El Messiri"/>
                <a:sym typeface="El Messiri"/>
              </a:rPr>
              <a:t>WHAT IS SOMETHING YOU FIND SURPRISING, INTERESTING, OR TROUBLING ABOUT THIS STORY?</a:t>
            </a:r>
            <a:endParaRPr sz="900">
              <a:solidFill>
                <a:srgbClr val="C22326"/>
              </a:solidFill>
              <a:latin typeface="El Messiri"/>
              <a:ea typeface="El Messiri"/>
              <a:cs typeface="El Messiri"/>
              <a:sym typeface="El Messiri"/>
            </a:endParaRPr>
          </a:p>
        </p:txBody>
      </p:sp>
      <p:sp>
        <p:nvSpPr>
          <p:cNvPr id="237" name="Google Shape;237;p12"/>
          <p:cNvSpPr/>
          <p:nvPr/>
        </p:nvSpPr>
        <p:spPr>
          <a:xfrm>
            <a:off x="-1170475" y="3926425"/>
            <a:ext cx="14061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Mutiny</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900">
                <a:latin typeface="Fira Sans Condensed"/>
                <a:ea typeface="Fira Sans Condensed"/>
                <a:cs typeface="Fira Sans Condensed"/>
                <a:sym typeface="Fira Sans Condensed"/>
              </a:rPr>
              <a:t>A revolt among a group of people to overthrow someone</a:t>
            </a:r>
            <a:endParaRPr sz="700">
              <a:latin typeface="Fira Sans Condensed"/>
              <a:ea typeface="Fira Sans Condensed"/>
              <a:cs typeface="Fira Sans Condensed"/>
              <a:sym typeface="Fira Sans Condensed"/>
            </a:endParaRPr>
          </a:p>
        </p:txBody>
      </p:sp>
      <p:sp>
        <p:nvSpPr>
          <p:cNvPr id="238" name="Google Shape;23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39" name="Google Shape;239;p12"/>
          <p:cNvPicPr preferRelativeResize="0"/>
          <p:nvPr/>
        </p:nvPicPr>
        <p:blipFill>
          <a:blip r:embed="rId6">
            <a:alphaModFix/>
          </a:blip>
          <a:stretch>
            <a:fillRect/>
          </a:stretch>
        </p:blipFill>
        <p:spPr>
          <a:xfrm rot="8225708">
            <a:off x="-346392" y="-347173"/>
            <a:ext cx="751759" cy="75177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_POINT_2">
    <p:spTree>
      <p:nvGrpSpPr>
        <p:cNvPr id="240" name="Shape 240"/>
        <p:cNvGrpSpPr/>
        <p:nvPr/>
      </p:nvGrpSpPr>
      <p:grpSpPr>
        <a:xfrm>
          <a:off x="0" y="0"/>
          <a:ext cx="0" cy="0"/>
          <a:chOff x="0" y="0"/>
          <a:chExt cx="0" cy="0"/>
        </a:xfrm>
      </p:grpSpPr>
      <p:sp>
        <p:nvSpPr>
          <p:cNvPr id="241" name="Google Shape;241;p13"/>
          <p:cNvSpPr/>
          <p:nvPr/>
        </p:nvSpPr>
        <p:spPr>
          <a:xfrm>
            <a:off x="0" y="0"/>
            <a:ext cx="9153600" cy="1426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13"/>
          <p:cNvPicPr preferRelativeResize="0"/>
          <p:nvPr/>
        </p:nvPicPr>
        <p:blipFill rotWithShape="1">
          <a:blip r:embed="rId2">
            <a:alphaModFix/>
          </a:blip>
          <a:srcRect b="0" l="0" r="0" t="0"/>
          <a:stretch/>
        </p:blipFill>
        <p:spPr>
          <a:xfrm>
            <a:off x="0" y="1121381"/>
            <a:ext cx="9143999" cy="650093"/>
          </a:xfrm>
          <a:prstGeom prst="rect">
            <a:avLst/>
          </a:prstGeom>
          <a:noFill/>
          <a:ln>
            <a:noFill/>
          </a:ln>
        </p:spPr>
      </p:pic>
      <p:sp>
        <p:nvSpPr>
          <p:cNvPr id="243" name="Google Shape;243;p13"/>
          <p:cNvSpPr/>
          <p:nvPr/>
        </p:nvSpPr>
        <p:spPr>
          <a:xfrm>
            <a:off x="5686425" y="1352550"/>
            <a:ext cx="2952900" cy="146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13"/>
          <p:cNvPicPr preferRelativeResize="0"/>
          <p:nvPr/>
        </p:nvPicPr>
        <p:blipFill>
          <a:blip r:embed="rId3">
            <a:alphaModFix/>
          </a:blip>
          <a:stretch>
            <a:fillRect/>
          </a:stretch>
        </p:blipFill>
        <p:spPr>
          <a:xfrm rot="-190853">
            <a:off x="416721" y="928213"/>
            <a:ext cx="2317666" cy="3408163"/>
          </a:xfrm>
          <a:prstGeom prst="rect">
            <a:avLst/>
          </a:prstGeom>
          <a:noFill/>
          <a:ln>
            <a:noFill/>
          </a:ln>
        </p:spPr>
      </p:pic>
      <p:pic>
        <p:nvPicPr>
          <p:cNvPr id="245" name="Google Shape;245;p13"/>
          <p:cNvPicPr preferRelativeResize="0"/>
          <p:nvPr/>
        </p:nvPicPr>
        <p:blipFill>
          <a:blip r:embed="rId4">
            <a:alphaModFix/>
          </a:blip>
          <a:stretch>
            <a:fillRect/>
          </a:stretch>
        </p:blipFill>
        <p:spPr>
          <a:xfrm rot="-190850">
            <a:off x="335030" y="855627"/>
            <a:ext cx="2481050" cy="3553335"/>
          </a:xfrm>
          <a:prstGeom prst="rect">
            <a:avLst/>
          </a:prstGeom>
          <a:noFill/>
          <a:ln>
            <a:noFill/>
          </a:ln>
          <a:effectLst>
            <a:outerShdw blurRad="57150" rotWithShape="0" algn="bl" dir="5400000" dist="19050">
              <a:srgbClr val="000000">
                <a:alpha val="34000"/>
              </a:srgbClr>
            </a:outerShdw>
          </a:effectLst>
        </p:spPr>
      </p:pic>
      <p:sp>
        <p:nvSpPr>
          <p:cNvPr id="246" name="Google Shape;246;p1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47" name="Google Shape;247;p13"/>
          <p:cNvSpPr txBox="1"/>
          <p:nvPr/>
        </p:nvSpPr>
        <p:spPr>
          <a:xfrm>
            <a:off x="640500" y="95250"/>
            <a:ext cx="7863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FF2CC"/>
                </a:solidFill>
                <a:latin typeface="Fredericka the Great"/>
                <a:ea typeface="Fredericka the Great"/>
                <a:cs typeface="Fredericka the Great"/>
                <a:sym typeface="Fredericka the Great"/>
              </a:rPr>
              <a:t>FOLLOWING THE INCIDENT ON THE CREOLE, NEWSPAPERS AROUND THE U.S  WERE QUICK TO REPORT THESE EVENTS.</a:t>
            </a:r>
            <a:endParaRPr sz="1600">
              <a:solidFill>
                <a:srgbClr val="FFF2CC"/>
              </a:solidFill>
              <a:latin typeface="Fredericka the Great"/>
              <a:ea typeface="Fredericka the Great"/>
              <a:cs typeface="Fredericka the Great"/>
              <a:sym typeface="Fredericka the Great"/>
            </a:endParaRPr>
          </a:p>
        </p:txBody>
      </p:sp>
      <p:pic>
        <p:nvPicPr>
          <p:cNvPr id="248" name="Google Shape;248;p13"/>
          <p:cNvPicPr preferRelativeResize="0"/>
          <p:nvPr/>
        </p:nvPicPr>
        <p:blipFill>
          <a:blip r:embed="rId5">
            <a:alphaModFix/>
          </a:blip>
          <a:stretch>
            <a:fillRect/>
          </a:stretch>
        </p:blipFill>
        <p:spPr>
          <a:xfrm>
            <a:off x="5062025" y="923925"/>
            <a:ext cx="4187049" cy="2429899"/>
          </a:xfrm>
          <a:prstGeom prst="rect">
            <a:avLst/>
          </a:prstGeom>
          <a:noFill/>
          <a:ln>
            <a:noFill/>
          </a:ln>
        </p:spPr>
      </p:pic>
      <p:pic>
        <p:nvPicPr>
          <p:cNvPr id="249" name="Google Shape;249;p13"/>
          <p:cNvPicPr preferRelativeResize="0"/>
          <p:nvPr/>
        </p:nvPicPr>
        <p:blipFill>
          <a:blip r:embed="rId5">
            <a:alphaModFix/>
          </a:blip>
          <a:stretch>
            <a:fillRect/>
          </a:stretch>
        </p:blipFill>
        <p:spPr>
          <a:xfrm rot="10579369">
            <a:off x="4992476" y="2884336"/>
            <a:ext cx="4048897" cy="2284077"/>
          </a:xfrm>
          <a:prstGeom prst="rect">
            <a:avLst/>
          </a:prstGeom>
          <a:noFill/>
          <a:ln>
            <a:noFill/>
          </a:ln>
        </p:spPr>
      </p:pic>
      <p:sp>
        <p:nvSpPr>
          <p:cNvPr id="250" name="Google Shape;250;p13"/>
          <p:cNvSpPr/>
          <p:nvPr/>
        </p:nvSpPr>
        <p:spPr>
          <a:xfrm rot="-180075">
            <a:off x="5616247" y="3453582"/>
            <a:ext cx="2738857" cy="5073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C32225"/>
              </a:buClr>
              <a:buSzPts val="1100"/>
              <a:buFont typeface="Arial"/>
              <a:buNone/>
            </a:pPr>
            <a:r>
              <a:rPr lang="en" sz="900">
                <a:solidFill>
                  <a:srgbClr val="CC0000"/>
                </a:solidFill>
                <a:latin typeface="El Messiri"/>
                <a:ea typeface="El Messiri"/>
                <a:cs typeface="El Messiri"/>
                <a:sym typeface="El Messiri"/>
              </a:rPr>
              <a:t>HOW DO YOU THINK PEOPLE RESPONDED TO HEARING ABOUT THE EVENTS ON THE CREOLE?</a:t>
            </a:r>
            <a:endParaRPr sz="800">
              <a:solidFill>
                <a:srgbClr val="CC0000"/>
              </a:solidFill>
              <a:latin typeface="El Messiri"/>
              <a:ea typeface="El Messiri"/>
              <a:cs typeface="El Messiri"/>
              <a:sym typeface="El Messiri"/>
            </a:endParaRPr>
          </a:p>
        </p:txBody>
      </p:sp>
      <p:sp>
        <p:nvSpPr>
          <p:cNvPr id="251" name="Google Shape;251;p13"/>
          <p:cNvSpPr/>
          <p:nvPr/>
        </p:nvSpPr>
        <p:spPr>
          <a:xfrm>
            <a:off x="5717963" y="1413700"/>
            <a:ext cx="30189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C0000"/>
                </a:solidFill>
                <a:latin typeface="El Messiri"/>
                <a:ea typeface="El Messiri"/>
                <a:cs typeface="El Messiri"/>
                <a:sym typeface="El Messiri"/>
              </a:rPr>
              <a:t>WHY DO YOU THINK NEWSPAPERS AROUND THE </a:t>
            </a:r>
            <a:endParaRPr sz="900">
              <a:solidFill>
                <a:srgbClr val="CC0000"/>
              </a:solidFill>
              <a:latin typeface="El Messiri"/>
              <a:ea typeface="El Messiri"/>
              <a:cs typeface="El Messiri"/>
              <a:sym typeface="El Messiri"/>
            </a:endParaRPr>
          </a:p>
          <a:p>
            <a:pPr indent="0" lvl="0" marL="0" rtl="0" algn="ctr">
              <a:spcBef>
                <a:spcPts val="0"/>
              </a:spcBef>
              <a:spcAft>
                <a:spcPts val="0"/>
              </a:spcAft>
              <a:buNone/>
            </a:pPr>
            <a:r>
              <a:rPr lang="en" sz="900">
                <a:solidFill>
                  <a:srgbClr val="CC0000"/>
                </a:solidFill>
                <a:latin typeface="El Messiri"/>
                <a:ea typeface="El Messiri"/>
                <a:cs typeface="El Messiri"/>
                <a:sym typeface="El Messiri"/>
              </a:rPr>
              <a:t>UNITED STATES WANTED TO REPORT THIS STORY?</a:t>
            </a:r>
            <a:endParaRPr sz="800">
              <a:solidFill>
                <a:srgbClr val="CC0000"/>
              </a:solidFill>
              <a:latin typeface="El Messiri"/>
              <a:ea typeface="El Messiri"/>
              <a:cs typeface="El Messiri"/>
              <a:sym typeface="El Messiri"/>
            </a:endParaRPr>
          </a:p>
        </p:txBody>
      </p:sp>
      <p:pic>
        <p:nvPicPr>
          <p:cNvPr id="252" name="Google Shape;252;p13"/>
          <p:cNvPicPr preferRelativeResize="0"/>
          <p:nvPr/>
        </p:nvPicPr>
        <p:blipFill>
          <a:blip r:embed="rId6">
            <a:alphaModFix/>
          </a:blip>
          <a:stretch>
            <a:fillRect/>
          </a:stretch>
        </p:blipFill>
        <p:spPr>
          <a:xfrm rot="279349">
            <a:off x="2801162" y="1443367"/>
            <a:ext cx="2145562" cy="3408185"/>
          </a:xfrm>
          <a:prstGeom prst="rect">
            <a:avLst/>
          </a:prstGeom>
          <a:noFill/>
          <a:ln>
            <a:noFill/>
          </a:ln>
        </p:spPr>
      </p:pic>
      <p:pic>
        <p:nvPicPr>
          <p:cNvPr id="253" name="Google Shape;253;p13"/>
          <p:cNvPicPr preferRelativeResize="0"/>
          <p:nvPr/>
        </p:nvPicPr>
        <p:blipFill>
          <a:blip r:embed="rId4">
            <a:alphaModFix/>
          </a:blip>
          <a:stretch>
            <a:fillRect/>
          </a:stretch>
        </p:blipFill>
        <p:spPr>
          <a:xfrm rot="279349">
            <a:off x="2648318" y="1228609"/>
            <a:ext cx="2481033" cy="3696517"/>
          </a:xfrm>
          <a:prstGeom prst="rect">
            <a:avLst/>
          </a:prstGeom>
          <a:noFill/>
          <a:ln>
            <a:noFill/>
          </a:ln>
          <a:effectLst>
            <a:outerShdw blurRad="57150" rotWithShape="0" algn="bl" dir="2640000" dist="19050">
              <a:srgbClr val="000000">
                <a:alpha val="34000"/>
              </a:srgb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4">
  <p:cSld name="MAIN_POINT_2_4">
    <p:spTree>
      <p:nvGrpSpPr>
        <p:cNvPr id="254" name="Shape 254"/>
        <p:cNvGrpSpPr/>
        <p:nvPr/>
      </p:nvGrpSpPr>
      <p:grpSpPr>
        <a:xfrm>
          <a:off x="0" y="0"/>
          <a:ext cx="0" cy="0"/>
          <a:chOff x="0" y="0"/>
          <a:chExt cx="0" cy="0"/>
        </a:xfrm>
      </p:grpSpPr>
      <p:sp>
        <p:nvSpPr>
          <p:cNvPr id="255" name="Google Shape;25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6" name="Google Shape;256;p14"/>
          <p:cNvSpPr/>
          <p:nvPr/>
        </p:nvSpPr>
        <p:spPr>
          <a:xfrm>
            <a:off x="5694050" y="2610000"/>
            <a:ext cx="3297600" cy="2286000"/>
          </a:xfrm>
          <a:prstGeom prst="roundRect">
            <a:avLst>
              <a:gd fmla="val 16667" name="adj"/>
            </a:avLst>
          </a:prstGeom>
          <a:solidFill>
            <a:schemeClr val="lt2"/>
          </a:solid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Architects Daughter"/>
                <a:ea typeface="Architects Daughter"/>
                <a:cs typeface="Architects Daughter"/>
                <a:sym typeface="Architects Daughter"/>
              </a:rPr>
              <a:t>HOW COULD DOUGLASS’S BOOK HAVE INFLUENCED PEOPLE IN THE YEARS </a:t>
            </a:r>
            <a:r>
              <a:rPr b="1" lang="en" sz="1200">
                <a:solidFill>
                  <a:schemeClr val="dk1"/>
                </a:solidFill>
                <a:latin typeface="Architects Daughter"/>
                <a:ea typeface="Architects Daughter"/>
                <a:cs typeface="Architects Daughter"/>
                <a:sym typeface="Architects Daughter"/>
              </a:rPr>
              <a:t>LEADING</a:t>
            </a:r>
            <a:r>
              <a:rPr b="1" lang="en" sz="1200">
                <a:solidFill>
                  <a:schemeClr val="dk1"/>
                </a:solidFill>
                <a:latin typeface="Architects Daughter"/>
                <a:ea typeface="Architects Daughter"/>
                <a:cs typeface="Architects Daughter"/>
                <a:sym typeface="Architects Daughter"/>
              </a:rPr>
              <a:t> UP TO THE CIVIL WAR</a:t>
            </a:r>
            <a:endParaRPr b="1">
              <a:latin typeface="Architects Daughter"/>
              <a:ea typeface="Architects Daughter"/>
              <a:cs typeface="Architects Daughter"/>
              <a:sym typeface="Architects Daughter"/>
            </a:endParaRPr>
          </a:p>
        </p:txBody>
      </p:sp>
      <p:sp>
        <p:nvSpPr>
          <p:cNvPr id="257" name="Google Shape;257;p14"/>
          <p:cNvSpPr/>
          <p:nvPr/>
        </p:nvSpPr>
        <p:spPr>
          <a:xfrm>
            <a:off x="5664650" y="209675"/>
            <a:ext cx="3356400" cy="21420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WHY IS IT SIGNIFICANT THAT DOUGLASS COMPARES MADISON WASHINGTON TO GEORGE WASHINGTON AND THOMAS JEFFERSON?</a:t>
            </a:r>
            <a:endParaRPr b="1" sz="1200">
              <a:latin typeface="Architects Daughter"/>
              <a:ea typeface="Architects Daughter"/>
              <a:cs typeface="Architects Daughter"/>
              <a:sym typeface="Architects Daughter"/>
            </a:endParaRPr>
          </a:p>
        </p:txBody>
      </p:sp>
      <p:pic>
        <p:nvPicPr>
          <p:cNvPr id="258" name="Google Shape;258;p14"/>
          <p:cNvPicPr preferRelativeResize="0"/>
          <p:nvPr/>
        </p:nvPicPr>
        <p:blipFill>
          <a:blip r:embed="rId2">
            <a:alphaModFix/>
          </a:blip>
          <a:stretch>
            <a:fillRect/>
          </a:stretch>
        </p:blipFill>
        <p:spPr>
          <a:xfrm>
            <a:off x="484113" y="137675"/>
            <a:ext cx="2083181" cy="2286000"/>
          </a:xfrm>
          <a:prstGeom prst="rect">
            <a:avLst/>
          </a:prstGeom>
          <a:noFill/>
          <a:ln>
            <a:noFill/>
          </a:ln>
          <a:effectLst>
            <a:outerShdw blurRad="57150" rotWithShape="0" algn="bl" dir="2160000" dist="95250">
              <a:srgbClr val="0000FF">
                <a:alpha val="50000"/>
              </a:srgbClr>
            </a:outerShdw>
          </a:effectLst>
        </p:spPr>
      </p:pic>
      <p:sp>
        <p:nvSpPr>
          <p:cNvPr id="259" name="Google Shape;259;p14"/>
          <p:cNvSpPr txBox="1"/>
          <p:nvPr/>
        </p:nvSpPr>
        <p:spPr>
          <a:xfrm>
            <a:off x="0" y="2501100"/>
            <a:ext cx="5470800" cy="263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Barlow Semi Condensed"/>
                <a:ea typeface="Barlow Semi Condensed"/>
                <a:cs typeface="Barlow Semi Condensed"/>
                <a:sym typeface="Barlow Semi Condensed"/>
              </a:rPr>
              <a:t>Frederick </a:t>
            </a:r>
            <a:r>
              <a:rPr lang="en">
                <a:latin typeface="Barlow Semi Condensed"/>
                <a:ea typeface="Barlow Semi Condensed"/>
                <a:cs typeface="Barlow Semi Condensed"/>
                <a:sym typeface="Barlow Semi Condensed"/>
              </a:rPr>
              <a:t>Douglass</a:t>
            </a:r>
            <a:r>
              <a:rPr lang="en">
                <a:latin typeface="Barlow Semi Condensed"/>
                <a:ea typeface="Barlow Semi Condensed"/>
                <a:cs typeface="Barlow Semi Condensed"/>
                <a:sym typeface="Barlow Semi Condensed"/>
              </a:rPr>
              <a:t> escaped bondage in Maryland and became a national leader of the abolitionist movement. In 1853, 8 years before the Civil War began, Douglas wrote a fictional novel about Madison Washington titled “T</a:t>
            </a:r>
            <a:r>
              <a:rPr i="1" lang="en">
                <a:solidFill>
                  <a:schemeClr val="dk1"/>
                </a:solidFill>
                <a:latin typeface="Barlow Semi Condensed"/>
                <a:ea typeface="Barlow Semi Condensed"/>
                <a:cs typeface="Barlow Semi Condensed"/>
                <a:sym typeface="Barlow Semi Condensed"/>
              </a:rPr>
              <a:t>he heroic slave</a:t>
            </a:r>
            <a:r>
              <a:rPr lang="en">
                <a:solidFill>
                  <a:schemeClr val="dk1"/>
                </a:solidFill>
                <a:latin typeface="Barlow Semi Condensed"/>
                <a:ea typeface="Barlow Semi Condensed"/>
                <a:cs typeface="Barlow Semi Condensed"/>
                <a:sym typeface="Barlow Semi Condensed"/>
              </a:rPr>
              <a:t>”. </a:t>
            </a:r>
            <a:endParaRPr>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5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rPr lang="en">
                <a:solidFill>
                  <a:schemeClr val="dk1"/>
                </a:solidFill>
                <a:latin typeface="Barlow Semi Condensed"/>
                <a:ea typeface="Barlow Semi Condensed"/>
                <a:cs typeface="Barlow Semi Condensed"/>
                <a:sym typeface="Barlow Semi Condensed"/>
              </a:rPr>
              <a:t>“T</a:t>
            </a:r>
            <a:r>
              <a:rPr i="1" lang="en">
                <a:solidFill>
                  <a:schemeClr val="dk1"/>
                </a:solidFill>
                <a:latin typeface="Barlow Semi Condensed"/>
                <a:ea typeface="Barlow Semi Condensed"/>
                <a:cs typeface="Barlow Semi Condensed"/>
                <a:sym typeface="Barlow Semi Condensed"/>
              </a:rPr>
              <a:t>he heroic slave</a:t>
            </a:r>
            <a:r>
              <a:rPr lang="en">
                <a:solidFill>
                  <a:schemeClr val="dk1"/>
                </a:solidFill>
                <a:latin typeface="Barlow Semi Condensed"/>
                <a:ea typeface="Barlow Semi Condensed"/>
                <a:cs typeface="Barlow Semi Condensed"/>
                <a:sym typeface="Barlow Semi Condensed"/>
              </a:rPr>
              <a:t>” is divided into four parts. The story highlights Washington’s first escape from bondage, his recapture while attempting to rescue his wife from enslavement, and the events on the </a:t>
            </a:r>
            <a:r>
              <a:rPr i="1" lang="en">
                <a:solidFill>
                  <a:schemeClr val="dk1"/>
                </a:solidFill>
                <a:latin typeface="Barlow Semi Condensed"/>
                <a:ea typeface="Barlow Semi Condensed"/>
                <a:cs typeface="Barlow Semi Condensed"/>
                <a:sym typeface="Barlow Semi Condensed"/>
              </a:rPr>
              <a:t>Creole</a:t>
            </a:r>
            <a:r>
              <a:rPr lang="en">
                <a:solidFill>
                  <a:schemeClr val="dk1"/>
                </a:solidFill>
                <a:latin typeface="Barlow Semi Condensed"/>
                <a:ea typeface="Barlow Semi Condensed"/>
                <a:cs typeface="Barlow Semi Condensed"/>
                <a:sym typeface="Barlow Semi Condensed"/>
              </a:rPr>
              <a:t>. Douglass’ bookends by showing the heroic reception Washington and the newly freed men received when landing in Nassau. Douglass throughout the novel compares their actions of Madison Washington  to liberty-loving Virginians like George Washington, Thomas Jefferson, and Patrick Henry. </a:t>
            </a:r>
            <a:endParaRPr>
              <a:solidFill>
                <a:schemeClr val="dk1"/>
              </a:solidFill>
              <a:latin typeface="Barlow Semi Condensed"/>
              <a:ea typeface="Barlow Semi Condensed"/>
              <a:cs typeface="Barlow Semi Condensed"/>
              <a:sym typeface="Barlow Semi Condensed"/>
            </a:endParaRPr>
          </a:p>
        </p:txBody>
      </p:sp>
      <p:sp>
        <p:nvSpPr>
          <p:cNvPr id="260" name="Google Shape;260;p14"/>
          <p:cNvSpPr/>
          <p:nvPr/>
        </p:nvSpPr>
        <p:spPr>
          <a:xfrm>
            <a:off x="-819150" y="4294225"/>
            <a:ext cx="990600" cy="1131600"/>
          </a:xfrm>
          <a:prstGeom prst="ellipse">
            <a:avLst/>
          </a:prstGeom>
          <a:solidFill>
            <a:srgbClr val="FFF2CC"/>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900">
                <a:latin typeface="Architects Daughter"/>
                <a:ea typeface="Architects Daughter"/>
                <a:cs typeface="Architects Daughter"/>
                <a:sym typeface="Architects Daughter"/>
              </a:rPr>
              <a:t>Liberty::</a:t>
            </a:r>
            <a:endParaRPr b="1" sz="3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3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000">
                <a:latin typeface="Barlow Semi Condensed"/>
                <a:ea typeface="Barlow Semi Condensed"/>
                <a:cs typeface="Barlow Semi Condensed"/>
                <a:sym typeface="Barlow Semi Condensed"/>
              </a:rPr>
              <a:t>Freedom</a:t>
            </a:r>
            <a:endParaRPr b="1" sz="1000">
              <a:latin typeface="Barlow Semi Condensed"/>
              <a:ea typeface="Barlow Semi Condensed"/>
              <a:cs typeface="Barlow Semi Condensed"/>
              <a:sym typeface="Barlow Semi Condensed"/>
            </a:endParaRPr>
          </a:p>
        </p:txBody>
      </p:sp>
      <p:pic>
        <p:nvPicPr>
          <p:cNvPr id="261" name="Google Shape;261;p14"/>
          <p:cNvPicPr preferRelativeResize="0"/>
          <p:nvPr/>
        </p:nvPicPr>
        <p:blipFill>
          <a:blip r:embed="rId3">
            <a:alphaModFix/>
          </a:blip>
          <a:stretch>
            <a:fillRect/>
          </a:stretch>
        </p:blipFill>
        <p:spPr>
          <a:xfrm>
            <a:off x="3051400" y="76325"/>
            <a:ext cx="1551496" cy="2424774"/>
          </a:xfrm>
          <a:prstGeom prst="rect">
            <a:avLst/>
          </a:prstGeom>
          <a:noFill/>
          <a:ln>
            <a:noFill/>
          </a:ln>
          <a:effectLst>
            <a:outerShdw blurRad="57150" rotWithShape="0" algn="bl" dir="4020000" dist="76200">
              <a:srgbClr val="0000FF">
                <a:alpha val="50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1">
  <p:cSld name="MAIN_POINT_2_1">
    <p:spTree>
      <p:nvGrpSpPr>
        <p:cNvPr id="262" name="Shape 262"/>
        <p:cNvGrpSpPr/>
        <p:nvPr/>
      </p:nvGrpSpPr>
      <p:grpSpPr>
        <a:xfrm>
          <a:off x="0" y="0"/>
          <a:ext cx="0" cy="0"/>
          <a:chOff x="0" y="0"/>
          <a:chExt cx="0" cy="0"/>
        </a:xfrm>
      </p:grpSpPr>
      <p:sp>
        <p:nvSpPr>
          <p:cNvPr id="263" name="Google Shape;263;p15"/>
          <p:cNvSpPr/>
          <p:nvPr/>
        </p:nvSpPr>
        <p:spPr>
          <a:xfrm rot="-146089">
            <a:off x="6293905" y="2298142"/>
            <a:ext cx="2591640" cy="2562515"/>
          </a:xfrm>
          <a:prstGeom prst="rect">
            <a:avLst/>
          </a:prstGeom>
          <a:noFill/>
          <a:ln cap="flat" cmpd="sng" w="76200">
            <a:solidFill>
              <a:srgbClr val="6FA8D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p:txBody>
      </p:sp>
      <p:sp>
        <p:nvSpPr>
          <p:cNvPr id="264" name="Google Shape;264;p15"/>
          <p:cNvSpPr/>
          <p:nvPr/>
        </p:nvSpPr>
        <p:spPr>
          <a:xfrm rot="-9601140">
            <a:off x="7294755" y="3420896"/>
            <a:ext cx="2125339" cy="1708543"/>
          </a:xfrm>
          <a:prstGeom prst="lightningBol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a:off x="235001" y="1819277"/>
            <a:ext cx="2554092" cy="2771820"/>
          </a:xfrm>
          <a:prstGeom prst="lightningBol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rot="-165293">
            <a:off x="440428" y="2542698"/>
            <a:ext cx="2546643" cy="2289003"/>
          </a:xfrm>
          <a:prstGeom prst="rect">
            <a:avLst/>
          </a:prstGeom>
          <a:noFill/>
          <a:ln cap="flat" cmpd="sng" w="76200">
            <a:solidFill>
              <a:srgbClr val="D9D2E9"/>
            </a:solidFill>
            <a:prstDash val="dash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p:txBody>
      </p:sp>
      <p:pic>
        <p:nvPicPr>
          <p:cNvPr id="267" name="Google Shape;267;p15"/>
          <p:cNvPicPr preferRelativeResize="0"/>
          <p:nvPr/>
        </p:nvPicPr>
        <p:blipFill rotWithShape="1">
          <a:blip r:embed="rId2">
            <a:alphaModFix/>
          </a:blip>
          <a:srcRect b="0" l="0" r="0" t="0"/>
          <a:stretch/>
        </p:blipFill>
        <p:spPr>
          <a:xfrm>
            <a:off x="-6625" y="1367125"/>
            <a:ext cx="9157500" cy="924900"/>
          </a:xfrm>
          <a:prstGeom prst="rect">
            <a:avLst/>
          </a:prstGeom>
          <a:noFill/>
          <a:ln>
            <a:noFill/>
          </a:ln>
        </p:spPr>
      </p:pic>
      <p:sp>
        <p:nvSpPr>
          <p:cNvPr id="268" name="Google Shape;268;p15"/>
          <p:cNvSpPr/>
          <p:nvPr/>
        </p:nvSpPr>
        <p:spPr>
          <a:xfrm rot="5400000">
            <a:off x="3532475" y="-3548625"/>
            <a:ext cx="20793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269" name="Google Shape;269;p15"/>
          <p:cNvPicPr preferRelativeResize="0"/>
          <p:nvPr/>
        </p:nvPicPr>
        <p:blipFill rotWithShape="1">
          <a:blip r:embed="rId3">
            <a:alphaModFix amt="42000"/>
          </a:blip>
          <a:srcRect b="14157" l="0" r="0" t="8009"/>
          <a:stretch/>
        </p:blipFill>
        <p:spPr>
          <a:xfrm>
            <a:off x="0" y="25"/>
            <a:ext cx="9144003" cy="2292001"/>
          </a:xfrm>
          <a:prstGeom prst="rect">
            <a:avLst/>
          </a:prstGeom>
          <a:noFill/>
          <a:ln>
            <a:noFill/>
          </a:ln>
        </p:spPr>
      </p:pic>
      <p:pic>
        <p:nvPicPr>
          <p:cNvPr id="270" name="Google Shape;270;p15"/>
          <p:cNvPicPr preferRelativeResize="0"/>
          <p:nvPr/>
        </p:nvPicPr>
        <p:blipFill>
          <a:blip r:embed="rId4">
            <a:alphaModFix/>
          </a:blip>
          <a:stretch>
            <a:fillRect/>
          </a:stretch>
        </p:blipFill>
        <p:spPr>
          <a:xfrm>
            <a:off x="3293450" y="2449775"/>
            <a:ext cx="2581250" cy="2513405"/>
          </a:xfrm>
          <a:prstGeom prst="rect">
            <a:avLst/>
          </a:prstGeom>
          <a:noFill/>
          <a:ln>
            <a:noFill/>
          </a:ln>
        </p:spPr>
      </p:pic>
      <p:sp>
        <p:nvSpPr>
          <p:cNvPr id="271" name="Google Shape;271;p15"/>
          <p:cNvSpPr/>
          <p:nvPr/>
        </p:nvSpPr>
        <p:spPr>
          <a:xfrm rot="144949">
            <a:off x="6144251" y="2377829"/>
            <a:ext cx="2754348" cy="2459192"/>
          </a:xfrm>
          <a:prstGeom prst="rect">
            <a:avLst/>
          </a:prstGeom>
          <a:noFill/>
          <a:ln cap="flat" cmpd="sng" w="76200">
            <a:solidFill>
              <a:srgbClr val="9900FF"/>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p:txBody>
      </p:sp>
      <p:sp>
        <p:nvSpPr>
          <p:cNvPr id="272" name="Google Shape;272;p15"/>
          <p:cNvSpPr/>
          <p:nvPr/>
        </p:nvSpPr>
        <p:spPr>
          <a:xfrm rot="156374">
            <a:off x="437276" y="2502616"/>
            <a:ext cx="2546634" cy="2329318"/>
          </a:xfrm>
          <a:prstGeom prst="rect">
            <a:avLst/>
          </a:prstGeom>
          <a:noFill/>
          <a:ln cap="flat" cmpd="sng" w="76200">
            <a:solidFill>
              <a:srgbClr val="FF00FF"/>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p:txBody>
      </p:sp>
      <p:pic>
        <p:nvPicPr>
          <p:cNvPr id="273" name="Google Shape;273;p15"/>
          <p:cNvPicPr preferRelativeResize="0"/>
          <p:nvPr/>
        </p:nvPicPr>
        <p:blipFill>
          <a:blip r:embed="rId5">
            <a:alphaModFix/>
          </a:blip>
          <a:stretch>
            <a:fillRect/>
          </a:stretch>
        </p:blipFill>
        <p:spPr>
          <a:xfrm rot="-217101">
            <a:off x="592200" y="323175"/>
            <a:ext cx="4925376" cy="1645701"/>
          </a:xfrm>
          <a:prstGeom prst="rect">
            <a:avLst/>
          </a:prstGeom>
          <a:noFill/>
          <a:ln>
            <a:noFill/>
          </a:ln>
        </p:spPr>
      </p:pic>
      <p:sp>
        <p:nvSpPr>
          <p:cNvPr id="274" name="Google Shape;274;p15"/>
          <p:cNvSpPr txBox="1"/>
          <p:nvPr/>
        </p:nvSpPr>
        <p:spPr>
          <a:xfrm>
            <a:off x="5791650" y="573525"/>
            <a:ext cx="3043200" cy="10620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 sz="3000">
                <a:solidFill>
                  <a:srgbClr val="FFFF00"/>
                </a:solidFill>
                <a:latin typeface="Fredericka the Great"/>
                <a:ea typeface="Fredericka the Great"/>
                <a:cs typeface="Fredericka the Great"/>
                <a:sym typeface="Fredericka the Great"/>
              </a:rPr>
              <a:t>LEVEL</a:t>
            </a:r>
            <a:r>
              <a:rPr lang="en" sz="4600">
                <a:solidFill>
                  <a:srgbClr val="FFFFFF"/>
                </a:solidFill>
                <a:latin typeface="Fredericka the Great"/>
                <a:ea typeface="Fredericka the Great"/>
                <a:cs typeface="Fredericka the Great"/>
                <a:sym typeface="Fredericka the Great"/>
              </a:rPr>
              <a:t>two</a:t>
            </a:r>
            <a:endParaRPr sz="4600">
              <a:solidFill>
                <a:srgbClr val="FFFFFF"/>
              </a:solidFill>
              <a:latin typeface="Fredericka the Great"/>
              <a:ea typeface="Fredericka the Great"/>
              <a:cs typeface="Fredericka the Great"/>
              <a:sym typeface="Fredericka the Great"/>
            </a:endParaRPr>
          </a:p>
          <a:p>
            <a:pPr indent="0" lvl="0" marL="0" rtl="0" algn="l">
              <a:lnSpc>
                <a:spcPct val="75000"/>
              </a:lnSpc>
              <a:spcBef>
                <a:spcPts val="0"/>
              </a:spcBef>
              <a:spcAft>
                <a:spcPts val="0"/>
              </a:spcAft>
              <a:buNone/>
            </a:pPr>
            <a:r>
              <a:rPr lang="en" sz="3000">
                <a:solidFill>
                  <a:srgbClr val="FFFF00"/>
                </a:solidFill>
                <a:latin typeface="Fredericka the Great"/>
                <a:ea typeface="Fredericka the Great"/>
                <a:cs typeface="Fredericka the Great"/>
                <a:sym typeface="Fredericka the Great"/>
              </a:rPr>
              <a:t>CHALLENGE </a:t>
            </a:r>
            <a:endParaRPr sz="3000">
              <a:solidFill>
                <a:srgbClr val="FFFF00"/>
              </a:solidFill>
              <a:latin typeface="Fredericka the Great"/>
              <a:ea typeface="Fredericka the Great"/>
              <a:cs typeface="Fredericka the Great"/>
              <a:sym typeface="Fredericka the Great"/>
            </a:endParaRPr>
          </a:p>
        </p:txBody>
      </p:sp>
      <p:sp>
        <p:nvSpPr>
          <p:cNvPr id="275" name="Google Shape;275;p15"/>
          <p:cNvSpPr txBox="1"/>
          <p:nvPr/>
        </p:nvSpPr>
        <p:spPr>
          <a:xfrm>
            <a:off x="3522438" y="3265463"/>
            <a:ext cx="2140200" cy="10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CLICK + DRAG THE TERM ABOVE THAT BEST DESCRIBES THE TYPE OF RESISTANCE IN THIS LEVEL + PLACE IN THIS BOX</a:t>
            </a:r>
            <a:endParaRPr sz="1000">
              <a:solidFill>
                <a:srgbClr val="CC0000"/>
              </a:solidFill>
              <a:latin typeface="El Messiri"/>
              <a:ea typeface="El Messiri"/>
              <a:cs typeface="El Messiri"/>
              <a:sym typeface="El Messiri"/>
            </a:endParaRPr>
          </a:p>
        </p:txBody>
      </p:sp>
      <p:sp>
        <p:nvSpPr>
          <p:cNvPr id="276" name="Google Shape;276;p15"/>
          <p:cNvSpPr txBox="1"/>
          <p:nvPr/>
        </p:nvSpPr>
        <p:spPr>
          <a:xfrm>
            <a:off x="492751" y="2606400"/>
            <a:ext cx="2431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CC0000"/>
                </a:solidFill>
                <a:latin typeface="El Messiri"/>
                <a:ea typeface="El Messiri"/>
                <a:cs typeface="El Messiri"/>
                <a:sym typeface="El Messiri"/>
              </a:rPr>
              <a:t>DESCRIBE THE ACTIONS MADISON WASHINGTON AND THE CREOLE USED TO FIGHT FOR FREEDOM AND EQUALITY.</a:t>
            </a:r>
            <a:endParaRPr sz="900">
              <a:solidFill>
                <a:srgbClr val="CC0000"/>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CC0000"/>
              </a:solidFill>
              <a:latin typeface="El Messiri"/>
              <a:ea typeface="El Messiri"/>
              <a:cs typeface="El Messiri"/>
              <a:sym typeface="El Messiri"/>
            </a:endParaRPr>
          </a:p>
        </p:txBody>
      </p:sp>
      <p:sp>
        <p:nvSpPr>
          <p:cNvPr id="277" name="Google Shape;277;p15"/>
          <p:cNvSpPr txBox="1"/>
          <p:nvPr/>
        </p:nvSpPr>
        <p:spPr>
          <a:xfrm>
            <a:off x="6459325" y="2444425"/>
            <a:ext cx="2314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WHY IS MADISON WASHINGTON AND THE CREOLE REVOLT SIGNIFICANT? </a:t>
            </a:r>
            <a:endParaRPr sz="1200">
              <a:solidFill>
                <a:srgbClr val="CC0000"/>
              </a:solidFill>
              <a:latin typeface="El Messiri"/>
              <a:ea typeface="El Messiri"/>
              <a:cs typeface="El Messiri"/>
              <a:sym typeface="El Messiri"/>
            </a:endParaRPr>
          </a:p>
          <a:p>
            <a:pPr indent="0" lvl="0" marL="0" rtl="0" algn="ctr">
              <a:spcBef>
                <a:spcPts val="0"/>
              </a:spcBef>
              <a:spcAft>
                <a:spcPts val="0"/>
              </a:spcAft>
              <a:buNone/>
            </a:pPr>
            <a:r>
              <a:t/>
            </a:r>
            <a:endParaRPr sz="1000">
              <a:solidFill>
                <a:srgbClr val="CC0000"/>
              </a:solidFill>
              <a:latin typeface="El Messiri"/>
              <a:ea typeface="El Messiri"/>
              <a:cs typeface="El Messiri"/>
              <a:sym typeface="El Messiri"/>
            </a:endParaRPr>
          </a:p>
        </p:txBody>
      </p:sp>
      <p:sp>
        <p:nvSpPr>
          <p:cNvPr id="278" name="Google Shape;278;p1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spTree>
      <p:nvGrpSpPr>
        <p:cNvPr id="279" name="Shape 279"/>
        <p:cNvGrpSpPr/>
        <p:nvPr/>
      </p:nvGrpSpPr>
      <p:grpSpPr>
        <a:xfrm>
          <a:off x="0" y="0"/>
          <a:ext cx="0" cy="0"/>
          <a:chOff x="0" y="0"/>
          <a:chExt cx="0" cy="0"/>
        </a:xfrm>
      </p:grpSpPr>
      <p:pic>
        <p:nvPicPr>
          <p:cNvPr id="280" name="Google Shape;280;p16"/>
          <p:cNvPicPr preferRelativeResize="0"/>
          <p:nvPr/>
        </p:nvPicPr>
        <p:blipFill rotWithShape="1">
          <a:blip r:embed="rId2">
            <a:alphaModFix/>
          </a:blip>
          <a:srcRect b="0" l="0" r="0" t="0"/>
          <a:stretch/>
        </p:blipFill>
        <p:spPr>
          <a:xfrm>
            <a:off x="-6625" y="1367125"/>
            <a:ext cx="9157500" cy="924900"/>
          </a:xfrm>
          <a:prstGeom prst="rect">
            <a:avLst/>
          </a:prstGeom>
          <a:noFill/>
          <a:ln>
            <a:noFill/>
          </a:ln>
        </p:spPr>
      </p:pic>
      <p:sp>
        <p:nvSpPr>
          <p:cNvPr id="281" name="Google Shape;281;p16"/>
          <p:cNvSpPr/>
          <p:nvPr/>
        </p:nvSpPr>
        <p:spPr>
          <a:xfrm rot="5400000">
            <a:off x="3532475" y="-3548625"/>
            <a:ext cx="20793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sp>
        <p:nvSpPr>
          <p:cNvPr id="282" name="Google Shape;282;p16"/>
          <p:cNvSpPr txBox="1"/>
          <p:nvPr/>
        </p:nvSpPr>
        <p:spPr>
          <a:xfrm>
            <a:off x="371475" y="2444425"/>
            <a:ext cx="8458200" cy="295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500">
              <a:latin typeface="ABeeZee"/>
              <a:ea typeface="ABeeZee"/>
              <a:cs typeface="ABeeZee"/>
              <a:sym typeface="ABeeZee"/>
            </a:endParaRPr>
          </a:p>
          <a:p>
            <a:pPr indent="0" lvl="0" marL="0" rtl="0" algn="l">
              <a:spcBef>
                <a:spcPts val="0"/>
              </a:spcBef>
              <a:spcAft>
                <a:spcPts val="0"/>
              </a:spcAft>
              <a:buNone/>
            </a:pPr>
            <a:r>
              <a:t/>
            </a:r>
            <a:endParaRPr b="1" sz="500">
              <a:latin typeface="ABeeZee"/>
              <a:ea typeface="ABeeZee"/>
              <a:cs typeface="ABeeZee"/>
              <a:sym typeface="ABeeZee"/>
            </a:endParaRPr>
          </a:p>
          <a:p>
            <a:pPr indent="0" lvl="0" marL="0" rtl="0" algn="ctr">
              <a:spcBef>
                <a:spcPts val="0"/>
              </a:spcBef>
              <a:spcAft>
                <a:spcPts val="0"/>
              </a:spcAft>
              <a:buNone/>
            </a:pPr>
            <a:r>
              <a:t/>
            </a:r>
            <a:endParaRPr b="1" sz="500">
              <a:latin typeface="ABeeZee"/>
              <a:ea typeface="ABeeZee"/>
              <a:cs typeface="ABeeZee"/>
              <a:sym typeface="ABeeZee"/>
            </a:endParaRPr>
          </a:p>
          <a:p>
            <a:pPr indent="0" lvl="0" marL="0" rtl="0" algn="ctr">
              <a:spcBef>
                <a:spcPts val="0"/>
              </a:spcBef>
              <a:spcAft>
                <a:spcPts val="0"/>
              </a:spcAft>
              <a:buNone/>
            </a:pPr>
            <a:r>
              <a:rPr lang="en" sz="4500">
                <a:solidFill>
                  <a:srgbClr val="FF0000"/>
                </a:solidFill>
                <a:latin typeface="Fredericka the Great"/>
                <a:ea typeface="Fredericka the Great"/>
                <a:cs typeface="Fredericka the Great"/>
                <a:sym typeface="Fredericka the Great"/>
              </a:rPr>
              <a:t>LEVEL </a:t>
            </a:r>
            <a:r>
              <a:rPr lang="en" sz="4500">
                <a:solidFill>
                  <a:srgbClr val="9900FF"/>
                </a:solidFill>
                <a:latin typeface="Fredericka the Great"/>
                <a:ea typeface="Fredericka the Great"/>
                <a:cs typeface="Fredericka the Great"/>
                <a:sym typeface="Fredericka the Great"/>
              </a:rPr>
              <a:t>TWO</a:t>
            </a:r>
            <a:endParaRPr sz="39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000">
                <a:solidFill>
                  <a:srgbClr val="FF0000"/>
                </a:solidFill>
                <a:latin typeface="Fredericka the Great"/>
                <a:ea typeface="Fredericka the Great"/>
                <a:cs typeface="Fredericka the Great"/>
                <a:sym typeface="Fredericka the Great"/>
              </a:rPr>
              <a:t>YOU ARE GOING TO READ A DESCRIPTION AND ANALYZE PRIMARY SOURCES TO EXAMINE AN ACT OF RESISTANCE. YOU WILL USE THIS INFORMATION TO DETERMINE HOW AFRICAN AMERICANS FOUGHT FOR FREEDOM AND EQUALITY.</a:t>
            </a:r>
            <a:endParaRPr sz="43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4500">
              <a:solidFill>
                <a:srgbClr val="9900FF"/>
              </a:solidFill>
              <a:latin typeface="Architects Daughter"/>
              <a:ea typeface="Architects Daughter"/>
              <a:cs typeface="Architects Daughter"/>
              <a:sym typeface="Architects Daughter"/>
            </a:endParaRPr>
          </a:p>
        </p:txBody>
      </p:sp>
      <p:pic>
        <p:nvPicPr>
          <p:cNvPr id="283" name="Google Shape;283;p16"/>
          <p:cNvPicPr preferRelativeResize="0"/>
          <p:nvPr/>
        </p:nvPicPr>
        <p:blipFill rotWithShape="1">
          <a:blip r:embed="rId3">
            <a:alphaModFix amt="42000"/>
          </a:blip>
          <a:srcRect b="14157" l="0" r="0" t="8009"/>
          <a:stretch/>
        </p:blipFill>
        <p:spPr>
          <a:xfrm>
            <a:off x="0" y="25"/>
            <a:ext cx="9144003" cy="2292001"/>
          </a:xfrm>
          <a:prstGeom prst="rect">
            <a:avLst/>
          </a:prstGeom>
          <a:noFill/>
          <a:ln>
            <a:noFill/>
          </a:ln>
        </p:spPr>
      </p:pic>
      <p:sp>
        <p:nvSpPr>
          <p:cNvPr id="284" name="Google Shape;284;p16"/>
          <p:cNvSpPr txBox="1"/>
          <p:nvPr/>
        </p:nvSpPr>
        <p:spPr>
          <a:xfrm>
            <a:off x="1211125" y="2745163"/>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85" name="Google Shape;285;p16"/>
          <p:cNvPicPr preferRelativeResize="0"/>
          <p:nvPr/>
        </p:nvPicPr>
        <p:blipFill>
          <a:blip r:embed="rId4">
            <a:alphaModFix/>
          </a:blip>
          <a:stretch>
            <a:fillRect/>
          </a:stretch>
        </p:blipFill>
        <p:spPr>
          <a:xfrm>
            <a:off x="1287325" y="468049"/>
            <a:ext cx="6551903" cy="2189175"/>
          </a:xfrm>
          <a:prstGeom prst="rect">
            <a:avLst/>
          </a:prstGeom>
          <a:noFill/>
          <a:ln>
            <a:noFill/>
          </a:ln>
        </p:spPr>
      </p:pic>
      <p:sp>
        <p:nvSpPr>
          <p:cNvPr id="286" name="Google Shape;286;p1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87" name="Google Shape;287;p16"/>
          <p:cNvSpPr txBox="1"/>
          <p:nvPr/>
        </p:nvSpPr>
        <p:spPr>
          <a:xfrm>
            <a:off x="1211125" y="2745225"/>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spTree>
      <p:nvGrpSpPr>
        <p:cNvPr id="288" name="Shape 288"/>
        <p:cNvGrpSpPr/>
        <p:nvPr/>
      </p:nvGrpSpPr>
      <p:grpSpPr>
        <a:xfrm>
          <a:off x="0" y="0"/>
          <a:ext cx="0" cy="0"/>
          <a:chOff x="0" y="0"/>
          <a:chExt cx="0" cy="0"/>
        </a:xfrm>
      </p:grpSpPr>
      <p:pic>
        <p:nvPicPr>
          <p:cNvPr id="289" name="Google Shape;289;p17"/>
          <p:cNvPicPr preferRelativeResize="0"/>
          <p:nvPr/>
        </p:nvPicPr>
        <p:blipFill>
          <a:blip r:embed="rId2">
            <a:alphaModFix/>
          </a:blip>
          <a:stretch>
            <a:fillRect/>
          </a:stretch>
        </p:blipFill>
        <p:spPr>
          <a:xfrm>
            <a:off x="4542125" y="149350"/>
            <a:ext cx="4382452" cy="1828027"/>
          </a:xfrm>
          <a:prstGeom prst="rect">
            <a:avLst/>
          </a:prstGeom>
          <a:noFill/>
          <a:ln>
            <a:noFill/>
          </a:ln>
          <a:effectLst>
            <a:outerShdw blurRad="57150" rotWithShape="0" algn="bl" dir="5400000" dist="19050">
              <a:srgbClr val="000000">
                <a:alpha val="26000"/>
              </a:srgbClr>
            </a:outerShdw>
          </a:effectLst>
        </p:spPr>
      </p:pic>
      <p:pic>
        <p:nvPicPr>
          <p:cNvPr id="290" name="Google Shape;290;p17"/>
          <p:cNvPicPr preferRelativeResize="0"/>
          <p:nvPr/>
        </p:nvPicPr>
        <p:blipFill>
          <a:blip r:embed="rId2">
            <a:alphaModFix/>
          </a:blip>
          <a:stretch>
            <a:fillRect/>
          </a:stretch>
        </p:blipFill>
        <p:spPr>
          <a:xfrm>
            <a:off x="4647550" y="3358450"/>
            <a:ext cx="4171601" cy="1603125"/>
          </a:xfrm>
          <a:prstGeom prst="rect">
            <a:avLst/>
          </a:prstGeom>
          <a:noFill/>
          <a:ln>
            <a:noFill/>
          </a:ln>
          <a:effectLst>
            <a:outerShdw blurRad="57150" rotWithShape="0" algn="bl" dir="5400000" dist="19050">
              <a:srgbClr val="000000">
                <a:alpha val="26000"/>
              </a:srgbClr>
            </a:outerShdw>
          </a:effectLst>
        </p:spPr>
      </p:pic>
      <p:sp>
        <p:nvSpPr>
          <p:cNvPr id="291" name="Google Shape;291;p17"/>
          <p:cNvSpPr/>
          <p:nvPr/>
        </p:nvSpPr>
        <p:spPr>
          <a:xfrm rot="-5400000">
            <a:off x="-612000" y="592950"/>
            <a:ext cx="5151900" cy="39660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292" name="Google Shape;292;p17"/>
          <p:cNvPicPr preferRelativeResize="0"/>
          <p:nvPr/>
        </p:nvPicPr>
        <p:blipFill rotWithShape="1">
          <a:blip r:embed="rId3">
            <a:alphaModFix/>
          </a:blip>
          <a:srcRect b="0" l="0" r="0" t="0"/>
          <a:stretch/>
        </p:blipFill>
        <p:spPr>
          <a:xfrm rot="-5400000">
            <a:off x="1452587" y="2313612"/>
            <a:ext cx="5148852" cy="527725"/>
          </a:xfrm>
          <a:prstGeom prst="rect">
            <a:avLst/>
          </a:prstGeom>
          <a:noFill/>
          <a:ln>
            <a:noFill/>
          </a:ln>
        </p:spPr>
      </p:pic>
      <p:sp>
        <p:nvSpPr>
          <p:cNvPr id="293" name="Google Shape;293;p1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94" name="Google Shape;294;p17"/>
          <p:cNvPicPr preferRelativeResize="0"/>
          <p:nvPr/>
        </p:nvPicPr>
        <p:blipFill>
          <a:blip r:embed="rId2">
            <a:alphaModFix/>
          </a:blip>
          <a:stretch>
            <a:fillRect/>
          </a:stretch>
        </p:blipFill>
        <p:spPr>
          <a:xfrm rot="-130226">
            <a:off x="4693900" y="1874924"/>
            <a:ext cx="4382454" cy="1594225"/>
          </a:xfrm>
          <a:prstGeom prst="rect">
            <a:avLst/>
          </a:prstGeom>
          <a:noFill/>
          <a:ln>
            <a:noFill/>
          </a:ln>
          <a:effectLst>
            <a:outerShdw blurRad="57150" rotWithShape="0" algn="bl" dir="5400000" dist="19050">
              <a:srgbClr val="000000">
                <a:alpha val="26000"/>
              </a:srgbClr>
            </a:outerShdw>
          </a:effectLst>
        </p:spPr>
      </p:pic>
      <p:sp>
        <p:nvSpPr>
          <p:cNvPr id="295" name="Google Shape;295;p17"/>
          <p:cNvSpPr/>
          <p:nvPr/>
        </p:nvSpPr>
        <p:spPr>
          <a:xfrm>
            <a:off x="4844150" y="419100"/>
            <a:ext cx="3762900" cy="50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32225"/>
                </a:solidFill>
                <a:latin typeface="El Messiri"/>
                <a:ea typeface="El Messiri"/>
                <a:cs typeface="El Messiri"/>
                <a:sym typeface="El Messiri"/>
              </a:rPr>
              <a:t>WHAT DO YOU SEE IN THIS IMAGE? CLICK + DRAG THE CIRCLES BELOW TO THE AREAS YOU WOULD LIKE TO FOCUS ON. </a:t>
            </a:r>
            <a:endParaRPr sz="900">
              <a:solidFill>
                <a:srgbClr val="C32225"/>
              </a:solidFill>
              <a:latin typeface="El Messiri"/>
              <a:ea typeface="El Messiri"/>
              <a:cs typeface="El Messiri"/>
              <a:sym typeface="El Messiri"/>
            </a:endParaRPr>
          </a:p>
          <a:p>
            <a:pPr indent="0" lvl="0" marL="0" rtl="0" algn="ctr">
              <a:spcBef>
                <a:spcPts val="0"/>
              </a:spcBef>
              <a:spcAft>
                <a:spcPts val="0"/>
              </a:spcAft>
              <a:buNone/>
            </a:pPr>
            <a:r>
              <a:t/>
            </a:r>
            <a:endParaRPr sz="1000">
              <a:solidFill>
                <a:srgbClr val="C32225"/>
              </a:solidFill>
              <a:latin typeface="El Messiri"/>
              <a:ea typeface="El Messiri"/>
              <a:cs typeface="El Messiri"/>
              <a:sym typeface="El Messiri"/>
            </a:endParaRPr>
          </a:p>
          <a:p>
            <a:pPr indent="0" lvl="0" marL="0" rtl="0" algn="ctr">
              <a:spcBef>
                <a:spcPts val="0"/>
              </a:spcBef>
              <a:spcAft>
                <a:spcPts val="0"/>
              </a:spcAft>
              <a:buNone/>
            </a:pPr>
            <a:r>
              <a:t/>
            </a:r>
            <a:endParaRPr sz="1000">
              <a:latin typeface="El Messiri"/>
              <a:ea typeface="El Messiri"/>
              <a:cs typeface="El Messiri"/>
              <a:sym typeface="El Messiri"/>
            </a:endParaRPr>
          </a:p>
        </p:txBody>
      </p:sp>
      <p:sp>
        <p:nvSpPr>
          <p:cNvPr id="296" name="Google Shape;296;p17"/>
          <p:cNvSpPr/>
          <p:nvPr/>
        </p:nvSpPr>
        <p:spPr>
          <a:xfrm>
            <a:off x="5487150" y="3606100"/>
            <a:ext cx="25395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32225"/>
                </a:solidFill>
                <a:latin typeface="El Messiri"/>
                <a:ea typeface="El Messiri"/>
                <a:cs typeface="El Messiri"/>
                <a:sym typeface="El Messiri"/>
              </a:rPr>
              <a:t>AFTER INVESTIGATING THIS IMAGE, WHAT QUESTIONS DO YOU NOW HAVE?</a:t>
            </a:r>
            <a:endParaRPr sz="1000">
              <a:solidFill>
                <a:srgbClr val="C32225"/>
              </a:solidFill>
              <a:latin typeface="El Messiri"/>
              <a:ea typeface="El Messiri"/>
              <a:cs typeface="El Messiri"/>
              <a:sym typeface="El Messiri"/>
            </a:endParaRPr>
          </a:p>
        </p:txBody>
      </p:sp>
      <p:sp>
        <p:nvSpPr>
          <p:cNvPr id="297" name="Google Shape;297;p17"/>
          <p:cNvSpPr/>
          <p:nvPr/>
        </p:nvSpPr>
        <p:spPr>
          <a:xfrm rot="-139111">
            <a:off x="5364663" y="2105751"/>
            <a:ext cx="3077519" cy="57467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32225"/>
                </a:solidFill>
                <a:latin typeface="El Messiri"/>
                <a:ea typeface="El Messiri"/>
                <a:cs typeface="El Messiri"/>
                <a:sym typeface="El Messiri"/>
              </a:rPr>
              <a:t>USING WHAT YOU SEE IN YOUR CIRCLES, WHAT DO YOU THINK IS HAPPENING? BE SPECIFIC!</a:t>
            </a:r>
            <a:endParaRPr sz="1000">
              <a:solidFill>
                <a:srgbClr val="C32225"/>
              </a:solidFill>
              <a:latin typeface="El Messiri"/>
              <a:ea typeface="El Messiri"/>
              <a:cs typeface="El Messiri"/>
              <a:sym typeface="El Messiri"/>
            </a:endParaRPr>
          </a:p>
          <a:p>
            <a:pPr indent="0" lvl="0" marL="0" rtl="0" algn="ctr">
              <a:spcBef>
                <a:spcPts val="0"/>
              </a:spcBef>
              <a:spcAft>
                <a:spcPts val="0"/>
              </a:spcAft>
              <a:buNone/>
            </a:pPr>
            <a:r>
              <a:t/>
            </a:r>
            <a:endParaRPr sz="1000">
              <a:latin typeface="El Messiri"/>
              <a:ea typeface="El Messiri"/>
              <a:cs typeface="El Messiri"/>
              <a:sym typeface="El Messiri"/>
            </a:endParaRPr>
          </a:p>
        </p:txBody>
      </p:sp>
      <p:sp>
        <p:nvSpPr>
          <p:cNvPr id="298" name="Google Shape;298;p1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99" name="Google Shape;299;p17"/>
          <p:cNvPicPr preferRelativeResize="0"/>
          <p:nvPr/>
        </p:nvPicPr>
        <p:blipFill>
          <a:blip r:embed="rId4">
            <a:alphaModFix/>
          </a:blip>
          <a:stretch>
            <a:fillRect/>
          </a:stretch>
        </p:blipFill>
        <p:spPr>
          <a:xfrm>
            <a:off x="806739" y="720833"/>
            <a:ext cx="2757617" cy="3629377"/>
          </a:xfrm>
          <a:prstGeom prst="rect">
            <a:avLst/>
          </a:prstGeom>
          <a:noFill/>
          <a:ln>
            <a:noFill/>
          </a:ln>
        </p:spPr>
      </p:pic>
      <p:pic>
        <p:nvPicPr>
          <p:cNvPr id="300" name="Google Shape;300;p17"/>
          <p:cNvPicPr preferRelativeResize="0"/>
          <p:nvPr/>
        </p:nvPicPr>
        <p:blipFill>
          <a:blip r:embed="rId5">
            <a:alphaModFix/>
          </a:blip>
          <a:stretch>
            <a:fillRect/>
          </a:stretch>
        </p:blipFill>
        <p:spPr>
          <a:xfrm rot="-232">
            <a:off x="482700" y="311639"/>
            <a:ext cx="3365400" cy="4427273"/>
          </a:xfrm>
          <a:prstGeom prst="rect">
            <a:avLst/>
          </a:prstGeom>
          <a:noFill/>
          <a:ln>
            <a:noFill/>
          </a:ln>
          <a:effectLst>
            <a:outerShdw blurRad="142875" rotWithShape="0" algn="bl" dir="5400000" dist="76200">
              <a:srgbClr val="000000">
                <a:alpha val="23000"/>
              </a:srgbClr>
            </a:outerShdw>
          </a:effectLst>
        </p:spPr>
      </p:pic>
      <p:pic>
        <p:nvPicPr>
          <p:cNvPr id="301" name="Google Shape;301;p17"/>
          <p:cNvPicPr preferRelativeResize="0"/>
          <p:nvPr/>
        </p:nvPicPr>
        <p:blipFill>
          <a:blip r:embed="rId6">
            <a:alphaModFix/>
          </a:blip>
          <a:stretch>
            <a:fillRect/>
          </a:stretch>
        </p:blipFill>
        <p:spPr>
          <a:xfrm>
            <a:off x="3464761" y="4417675"/>
            <a:ext cx="1518282" cy="5073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2" name="Shape 302"/>
        <p:cNvGrpSpPr/>
        <p:nvPr/>
      </p:nvGrpSpPr>
      <p:grpSpPr>
        <a:xfrm>
          <a:off x="0" y="0"/>
          <a:ext cx="0" cy="0"/>
          <a:chOff x="0" y="0"/>
          <a:chExt cx="0" cy="0"/>
        </a:xfrm>
      </p:grpSpPr>
      <p:sp>
        <p:nvSpPr>
          <p:cNvPr id="303" name="Google Shape;303;p18"/>
          <p:cNvSpPr/>
          <p:nvPr/>
        </p:nvSpPr>
        <p:spPr>
          <a:xfrm rot="-5400000">
            <a:off x="-280350" y="261300"/>
            <a:ext cx="5151900" cy="46293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04" name="Google Shape;304;p18"/>
          <p:cNvPicPr preferRelativeResize="0"/>
          <p:nvPr/>
        </p:nvPicPr>
        <p:blipFill rotWithShape="1">
          <a:blip r:embed="rId2">
            <a:alphaModFix/>
          </a:blip>
          <a:srcRect b="0" l="0" r="0" t="0"/>
          <a:stretch/>
        </p:blipFill>
        <p:spPr>
          <a:xfrm rot="-5400000">
            <a:off x="2138387" y="2313612"/>
            <a:ext cx="5148852" cy="527725"/>
          </a:xfrm>
          <a:prstGeom prst="rect">
            <a:avLst/>
          </a:prstGeom>
          <a:noFill/>
          <a:ln>
            <a:noFill/>
          </a:ln>
        </p:spPr>
      </p:pic>
      <p:pic>
        <p:nvPicPr>
          <p:cNvPr id="305" name="Google Shape;305;p18"/>
          <p:cNvPicPr preferRelativeResize="0"/>
          <p:nvPr/>
        </p:nvPicPr>
        <p:blipFill>
          <a:blip r:embed="rId3">
            <a:alphaModFix/>
          </a:blip>
          <a:stretch>
            <a:fillRect/>
          </a:stretch>
        </p:blipFill>
        <p:spPr>
          <a:xfrm rot="8225708">
            <a:off x="-411092" y="-433423"/>
            <a:ext cx="751759" cy="751771"/>
          </a:xfrm>
          <a:prstGeom prst="rect">
            <a:avLst/>
          </a:prstGeom>
          <a:noFill/>
          <a:ln>
            <a:noFill/>
          </a:ln>
        </p:spPr>
      </p:pic>
      <p:pic>
        <p:nvPicPr>
          <p:cNvPr id="306" name="Google Shape;306;p18"/>
          <p:cNvPicPr preferRelativeResize="0"/>
          <p:nvPr/>
        </p:nvPicPr>
        <p:blipFill>
          <a:blip r:embed="rId4">
            <a:alphaModFix/>
          </a:blip>
          <a:stretch>
            <a:fillRect/>
          </a:stretch>
        </p:blipFill>
        <p:spPr>
          <a:xfrm>
            <a:off x="4785800" y="1000125"/>
            <a:ext cx="4358199" cy="2429899"/>
          </a:xfrm>
          <a:prstGeom prst="rect">
            <a:avLst/>
          </a:prstGeom>
          <a:noFill/>
          <a:ln>
            <a:noFill/>
          </a:ln>
        </p:spPr>
      </p:pic>
      <p:pic>
        <p:nvPicPr>
          <p:cNvPr id="307" name="Google Shape;307;p18"/>
          <p:cNvPicPr preferRelativeResize="0"/>
          <p:nvPr/>
        </p:nvPicPr>
        <p:blipFill>
          <a:blip r:embed="rId4">
            <a:alphaModFix/>
          </a:blip>
          <a:stretch>
            <a:fillRect/>
          </a:stretch>
        </p:blipFill>
        <p:spPr>
          <a:xfrm rot="10579369">
            <a:off x="4944851" y="2808136"/>
            <a:ext cx="4048897" cy="2284077"/>
          </a:xfrm>
          <a:prstGeom prst="rect">
            <a:avLst/>
          </a:prstGeom>
          <a:noFill/>
          <a:ln>
            <a:noFill/>
          </a:ln>
        </p:spPr>
      </p:pic>
      <p:sp>
        <p:nvSpPr>
          <p:cNvPr id="308" name="Google Shape;308;p18"/>
          <p:cNvSpPr txBox="1"/>
          <p:nvPr/>
        </p:nvSpPr>
        <p:spPr>
          <a:xfrm>
            <a:off x="8424833"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09" name="Google Shape;309;p18"/>
          <p:cNvSpPr txBox="1"/>
          <p:nvPr/>
        </p:nvSpPr>
        <p:spPr>
          <a:xfrm>
            <a:off x="5503400" y="67525"/>
            <a:ext cx="3018900" cy="102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Fira Sans Condensed"/>
                <a:ea typeface="Fira Sans Condensed"/>
                <a:cs typeface="Fira Sans Condensed"/>
                <a:sym typeface="Fira Sans Condensed"/>
              </a:rPr>
              <a:t> Using the highlight tool, highlight the actions of resistance  in</a:t>
            </a:r>
            <a:r>
              <a:rPr b="1" lang="en">
                <a:highlight>
                  <a:srgbClr val="FFFF00"/>
                </a:highlight>
                <a:latin typeface="Mountains of Christmas"/>
                <a:ea typeface="Mountains of Christmas"/>
                <a:cs typeface="Mountains of Christmas"/>
                <a:sym typeface="Mountains of Christmas"/>
              </a:rPr>
              <a:t> yellow. </a:t>
            </a:r>
            <a:endParaRPr b="1">
              <a:highlight>
                <a:srgbClr val="FFFF00"/>
              </a:highlight>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rPr lang="en" sz="1000">
                <a:solidFill>
                  <a:srgbClr val="C32225"/>
                </a:solidFill>
                <a:latin typeface="Fira Sans Condensed"/>
                <a:ea typeface="Fira Sans Condensed"/>
                <a:cs typeface="Fira Sans Condensed"/>
                <a:sym typeface="Fira Sans Condensed"/>
              </a:rPr>
              <a:t> Using the highlight tool, highlight the consequences of the resistance in</a:t>
            </a:r>
            <a:r>
              <a:rPr b="1" lang="en">
                <a:solidFill>
                  <a:srgbClr val="C32225"/>
                </a:solidFill>
                <a:latin typeface="Barlow Semi Condensed"/>
                <a:ea typeface="Barlow Semi Condensed"/>
                <a:cs typeface="Barlow Semi Condensed"/>
                <a:sym typeface="Barlow Semi Condensed"/>
              </a:rPr>
              <a:t> </a:t>
            </a:r>
            <a:r>
              <a:rPr b="1" lang="en">
                <a:solidFill>
                  <a:srgbClr val="C32225"/>
                </a:solidFill>
                <a:highlight>
                  <a:srgbClr val="00FF00"/>
                </a:highlight>
                <a:latin typeface="Mountains of Christmas"/>
                <a:ea typeface="Mountains of Christmas"/>
                <a:cs typeface="Mountains of Christmas"/>
                <a:sym typeface="Mountains of Christmas"/>
              </a:rPr>
              <a:t>green</a:t>
            </a:r>
            <a:r>
              <a:rPr b="1" lang="en">
                <a:solidFill>
                  <a:srgbClr val="C32225"/>
                </a:solidFill>
                <a:latin typeface="Mountains of Christmas"/>
                <a:ea typeface="Mountains of Christmas"/>
                <a:cs typeface="Mountains of Christmas"/>
                <a:sym typeface="Mountains of Christmas"/>
              </a:rPr>
              <a:t>. </a:t>
            </a:r>
            <a:endParaRPr b="1">
              <a:latin typeface="Mountains of Christmas"/>
              <a:ea typeface="Mountains of Christmas"/>
              <a:cs typeface="Mountains of Christmas"/>
              <a:sym typeface="Mountains of Christmas"/>
            </a:endParaRPr>
          </a:p>
        </p:txBody>
      </p:sp>
      <p:sp>
        <p:nvSpPr>
          <p:cNvPr id="310" name="Google Shape;310;p18"/>
          <p:cNvSpPr/>
          <p:nvPr/>
        </p:nvSpPr>
        <p:spPr>
          <a:xfrm rot="-179747">
            <a:off x="5514793" y="3382455"/>
            <a:ext cx="2657732" cy="5073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C22326"/>
                </a:solidFill>
                <a:latin typeface="El Messiri"/>
                <a:ea typeface="El Messiri"/>
                <a:cs typeface="El Messiri"/>
                <a:sym typeface="El Messiri"/>
              </a:rPr>
              <a:t>HOW DID THE FUGITIVE SLAVE ACT INCREASE TENSIONS AROUND SLAVERY?</a:t>
            </a:r>
            <a:endParaRPr sz="800">
              <a:solidFill>
                <a:srgbClr val="C22326"/>
              </a:solidFill>
              <a:latin typeface="El Messiri"/>
              <a:ea typeface="El Messiri"/>
              <a:cs typeface="El Messiri"/>
              <a:sym typeface="El Messiri"/>
            </a:endParaRPr>
          </a:p>
        </p:txBody>
      </p:sp>
      <p:sp>
        <p:nvSpPr>
          <p:cNvPr id="311" name="Google Shape;311;p18"/>
          <p:cNvSpPr/>
          <p:nvPr/>
        </p:nvSpPr>
        <p:spPr>
          <a:xfrm>
            <a:off x="5441738" y="1489900"/>
            <a:ext cx="30189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22326"/>
                </a:solidFill>
                <a:latin typeface="El Messiri"/>
                <a:ea typeface="El Messiri"/>
                <a:cs typeface="El Messiri"/>
                <a:sym typeface="El Messiri"/>
              </a:rPr>
              <a:t>WHAT IS SOMETHING YOU FIND SURPRISING, INTERESTING, OR TROUBLING ABOUT THIS STORY?</a:t>
            </a:r>
            <a:endParaRPr sz="900">
              <a:solidFill>
                <a:srgbClr val="C22326"/>
              </a:solidFill>
              <a:latin typeface="El Messiri"/>
              <a:ea typeface="El Messiri"/>
              <a:cs typeface="El Messiri"/>
              <a:sym typeface="El Messiri"/>
            </a:endParaRPr>
          </a:p>
        </p:txBody>
      </p:sp>
      <p:sp>
        <p:nvSpPr>
          <p:cNvPr id="312" name="Google Shape;312;p18"/>
          <p:cNvSpPr/>
          <p:nvPr/>
        </p:nvSpPr>
        <p:spPr>
          <a:xfrm>
            <a:off x="-1170475" y="1656400"/>
            <a:ext cx="1406100" cy="995100"/>
          </a:xfrm>
          <a:prstGeom prst="verticalScroll">
            <a:avLst>
              <a:gd fmla="val 12500" name="adj"/>
            </a:avLst>
          </a:prstGeom>
          <a:solidFill>
            <a:srgbClr val="FFFFFF"/>
          </a:solidFill>
          <a:ln>
            <a:noFill/>
          </a:ln>
          <a:effectLst>
            <a:outerShdw blurRad="57150" rotWithShape="0" algn="bl" dir="1740000" dist="66675">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Abolitionist</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900">
                <a:latin typeface="Fira Sans Condensed"/>
                <a:ea typeface="Fira Sans Condensed"/>
                <a:cs typeface="Fira Sans Condensed"/>
                <a:sym typeface="Fira Sans Condensed"/>
              </a:rPr>
              <a:t>To put an end to.</a:t>
            </a:r>
            <a:endParaRPr sz="700">
              <a:latin typeface="Fira Sans Condensed"/>
              <a:ea typeface="Fira Sans Condensed"/>
              <a:cs typeface="Fira Sans Condensed"/>
              <a:sym typeface="Fira Sans Condensed"/>
            </a:endParaRPr>
          </a:p>
        </p:txBody>
      </p:sp>
      <p:sp>
        <p:nvSpPr>
          <p:cNvPr id="313" name="Google Shape;313;p18"/>
          <p:cNvSpPr/>
          <p:nvPr/>
        </p:nvSpPr>
        <p:spPr>
          <a:xfrm>
            <a:off x="-1229125" y="2719200"/>
            <a:ext cx="1406100" cy="1812900"/>
          </a:xfrm>
          <a:prstGeom prst="verticalScroll">
            <a:avLst>
              <a:gd fmla="val 12500" name="adj"/>
            </a:avLst>
          </a:prstGeom>
          <a:solidFill>
            <a:srgbClr val="FFFFFF"/>
          </a:solidFill>
          <a:ln>
            <a:noFill/>
          </a:ln>
          <a:effectLst>
            <a:outerShdw blurRad="57150" rotWithShape="0" algn="bl" dir="1740000" dist="66675">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Fugitive Slave Act</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Clr>
                <a:schemeClr val="dk1"/>
              </a:buClr>
              <a:buSzPts val="1100"/>
              <a:buFont typeface="Arial"/>
              <a:buNone/>
            </a:pPr>
            <a:r>
              <a:rPr lang="en" sz="800">
                <a:solidFill>
                  <a:schemeClr val="dk1"/>
                </a:solidFill>
                <a:latin typeface="Fira Sans Condensed"/>
                <a:ea typeface="Fira Sans Condensed"/>
                <a:cs typeface="Fira Sans Condensed"/>
                <a:sym typeface="Fira Sans Condensed"/>
              </a:rPr>
              <a:t>A U.S. law that required enslaved people who had escaped to freedom to be returned to their enslavers, even if they were living  in a free state.</a:t>
            </a:r>
            <a:endParaRPr sz="300">
              <a:latin typeface="Fira Sans Condensed"/>
              <a:ea typeface="Fira Sans Condensed"/>
              <a:cs typeface="Fira Sans Condensed"/>
              <a:sym typeface="Fira Sans Condensed"/>
            </a:endParaRPr>
          </a:p>
        </p:txBody>
      </p:sp>
      <p:sp>
        <p:nvSpPr>
          <p:cNvPr id="314" name="Google Shape;31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2">
  <p:cSld name="MAIN_POINT_2_2">
    <p:spTree>
      <p:nvGrpSpPr>
        <p:cNvPr id="315" name="Shape 315"/>
        <p:cNvGrpSpPr/>
        <p:nvPr/>
      </p:nvGrpSpPr>
      <p:grpSpPr>
        <a:xfrm>
          <a:off x="0" y="0"/>
          <a:ext cx="0" cy="0"/>
          <a:chOff x="0" y="0"/>
          <a:chExt cx="0" cy="0"/>
        </a:xfrm>
      </p:grpSpPr>
      <p:sp>
        <p:nvSpPr>
          <p:cNvPr id="316" name="Google Shape;31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17" name="Google Shape;317;p19"/>
          <p:cNvPicPr preferRelativeResize="0"/>
          <p:nvPr/>
        </p:nvPicPr>
        <p:blipFill>
          <a:blip r:embed="rId2">
            <a:alphaModFix/>
          </a:blip>
          <a:stretch>
            <a:fillRect/>
          </a:stretch>
        </p:blipFill>
        <p:spPr>
          <a:xfrm>
            <a:off x="2168925" y="149350"/>
            <a:ext cx="2893900" cy="4662375"/>
          </a:xfrm>
          <a:prstGeom prst="rect">
            <a:avLst/>
          </a:prstGeom>
          <a:noFill/>
          <a:ln>
            <a:noFill/>
          </a:ln>
          <a:effectLst>
            <a:outerShdw blurRad="71438" rotWithShape="0" algn="bl" dir="2760000" dist="142875">
              <a:srgbClr val="FF9900">
                <a:alpha val="50000"/>
              </a:srgbClr>
            </a:outerShdw>
          </a:effectLst>
        </p:spPr>
      </p:pic>
      <p:sp>
        <p:nvSpPr>
          <p:cNvPr id="318" name="Google Shape;318;p19"/>
          <p:cNvSpPr/>
          <p:nvPr/>
        </p:nvSpPr>
        <p:spPr>
          <a:xfrm>
            <a:off x="5434550" y="149350"/>
            <a:ext cx="3406800" cy="2155800"/>
          </a:xfrm>
          <a:prstGeom prst="roundRect">
            <a:avLst>
              <a:gd fmla="val 16667" name="adj"/>
            </a:avLst>
          </a:prstGeom>
          <a:solidFill>
            <a:schemeClr val="lt2"/>
          </a:solidFill>
          <a:ln cap="flat" cmpd="sng" w="3810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Architects Daughter"/>
                <a:ea typeface="Architects Daughter"/>
                <a:cs typeface="Architects Daughter"/>
                <a:sym typeface="Architects Daughter"/>
              </a:rPr>
              <a:t>The author of this flyer uses the phrase, “a man kidnapped,” to describe the imprisonment of Anthony Burns in Boston. What does this tell us about the author’s point of view?</a:t>
            </a:r>
            <a:endParaRPr b="1" sz="1200">
              <a:latin typeface="Barlow Semi Condensed"/>
              <a:ea typeface="Barlow Semi Condensed"/>
              <a:cs typeface="Barlow Semi Condensed"/>
              <a:sym typeface="Barlow Semi Condensed"/>
            </a:endParaRPr>
          </a:p>
        </p:txBody>
      </p:sp>
      <p:sp>
        <p:nvSpPr>
          <p:cNvPr id="319" name="Google Shape;319;p19"/>
          <p:cNvSpPr/>
          <p:nvPr/>
        </p:nvSpPr>
        <p:spPr>
          <a:xfrm>
            <a:off x="5434550" y="2476500"/>
            <a:ext cx="3406800" cy="24282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Architects Daughter"/>
                <a:ea typeface="Architects Daughter"/>
                <a:cs typeface="Architects Daughter"/>
                <a:sym typeface="Architects Daughter"/>
              </a:rPr>
              <a:t>How does this poster and the words </a:t>
            </a:r>
            <a:r>
              <a:rPr b="1" lang="en" sz="1200">
                <a:solidFill>
                  <a:schemeClr val="dk1"/>
                </a:solidFill>
                <a:latin typeface="Architects Daughter"/>
                <a:ea typeface="Architects Daughter"/>
                <a:cs typeface="Architects Daughter"/>
                <a:sym typeface="Architects Daughter"/>
              </a:rPr>
              <a:t>chosen</a:t>
            </a:r>
            <a:r>
              <a:rPr b="1" lang="en" sz="1200">
                <a:solidFill>
                  <a:schemeClr val="dk1"/>
                </a:solidFill>
                <a:latin typeface="Architects Daughter"/>
                <a:ea typeface="Architects Daughter"/>
                <a:cs typeface="Architects Daughter"/>
                <a:sym typeface="Architects Daughter"/>
              </a:rPr>
              <a:t> represent a form of resistance?</a:t>
            </a:r>
            <a:endParaRPr b="1" sz="12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b="1" sz="12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b="1">
              <a:latin typeface="Architects Daughter"/>
              <a:ea typeface="Architects Daughter"/>
              <a:cs typeface="Architects Daughter"/>
              <a:sym typeface="Architects Daughter"/>
            </a:endParaRPr>
          </a:p>
        </p:txBody>
      </p:sp>
      <p:sp>
        <p:nvSpPr>
          <p:cNvPr id="320" name="Google Shape;320;p19"/>
          <p:cNvSpPr txBox="1"/>
          <p:nvPr/>
        </p:nvSpPr>
        <p:spPr>
          <a:xfrm>
            <a:off x="141475" y="1044025"/>
            <a:ext cx="1811100" cy="3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latin typeface="Barlow Semi Condensed"/>
                <a:ea typeface="Barlow Semi Condensed"/>
                <a:cs typeface="Barlow Semi Condensed"/>
                <a:sym typeface="Barlow Semi Condensed"/>
              </a:rPr>
              <a:t>TRANSCRIPT OF POSTER:</a:t>
            </a:r>
            <a:endParaRPr b="1" sz="13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5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300">
                <a:latin typeface="Barlow Semi Condensed"/>
                <a:ea typeface="Barlow Semi Condensed"/>
                <a:cs typeface="Barlow Semi Condensed"/>
                <a:sym typeface="Barlow Semi Condensed"/>
              </a:rPr>
              <a:t>A MAN KIDNAPPED! </a:t>
            </a:r>
            <a:endParaRPr b="1" sz="13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300">
                <a:latin typeface="Barlow Semi Condensed"/>
                <a:ea typeface="Barlow Semi Condensed"/>
                <a:cs typeface="Barlow Semi Condensed"/>
                <a:sym typeface="Barlow Semi Condensed"/>
              </a:rPr>
              <a:t>A PUBLIC MEETING AT FANEUIL HALL! WILL BE HELD THIS FRIDAY EVEN'G, May 26th, at 7 o'clock, To secure justice for A MAN CLAIMED AS A SLAVE by a VIRGINIA KIDNAPPER! And NOW IMPRISONED IN BOSTON COURT HOUSE, in defiance of the Laws of Massachusetts, Shall be plunged into the Hell of Virginia Slavery by a Massachusetts Judge of Probate!</a:t>
            </a:r>
            <a:endParaRPr b="1" sz="1300">
              <a:latin typeface="Barlow Semi Condensed"/>
              <a:ea typeface="Barlow Semi Condensed"/>
              <a:cs typeface="Barlow Semi Condensed"/>
              <a:sym typeface="Barlow Semi Condensed"/>
            </a:endParaRPr>
          </a:p>
        </p:txBody>
      </p:sp>
      <p:sp>
        <p:nvSpPr>
          <p:cNvPr id="321" name="Google Shape;321;p19"/>
          <p:cNvSpPr txBox="1"/>
          <p:nvPr/>
        </p:nvSpPr>
        <p:spPr>
          <a:xfrm>
            <a:off x="186625" y="0"/>
            <a:ext cx="1720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Barlow Semi Condensed"/>
                <a:ea typeface="Barlow Semi Condensed"/>
                <a:cs typeface="Barlow Semi Condensed"/>
                <a:sym typeface="Barlow Semi Condensed"/>
              </a:rPr>
              <a:t>SEVERAL DAYS AFTER BURNS’S ARREST,  FLYERS LIKE THIS ONE APPEARED AROUND BOSTON:</a:t>
            </a:r>
            <a:endParaRPr b="1" sz="1200">
              <a:latin typeface="Barlow Semi Condensed"/>
              <a:ea typeface="Barlow Semi Condensed"/>
              <a:cs typeface="Barlow Semi Condensed"/>
              <a:sym typeface="Barlow Semi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2 1">
  <p:cSld name="MAIN_POINT_2_2_1">
    <p:spTree>
      <p:nvGrpSpPr>
        <p:cNvPr id="322" name="Shape 322"/>
        <p:cNvGrpSpPr/>
        <p:nvPr/>
      </p:nvGrpSpPr>
      <p:grpSpPr>
        <a:xfrm>
          <a:off x="0" y="0"/>
          <a:ext cx="0" cy="0"/>
          <a:chOff x="0" y="0"/>
          <a:chExt cx="0" cy="0"/>
        </a:xfrm>
      </p:grpSpPr>
      <p:pic>
        <p:nvPicPr>
          <p:cNvPr id="323" name="Google Shape;323;p20"/>
          <p:cNvPicPr preferRelativeResize="0"/>
          <p:nvPr/>
        </p:nvPicPr>
        <p:blipFill>
          <a:blip r:embed="rId2">
            <a:alphaModFix/>
          </a:blip>
          <a:stretch>
            <a:fillRect/>
          </a:stretch>
        </p:blipFill>
        <p:spPr>
          <a:xfrm>
            <a:off x="5624100" y="119175"/>
            <a:ext cx="3224625" cy="2462699"/>
          </a:xfrm>
          <a:prstGeom prst="rect">
            <a:avLst/>
          </a:prstGeom>
          <a:noFill/>
          <a:ln>
            <a:noFill/>
          </a:ln>
        </p:spPr>
      </p:pic>
      <p:pic>
        <p:nvPicPr>
          <p:cNvPr id="324" name="Google Shape;324;p20"/>
          <p:cNvPicPr preferRelativeResize="0"/>
          <p:nvPr/>
        </p:nvPicPr>
        <p:blipFill>
          <a:blip r:embed="rId2">
            <a:alphaModFix/>
          </a:blip>
          <a:stretch>
            <a:fillRect/>
          </a:stretch>
        </p:blipFill>
        <p:spPr>
          <a:xfrm>
            <a:off x="5694050" y="2686600"/>
            <a:ext cx="3110776" cy="2297749"/>
          </a:xfrm>
          <a:prstGeom prst="rect">
            <a:avLst/>
          </a:prstGeom>
          <a:noFill/>
          <a:ln>
            <a:noFill/>
          </a:ln>
        </p:spPr>
      </p:pic>
      <p:sp>
        <p:nvSpPr>
          <p:cNvPr id="325" name="Google Shape;325;p20"/>
          <p:cNvSpPr/>
          <p:nvPr/>
        </p:nvSpPr>
        <p:spPr>
          <a:xfrm rot="-5400000">
            <a:off x="-60300" y="41250"/>
            <a:ext cx="5151900" cy="50694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26" name="Google Shape;326;p20"/>
          <p:cNvPicPr preferRelativeResize="0"/>
          <p:nvPr/>
        </p:nvPicPr>
        <p:blipFill rotWithShape="1">
          <a:blip r:embed="rId3">
            <a:alphaModFix/>
          </a:blip>
          <a:srcRect b="0" l="0" r="0" t="0"/>
          <a:stretch/>
        </p:blipFill>
        <p:spPr>
          <a:xfrm rot="-5400000">
            <a:off x="2588369" y="2288519"/>
            <a:ext cx="5148852" cy="577910"/>
          </a:xfrm>
          <a:prstGeom prst="rect">
            <a:avLst/>
          </a:prstGeom>
          <a:noFill/>
          <a:ln>
            <a:noFill/>
          </a:ln>
        </p:spPr>
      </p:pic>
      <p:sp>
        <p:nvSpPr>
          <p:cNvPr id="327" name="Google Shape;327;p20"/>
          <p:cNvSpPr txBox="1"/>
          <p:nvPr/>
        </p:nvSpPr>
        <p:spPr>
          <a:xfrm>
            <a:off x="6057900" y="2943225"/>
            <a:ext cx="23526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rgbClr val="C22326"/>
                </a:solidFill>
                <a:latin typeface="El Messiri"/>
                <a:ea typeface="El Messiri"/>
                <a:cs typeface="El Messiri"/>
                <a:sym typeface="El Messiri"/>
              </a:rPr>
              <a:t>WHY DO YOU THINK THIS CASE WAS SO POPULAR DURING THIS TIME? </a:t>
            </a:r>
            <a:endParaRPr sz="1200">
              <a:solidFill>
                <a:srgbClr val="C22326"/>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C22326"/>
              </a:solidFill>
              <a:latin typeface="El Messiri"/>
              <a:ea typeface="El Messiri"/>
              <a:cs typeface="El Messiri"/>
              <a:sym typeface="El Messiri"/>
            </a:endParaRPr>
          </a:p>
        </p:txBody>
      </p:sp>
      <p:sp>
        <p:nvSpPr>
          <p:cNvPr id="328" name="Google Shape;328;p20"/>
          <p:cNvSpPr txBox="1"/>
          <p:nvPr/>
        </p:nvSpPr>
        <p:spPr>
          <a:xfrm>
            <a:off x="5881425" y="404025"/>
            <a:ext cx="26913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rgbClr val="C22326"/>
                </a:solidFill>
                <a:latin typeface="El Messiri"/>
                <a:ea typeface="El Messiri"/>
                <a:cs typeface="El Messiri"/>
                <a:sym typeface="El Messiri"/>
              </a:rPr>
              <a:t>WHAT DOES THIS IMAGE + DESCRIPTION SHOW US ABOUT THE TENSIONS OF SLAVERY IN AMERICA AT THIS TIME?</a:t>
            </a:r>
            <a:endParaRPr sz="1000">
              <a:solidFill>
                <a:srgbClr val="C22326"/>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C22326"/>
              </a:solidFill>
              <a:latin typeface="El Messiri"/>
              <a:ea typeface="El Messiri"/>
              <a:cs typeface="El Messiri"/>
              <a:sym typeface="El Messiri"/>
            </a:endParaRPr>
          </a:p>
        </p:txBody>
      </p:sp>
      <p:sp>
        <p:nvSpPr>
          <p:cNvPr id="329" name="Google Shape;32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0" name="Google Shape;330;p20"/>
          <p:cNvPicPr preferRelativeResize="0"/>
          <p:nvPr/>
        </p:nvPicPr>
        <p:blipFill>
          <a:blip r:embed="rId4">
            <a:alphaModFix/>
          </a:blip>
          <a:stretch>
            <a:fillRect/>
          </a:stretch>
        </p:blipFill>
        <p:spPr>
          <a:xfrm rot="-210272">
            <a:off x="436681" y="538838"/>
            <a:ext cx="4452283" cy="2921513"/>
          </a:xfrm>
          <a:prstGeom prst="rect">
            <a:avLst/>
          </a:prstGeom>
          <a:noFill/>
          <a:ln>
            <a:noFill/>
          </a:ln>
        </p:spPr>
      </p:pic>
      <p:sp>
        <p:nvSpPr>
          <p:cNvPr id="331" name="Google Shape;331;p20"/>
          <p:cNvSpPr txBox="1"/>
          <p:nvPr/>
        </p:nvSpPr>
        <p:spPr>
          <a:xfrm rot="-292422">
            <a:off x="1007270" y="3612644"/>
            <a:ext cx="4085471" cy="121910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2CC"/>
                </a:solidFill>
                <a:latin typeface="Fira Sans Condensed"/>
                <a:ea typeface="Fira Sans Condensed"/>
                <a:cs typeface="Fira Sans Condensed"/>
                <a:sym typeface="Fira Sans Condensed"/>
              </a:rPr>
              <a:t>Tensions over the Anthony Burns case turned violent when abolitionists tried to break him out of custody during his trial. To avoid another escape attempt, the government used a military escort of over 1,500 troops to move Burns from the Boston courthouse, past a crowd of an estimated  50,000 spectators to the ship that would transport him back to bondage in Virginia</a:t>
            </a:r>
            <a:endParaRPr sz="1100">
              <a:solidFill>
                <a:srgbClr val="FFF2CC"/>
              </a:solidFill>
              <a:latin typeface="Fira Sans Condensed"/>
              <a:ea typeface="Fira Sans Condensed"/>
              <a:cs typeface="Fira Sans Condensed"/>
              <a:sym typeface="Fira Sans Condensed"/>
            </a:endParaRPr>
          </a:p>
        </p:txBody>
      </p:sp>
      <p:pic>
        <p:nvPicPr>
          <p:cNvPr id="332" name="Google Shape;332;p20"/>
          <p:cNvPicPr preferRelativeResize="0"/>
          <p:nvPr/>
        </p:nvPicPr>
        <p:blipFill>
          <a:blip r:embed="rId5">
            <a:alphaModFix/>
          </a:blip>
          <a:stretch>
            <a:fillRect/>
          </a:stretch>
        </p:blipFill>
        <p:spPr>
          <a:xfrm rot="5198045">
            <a:off x="1076063" y="-328415"/>
            <a:ext cx="3237926" cy="4702813"/>
          </a:xfrm>
          <a:prstGeom prst="rect">
            <a:avLst/>
          </a:prstGeom>
          <a:noFill/>
          <a:ln>
            <a:noFill/>
          </a:ln>
          <a:effectLst>
            <a:outerShdw blurRad="142875" rotWithShape="0" algn="bl" dir="5400000" dist="76200">
              <a:srgbClr val="000000">
                <a:alpha val="23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2_1">
    <p:spTree>
      <p:nvGrpSpPr>
        <p:cNvPr id="44" name="Shape 44"/>
        <p:cNvGrpSpPr/>
        <p:nvPr/>
      </p:nvGrpSpPr>
      <p:grpSpPr>
        <a:xfrm>
          <a:off x="0" y="0"/>
          <a:ext cx="0" cy="0"/>
          <a:chOff x="0" y="0"/>
          <a:chExt cx="0" cy="0"/>
        </a:xfrm>
      </p:grpSpPr>
      <p:pic>
        <p:nvPicPr>
          <p:cNvPr id="45" name="Google Shape;45;p3"/>
          <p:cNvPicPr preferRelativeResize="0"/>
          <p:nvPr/>
        </p:nvPicPr>
        <p:blipFill rotWithShape="1">
          <a:blip r:embed="rId2">
            <a:alphaModFix/>
          </a:blip>
          <a:srcRect b="0" l="0" r="0" t="0"/>
          <a:stretch/>
        </p:blipFill>
        <p:spPr>
          <a:xfrm>
            <a:off x="282" y="2994275"/>
            <a:ext cx="9143768" cy="937200"/>
          </a:xfrm>
          <a:prstGeom prst="rect">
            <a:avLst/>
          </a:prstGeom>
          <a:noFill/>
          <a:ln>
            <a:noFill/>
          </a:ln>
        </p:spPr>
      </p:pic>
      <p:sp>
        <p:nvSpPr>
          <p:cNvPr id="46" name="Google Shape;46;p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47" name="Google Shape;47;p3"/>
          <p:cNvSpPr/>
          <p:nvPr/>
        </p:nvSpPr>
        <p:spPr>
          <a:xfrm>
            <a:off x="4490750" y="-38275"/>
            <a:ext cx="4653300" cy="17667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 name="Google Shape;48;p3"/>
          <p:cNvPicPr preferRelativeResize="0"/>
          <p:nvPr/>
        </p:nvPicPr>
        <p:blipFill rotWithShape="1">
          <a:blip r:embed="rId3">
            <a:alphaModFix/>
          </a:blip>
          <a:srcRect b="445" l="0" r="0" t="455"/>
          <a:stretch/>
        </p:blipFill>
        <p:spPr>
          <a:xfrm>
            <a:off x="-25200" y="-38175"/>
            <a:ext cx="4524488" cy="1766701"/>
          </a:xfrm>
          <a:prstGeom prst="rect">
            <a:avLst/>
          </a:prstGeom>
          <a:noFill/>
          <a:ln>
            <a:noFill/>
          </a:ln>
        </p:spPr>
      </p:pic>
      <p:sp>
        <p:nvSpPr>
          <p:cNvPr id="49" name="Google Shape;49;p3"/>
          <p:cNvSpPr txBox="1"/>
          <p:nvPr/>
        </p:nvSpPr>
        <p:spPr>
          <a:xfrm>
            <a:off x="4765450" y="57500"/>
            <a:ext cx="4319700" cy="14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Fira Sans Condensed"/>
                <a:ea typeface="Fira Sans Condensed"/>
                <a:cs typeface="Fira Sans Condensed"/>
                <a:sym typeface="Fira Sans Condensed"/>
              </a:rPr>
              <a:t>In a partnership with VMHC, the John Marshall Center has created a set of lesson plans to complement the VMHC’s exhibition, </a:t>
            </a:r>
            <a:endParaRPr sz="10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10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rPr b="1" i="1" lang="en">
                <a:solidFill>
                  <a:srgbClr val="FFFFFF"/>
                </a:solidFill>
                <a:latin typeface="Fira Sans Condensed"/>
                <a:ea typeface="Fira Sans Condensed"/>
                <a:cs typeface="Fira Sans Condensed"/>
                <a:sym typeface="Fira Sans Condensed"/>
              </a:rPr>
              <a:t>Determined: the 400-year struggle for Black Equality</a:t>
            </a:r>
            <a:r>
              <a:rPr b="1" lang="en">
                <a:solidFill>
                  <a:srgbClr val="FFFFFF"/>
                </a:solidFill>
                <a:latin typeface="Fira Sans Condensed"/>
                <a:ea typeface="Fira Sans Condensed"/>
                <a:cs typeface="Fira Sans Condensed"/>
                <a:sym typeface="Fira Sans Condensed"/>
              </a:rPr>
              <a:t> </a:t>
            </a:r>
            <a:endParaRPr b="1">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1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 sz="1000">
                <a:solidFill>
                  <a:srgbClr val="FFFFFF"/>
                </a:solidFill>
                <a:latin typeface="Fira Sans Condensed"/>
                <a:ea typeface="Fira Sans Condensed"/>
                <a:cs typeface="Fira Sans Condensed"/>
                <a:sym typeface="Fira Sans Condensed"/>
              </a:rPr>
              <a:t>This is lesson 2:  </a:t>
            </a:r>
            <a:r>
              <a:rPr lang="en" sz="1700">
                <a:solidFill>
                  <a:srgbClr val="FFFFFF"/>
                </a:solidFill>
                <a:latin typeface="El Messiri"/>
                <a:ea typeface="El Messiri"/>
                <a:cs typeface="El Messiri"/>
                <a:sym typeface="El Messiri"/>
              </a:rPr>
              <a:t>Acts of Resistance</a:t>
            </a:r>
            <a:r>
              <a:rPr lang="en" sz="1300">
                <a:solidFill>
                  <a:srgbClr val="FFFFFF"/>
                </a:solidFill>
                <a:latin typeface="El Messiri"/>
                <a:ea typeface="El Messiri"/>
                <a:cs typeface="El Messiri"/>
                <a:sym typeface="El Messiri"/>
              </a:rPr>
              <a:t> </a:t>
            </a:r>
            <a:endParaRPr sz="1300">
              <a:solidFill>
                <a:srgbClr val="FFFFFF"/>
              </a:solidFill>
              <a:latin typeface="El Messiri"/>
              <a:ea typeface="El Messiri"/>
              <a:cs typeface="El Messiri"/>
              <a:sym typeface="El Messiri"/>
            </a:endParaRPr>
          </a:p>
          <a:p>
            <a:pPr indent="0" lvl="0" marL="0" rtl="0" algn="l">
              <a:spcBef>
                <a:spcPts val="0"/>
              </a:spcBef>
              <a:spcAft>
                <a:spcPts val="0"/>
              </a:spcAft>
              <a:buNone/>
            </a:pPr>
            <a:r>
              <a:rPr lang="en" sz="1300">
                <a:solidFill>
                  <a:srgbClr val="FFD966"/>
                </a:solidFill>
                <a:latin typeface="Fredericka the Great"/>
                <a:ea typeface="Fredericka the Great"/>
                <a:cs typeface="Fredericka the Great"/>
                <a:sym typeface="Fredericka the Great"/>
              </a:rPr>
              <a:t>A FIGHT FOR FREEDOM AND EQUALITY  (MS)</a:t>
            </a:r>
            <a:endParaRPr b="1" sz="1600">
              <a:solidFill>
                <a:srgbClr val="FFD966"/>
              </a:solidFill>
              <a:latin typeface="Fredericka the Great"/>
              <a:ea typeface="Fredericka the Great"/>
              <a:cs typeface="Fredericka the Great"/>
              <a:sym typeface="Fredericka the Great"/>
            </a:endParaRPr>
          </a:p>
        </p:txBody>
      </p:sp>
      <p:sp>
        <p:nvSpPr>
          <p:cNvPr id="50" name="Google Shape;50;p3"/>
          <p:cNvSpPr txBox="1"/>
          <p:nvPr/>
        </p:nvSpPr>
        <p:spPr>
          <a:xfrm>
            <a:off x="185475" y="3995826"/>
            <a:ext cx="1143000" cy="9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First Enslaved Africans arrive in Jamestown</a:t>
            </a:r>
            <a:endParaRPr sz="1000">
              <a:solidFill>
                <a:srgbClr val="78909C"/>
              </a:solidFill>
              <a:latin typeface="El Messiri"/>
              <a:ea typeface="El Messiri"/>
              <a:cs typeface="El Messiri"/>
              <a:sym typeface="El Messiri"/>
            </a:endParaRPr>
          </a:p>
        </p:txBody>
      </p:sp>
      <p:sp>
        <p:nvSpPr>
          <p:cNvPr id="51" name="Google Shape;51;p3"/>
          <p:cNvSpPr txBox="1"/>
          <p:nvPr/>
        </p:nvSpPr>
        <p:spPr>
          <a:xfrm>
            <a:off x="76650" y="3260838"/>
            <a:ext cx="70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434343"/>
                </a:solidFill>
                <a:latin typeface="Fredericka the Great"/>
                <a:ea typeface="Fredericka the Great"/>
                <a:cs typeface="Fredericka the Great"/>
                <a:sym typeface="Fredericka the Great"/>
              </a:rPr>
              <a:t>1500s</a:t>
            </a:r>
            <a:endParaRPr sz="1000">
              <a:solidFill>
                <a:srgbClr val="434343"/>
              </a:solidFill>
              <a:latin typeface="Fredericka the Great"/>
              <a:ea typeface="Fredericka the Great"/>
              <a:cs typeface="Fredericka the Great"/>
              <a:sym typeface="Fredericka the Great"/>
            </a:endParaRPr>
          </a:p>
        </p:txBody>
      </p:sp>
      <p:sp>
        <p:nvSpPr>
          <p:cNvPr id="52" name="Google Shape;52;p3"/>
          <p:cNvSpPr txBox="1"/>
          <p:nvPr/>
        </p:nvSpPr>
        <p:spPr>
          <a:xfrm>
            <a:off x="525425" y="3263525"/>
            <a:ext cx="70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434343"/>
                </a:solidFill>
                <a:latin typeface="Fredericka the Great"/>
                <a:ea typeface="Fredericka the Great"/>
                <a:cs typeface="Fredericka the Great"/>
                <a:sym typeface="Fredericka the Great"/>
              </a:rPr>
              <a:t>1619</a:t>
            </a:r>
            <a:endParaRPr sz="1000">
              <a:solidFill>
                <a:srgbClr val="434343"/>
              </a:solidFill>
              <a:latin typeface="Fredericka the Great"/>
              <a:ea typeface="Fredericka the Great"/>
              <a:cs typeface="Fredericka the Great"/>
              <a:sym typeface="Fredericka the Great"/>
            </a:endParaRPr>
          </a:p>
        </p:txBody>
      </p:sp>
      <p:sp>
        <p:nvSpPr>
          <p:cNvPr id="53" name="Google Shape;53;p3"/>
          <p:cNvSpPr txBox="1"/>
          <p:nvPr/>
        </p:nvSpPr>
        <p:spPr>
          <a:xfrm>
            <a:off x="1540452" y="4012720"/>
            <a:ext cx="1143000" cy="9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James Armistead Lafayette receives freedom</a:t>
            </a:r>
            <a:endParaRPr sz="1000">
              <a:solidFill>
                <a:srgbClr val="78909C"/>
              </a:solidFill>
              <a:latin typeface="El Messiri"/>
              <a:ea typeface="El Messiri"/>
              <a:cs typeface="El Messiri"/>
              <a:sym typeface="El Messiri"/>
            </a:endParaRPr>
          </a:p>
        </p:txBody>
      </p:sp>
      <p:sp>
        <p:nvSpPr>
          <p:cNvPr id="54" name="Google Shape;54;p3"/>
          <p:cNvSpPr txBox="1"/>
          <p:nvPr/>
        </p:nvSpPr>
        <p:spPr>
          <a:xfrm>
            <a:off x="1688240" y="320542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January</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1787</a:t>
            </a:r>
            <a:endParaRPr sz="1000">
              <a:solidFill>
                <a:srgbClr val="434343"/>
              </a:solidFill>
              <a:latin typeface="Fredericka the Great"/>
              <a:ea typeface="Fredericka the Great"/>
              <a:cs typeface="Fredericka the Great"/>
              <a:sym typeface="Fredericka the Great"/>
            </a:endParaRPr>
          </a:p>
        </p:txBody>
      </p:sp>
      <p:sp>
        <p:nvSpPr>
          <p:cNvPr id="55" name="Google Shape;55;p3"/>
          <p:cNvSpPr txBox="1"/>
          <p:nvPr/>
        </p:nvSpPr>
        <p:spPr>
          <a:xfrm>
            <a:off x="882075" y="2178775"/>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Declaration of Independence</a:t>
            </a:r>
            <a:endParaRPr sz="1000">
              <a:solidFill>
                <a:srgbClr val="78909C"/>
              </a:solidFill>
              <a:latin typeface="El Messiri"/>
              <a:ea typeface="El Messiri"/>
              <a:cs typeface="El Messiri"/>
              <a:sym typeface="El Messiri"/>
            </a:endParaRPr>
          </a:p>
        </p:txBody>
      </p:sp>
      <p:sp>
        <p:nvSpPr>
          <p:cNvPr id="56" name="Google Shape;56;p3"/>
          <p:cNvSpPr txBox="1"/>
          <p:nvPr/>
        </p:nvSpPr>
        <p:spPr>
          <a:xfrm>
            <a:off x="1094663" y="3222100"/>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July 4,</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 1776</a:t>
            </a:r>
            <a:endParaRPr sz="1000">
              <a:solidFill>
                <a:srgbClr val="434343"/>
              </a:solidFill>
              <a:latin typeface="Fredericka the Great"/>
              <a:ea typeface="Fredericka the Great"/>
              <a:cs typeface="Fredericka the Great"/>
              <a:sym typeface="Fredericka the Great"/>
            </a:endParaRPr>
          </a:p>
        </p:txBody>
      </p:sp>
      <p:sp>
        <p:nvSpPr>
          <p:cNvPr id="57" name="Google Shape;57;p3"/>
          <p:cNvSpPr txBox="1"/>
          <p:nvPr/>
        </p:nvSpPr>
        <p:spPr>
          <a:xfrm>
            <a:off x="3498338" y="2145875"/>
            <a:ext cx="1040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Fugitive Slave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Act</a:t>
            </a:r>
            <a:endParaRPr sz="1000">
              <a:solidFill>
                <a:srgbClr val="78909C"/>
              </a:solidFill>
              <a:latin typeface="El Messiri"/>
              <a:ea typeface="El Messiri"/>
              <a:cs typeface="El Messiri"/>
              <a:sym typeface="El Messiri"/>
            </a:endParaRPr>
          </a:p>
        </p:txBody>
      </p:sp>
      <p:sp>
        <p:nvSpPr>
          <p:cNvPr id="58" name="Google Shape;58;p3"/>
          <p:cNvSpPr txBox="1"/>
          <p:nvPr/>
        </p:nvSpPr>
        <p:spPr>
          <a:xfrm>
            <a:off x="2895427" y="3997204"/>
            <a:ext cx="1143000" cy="10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Henry “Box” Brown ships himself to Philadelphia</a:t>
            </a:r>
            <a:endParaRPr sz="1000">
              <a:solidFill>
                <a:srgbClr val="78909C"/>
              </a:solidFill>
              <a:latin typeface="El Messiri"/>
              <a:ea typeface="El Messiri"/>
              <a:cs typeface="El Messiri"/>
              <a:sym typeface="El Messiri"/>
            </a:endParaRPr>
          </a:p>
        </p:txBody>
      </p:sp>
      <p:sp>
        <p:nvSpPr>
          <p:cNvPr id="59" name="Google Shape;59;p3"/>
          <p:cNvSpPr txBox="1"/>
          <p:nvPr/>
        </p:nvSpPr>
        <p:spPr>
          <a:xfrm>
            <a:off x="3975301" y="3988418"/>
            <a:ext cx="1143000" cy="9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Anthony Burns convicted of being a fugitive slave</a:t>
            </a:r>
            <a:endParaRPr sz="1000">
              <a:solidFill>
                <a:srgbClr val="78909C"/>
              </a:solidFill>
              <a:latin typeface="El Messiri"/>
              <a:ea typeface="El Messiri"/>
              <a:cs typeface="El Messiri"/>
              <a:sym typeface="El Messiri"/>
            </a:endParaRPr>
          </a:p>
        </p:txBody>
      </p:sp>
      <p:sp>
        <p:nvSpPr>
          <p:cNvPr id="60" name="Google Shape;60;p3"/>
          <p:cNvSpPr txBox="1"/>
          <p:nvPr/>
        </p:nvSpPr>
        <p:spPr>
          <a:xfrm>
            <a:off x="3087088" y="3315875"/>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1849</a:t>
            </a:r>
            <a:endParaRPr sz="1000">
              <a:solidFill>
                <a:srgbClr val="434343"/>
              </a:solidFill>
              <a:latin typeface="Fredericka the Great"/>
              <a:ea typeface="Fredericka the Great"/>
              <a:cs typeface="Fredericka the Great"/>
              <a:sym typeface="Fredericka the Great"/>
            </a:endParaRPr>
          </a:p>
        </p:txBody>
      </p:sp>
      <p:sp>
        <p:nvSpPr>
          <p:cNvPr id="61" name="Google Shape;61;p3"/>
          <p:cNvSpPr txBox="1"/>
          <p:nvPr/>
        </p:nvSpPr>
        <p:spPr>
          <a:xfrm>
            <a:off x="3665888" y="33046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1850</a:t>
            </a:r>
            <a:endParaRPr sz="1000">
              <a:solidFill>
                <a:srgbClr val="434343"/>
              </a:solidFill>
              <a:latin typeface="Fredericka the Great"/>
              <a:ea typeface="Fredericka the Great"/>
              <a:cs typeface="Fredericka the Great"/>
              <a:sym typeface="Fredericka the Great"/>
            </a:endParaRPr>
          </a:p>
        </p:txBody>
      </p:sp>
      <p:sp>
        <p:nvSpPr>
          <p:cNvPr id="62" name="Google Shape;62;p3"/>
          <p:cNvSpPr txBox="1"/>
          <p:nvPr/>
        </p:nvSpPr>
        <p:spPr>
          <a:xfrm>
            <a:off x="4195751" y="3206800"/>
            <a:ext cx="732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June 2,</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 1854</a:t>
            </a:r>
            <a:endParaRPr sz="1000">
              <a:solidFill>
                <a:srgbClr val="434343"/>
              </a:solidFill>
              <a:latin typeface="Fredericka the Great"/>
              <a:ea typeface="Fredericka the Great"/>
              <a:cs typeface="Fredericka the Great"/>
              <a:sym typeface="Fredericka the Great"/>
            </a:endParaRPr>
          </a:p>
        </p:txBody>
      </p:sp>
      <p:sp>
        <p:nvSpPr>
          <p:cNvPr id="63" name="Google Shape;63;p3"/>
          <p:cNvSpPr txBox="1"/>
          <p:nvPr/>
        </p:nvSpPr>
        <p:spPr>
          <a:xfrm>
            <a:off x="2499150" y="3297825"/>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1841</a:t>
            </a:r>
            <a:endParaRPr sz="1000">
              <a:solidFill>
                <a:srgbClr val="434343"/>
              </a:solidFill>
              <a:latin typeface="Fredericka the Great"/>
              <a:ea typeface="Fredericka the Great"/>
              <a:cs typeface="Fredericka the Great"/>
              <a:sym typeface="Fredericka the Great"/>
            </a:endParaRPr>
          </a:p>
        </p:txBody>
      </p:sp>
      <p:sp>
        <p:nvSpPr>
          <p:cNvPr id="64" name="Google Shape;64;p3"/>
          <p:cNvSpPr txBox="1"/>
          <p:nvPr/>
        </p:nvSpPr>
        <p:spPr>
          <a:xfrm>
            <a:off x="2295600" y="2057925"/>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Madison Washington leads a rebellion on the </a:t>
            </a:r>
            <a:r>
              <a:rPr i="1" lang="en" sz="1000">
                <a:solidFill>
                  <a:srgbClr val="78909C"/>
                </a:solidFill>
                <a:latin typeface="El Messiri"/>
                <a:ea typeface="El Messiri"/>
                <a:cs typeface="El Messiri"/>
                <a:sym typeface="El Messiri"/>
              </a:rPr>
              <a:t>Creole</a:t>
            </a:r>
            <a:endParaRPr i="1" sz="1000">
              <a:solidFill>
                <a:srgbClr val="78909C"/>
              </a:solidFill>
              <a:latin typeface="El Messiri"/>
              <a:ea typeface="El Messiri"/>
              <a:cs typeface="El Messiri"/>
              <a:sym typeface="El Messiri"/>
            </a:endParaRPr>
          </a:p>
        </p:txBody>
      </p:sp>
      <p:sp>
        <p:nvSpPr>
          <p:cNvPr id="65" name="Google Shape;65;p3"/>
          <p:cNvSpPr txBox="1"/>
          <p:nvPr/>
        </p:nvSpPr>
        <p:spPr>
          <a:xfrm>
            <a:off x="5752190" y="317752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January</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1865</a:t>
            </a:r>
            <a:endParaRPr sz="1000">
              <a:solidFill>
                <a:srgbClr val="434343"/>
              </a:solidFill>
              <a:latin typeface="Fredericka the Great"/>
              <a:ea typeface="Fredericka the Great"/>
              <a:cs typeface="Fredericka the Great"/>
              <a:sym typeface="Fredericka the Great"/>
            </a:endParaRPr>
          </a:p>
        </p:txBody>
      </p:sp>
      <p:sp>
        <p:nvSpPr>
          <p:cNvPr id="66" name="Google Shape;66;p3"/>
          <p:cNvSpPr txBox="1"/>
          <p:nvPr/>
        </p:nvSpPr>
        <p:spPr>
          <a:xfrm>
            <a:off x="5751000" y="1882388"/>
            <a:ext cx="1143000" cy="11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13th Amendment ratified</a:t>
            </a:r>
            <a:endParaRPr sz="1000">
              <a:solidFill>
                <a:srgbClr val="78909C"/>
              </a:solidFill>
              <a:latin typeface="El Messiri"/>
              <a:ea typeface="El Messiri"/>
              <a:cs typeface="El Messiri"/>
              <a:sym typeface="El Messiri"/>
            </a:endParaRPr>
          </a:p>
          <a:p>
            <a:pPr indent="-292100" lvl="0" marL="457200" rtl="0" algn="ctr">
              <a:spcBef>
                <a:spcPts val="0"/>
              </a:spcBef>
              <a:spcAft>
                <a:spcPts val="0"/>
              </a:spcAft>
              <a:buClr>
                <a:srgbClr val="78909C"/>
              </a:buClr>
              <a:buSzPts val="1000"/>
              <a:buFont typeface="El Messiri"/>
              <a:buChar char="+"/>
            </a:pPr>
            <a: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Chimborazo School opens </a:t>
            </a:r>
            <a:endParaRPr sz="1000">
              <a:solidFill>
                <a:srgbClr val="78909C"/>
              </a:solidFill>
              <a:latin typeface="El Messiri"/>
              <a:ea typeface="El Messiri"/>
              <a:cs typeface="El Messiri"/>
              <a:sym typeface="El Messiri"/>
            </a:endParaRPr>
          </a:p>
        </p:txBody>
      </p:sp>
      <p:sp>
        <p:nvSpPr>
          <p:cNvPr id="67" name="Google Shape;67;p3"/>
          <p:cNvSpPr txBox="1"/>
          <p:nvPr/>
        </p:nvSpPr>
        <p:spPr>
          <a:xfrm>
            <a:off x="4624625" y="1891575"/>
            <a:ext cx="10401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Civil War begins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Peake starts a school near Fort Monroe</a:t>
            </a:r>
            <a:endParaRPr sz="1000">
              <a:solidFill>
                <a:srgbClr val="78909C"/>
              </a:solidFill>
              <a:latin typeface="El Messiri"/>
              <a:ea typeface="El Messiri"/>
              <a:cs typeface="El Messiri"/>
              <a:sym typeface="El Messiri"/>
            </a:endParaRPr>
          </a:p>
        </p:txBody>
      </p:sp>
      <p:sp>
        <p:nvSpPr>
          <p:cNvPr id="68" name="Google Shape;68;p3"/>
          <p:cNvSpPr txBox="1"/>
          <p:nvPr/>
        </p:nvSpPr>
        <p:spPr>
          <a:xfrm>
            <a:off x="5189000" y="33009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1863</a:t>
            </a:r>
            <a:endParaRPr sz="1000">
              <a:solidFill>
                <a:srgbClr val="434343"/>
              </a:solidFill>
              <a:latin typeface="Fredericka the Great"/>
              <a:ea typeface="Fredericka the Great"/>
              <a:cs typeface="Fredericka the Great"/>
              <a:sym typeface="Fredericka the Great"/>
            </a:endParaRPr>
          </a:p>
        </p:txBody>
      </p:sp>
      <p:sp>
        <p:nvSpPr>
          <p:cNvPr id="69" name="Google Shape;69;p3"/>
          <p:cNvSpPr txBox="1"/>
          <p:nvPr/>
        </p:nvSpPr>
        <p:spPr>
          <a:xfrm>
            <a:off x="5085976" y="3983625"/>
            <a:ext cx="1040100" cy="6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Emancipation</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Proclamation</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signed </a:t>
            </a:r>
            <a:endParaRPr sz="1000">
              <a:solidFill>
                <a:srgbClr val="78909C"/>
              </a:solidFill>
              <a:latin typeface="El Messiri"/>
              <a:ea typeface="El Messiri"/>
              <a:cs typeface="El Messiri"/>
              <a:sym typeface="El Messiri"/>
            </a:endParaRPr>
          </a:p>
        </p:txBody>
      </p:sp>
      <p:sp>
        <p:nvSpPr>
          <p:cNvPr id="70" name="Google Shape;70;p3"/>
          <p:cNvSpPr txBox="1"/>
          <p:nvPr/>
        </p:nvSpPr>
        <p:spPr>
          <a:xfrm>
            <a:off x="4792163" y="33046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1861</a:t>
            </a:r>
            <a:endParaRPr sz="1000">
              <a:solidFill>
                <a:srgbClr val="434343"/>
              </a:solidFill>
              <a:latin typeface="Fredericka the Great"/>
              <a:ea typeface="Fredericka the Great"/>
              <a:cs typeface="Fredericka the Great"/>
              <a:sym typeface="Fredericka the Great"/>
            </a:endParaRPr>
          </a:p>
        </p:txBody>
      </p:sp>
      <p:sp>
        <p:nvSpPr>
          <p:cNvPr id="71" name="Google Shape;71;p3"/>
          <p:cNvSpPr txBox="1"/>
          <p:nvPr/>
        </p:nvSpPr>
        <p:spPr>
          <a:xfrm>
            <a:off x="6631063" y="3260225"/>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1871</a:t>
            </a:r>
            <a:endParaRPr sz="1000">
              <a:solidFill>
                <a:srgbClr val="434343"/>
              </a:solidFill>
              <a:latin typeface="Fredericka the Great"/>
              <a:ea typeface="Fredericka the Great"/>
              <a:cs typeface="Fredericka the Great"/>
              <a:sym typeface="Fredericka the Great"/>
            </a:endParaRPr>
          </a:p>
        </p:txBody>
      </p:sp>
      <p:sp>
        <p:nvSpPr>
          <p:cNvPr id="72" name="Google Shape;72;p3"/>
          <p:cNvSpPr txBox="1"/>
          <p:nvPr/>
        </p:nvSpPr>
        <p:spPr>
          <a:xfrm>
            <a:off x="6363526" y="4007588"/>
            <a:ext cx="1143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Peter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Jacob Carter elected </a:t>
            </a:r>
            <a:endParaRPr sz="1000">
              <a:solidFill>
                <a:srgbClr val="78909C"/>
              </a:solidFill>
              <a:latin typeface="El Messiri"/>
              <a:ea typeface="El Messiri"/>
              <a:cs typeface="El Messiri"/>
              <a:sym typeface="El Messiri"/>
            </a:endParaRPr>
          </a:p>
        </p:txBody>
      </p:sp>
      <p:sp>
        <p:nvSpPr>
          <p:cNvPr id="73" name="Google Shape;73;p3"/>
          <p:cNvSpPr txBox="1"/>
          <p:nvPr/>
        </p:nvSpPr>
        <p:spPr>
          <a:xfrm>
            <a:off x="8548100" y="3220875"/>
            <a:ext cx="597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1964- </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1965 </a:t>
            </a:r>
            <a:endParaRPr sz="1000">
              <a:solidFill>
                <a:srgbClr val="434343"/>
              </a:solidFill>
              <a:latin typeface="Fredericka the Great"/>
              <a:ea typeface="Fredericka the Great"/>
              <a:cs typeface="Fredericka the Great"/>
              <a:sym typeface="Fredericka the Great"/>
            </a:endParaRPr>
          </a:p>
        </p:txBody>
      </p:sp>
      <p:sp>
        <p:nvSpPr>
          <p:cNvPr id="74" name="Google Shape;74;p3"/>
          <p:cNvSpPr txBox="1"/>
          <p:nvPr/>
        </p:nvSpPr>
        <p:spPr>
          <a:xfrm>
            <a:off x="7905600" y="1796325"/>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Civil Rights Act of 1964 + Voting Rights Act of 1965</a:t>
            </a:r>
            <a:endParaRPr sz="1000">
              <a:solidFill>
                <a:srgbClr val="78909C"/>
              </a:solidFill>
              <a:latin typeface="El Messiri"/>
              <a:ea typeface="El Messiri"/>
              <a:cs typeface="El Messiri"/>
              <a:sym typeface="El Messiri"/>
            </a:endParaRPr>
          </a:p>
        </p:txBody>
      </p:sp>
      <p:sp>
        <p:nvSpPr>
          <p:cNvPr id="75" name="Google Shape;75;p3"/>
          <p:cNvSpPr txBox="1"/>
          <p:nvPr/>
        </p:nvSpPr>
        <p:spPr>
          <a:xfrm>
            <a:off x="7255150" y="3177513"/>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April</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1951</a:t>
            </a:r>
            <a:endParaRPr sz="1000">
              <a:solidFill>
                <a:srgbClr val="434343"/>
              </a:solidFill>
              <a:latin typeface="Fredericka the Great"/>
              <a:ea typeface="Fredericka the Great"/>
              <a:cs typeface="Fredericka the Great"/>
              <a:sym typeface="Fredericka the Great"/>
            </a:endParaRPr>
          </a:p>
        </p:txBody>
      </p:sp>
      <p:sp>
        <p:nvSpPr>
          <p:cNvPr id="76" name="Google Shape;76;p3"/>
          <p:cNvSpPr txBox="1"/>
          <p:nvPr/>
        </p:nvSpPr>
        <p:spPr>
          <a:xfrm>
            <a:off x="7037350" y="1794325"/>
            <a:ext cx="8358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Barbara Johns leads student strike</a:t>
            </a:r>
            <a:endParaRPr sz="1000">
              <a:solidFill>
                <a:srgbClr val="78909C"/>
              </a:solidFill>
              <a:latin typeface="El Messiri"/>
              <a:ea typeface="El Messiri"/>
              <a:cs typeface="El Messiri"/>
              <a:sym typeface="El Messiri"/>
            </a:endParaRPr>
          </a:p>
        </p:txBody>
      </p:sp>
      <p:sp>
        <p:nvSpPr>
          <p:cNvPr id="77" name="Google Shape;77;p3"/>
          <p:cNvSpPr txBox="1"/>
          <p:nvPr/>
        </p:nvSpPr>
        <p:spPr>
          <a:xfrm>
            <a:off x="7779188" y="33009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1954</a:t>
            </a:r>
            <a:endParaRPr sz="1000">
              <a:solidFill>
                <a:srgbClr val="434343"/>
              </a:solidFill>
              <a:latin typeface="Fredericka the Great"/>
              <a:ea typeface="Fredericka the Great"/>
              <a:cs typeface="Fredericka the Great"/>
              <a:sym typeface="Fredericka the Great"/>
            </a:endParaRPr>
          </a:p>
        </p:txBody>
      </p:sp>
      <p:sp>
        <p:nvSpPr>
          <p:cNvPr id="78" name="Google Shape;78;p3"/>
          <p:cNvSpPr txBox="1"/>
          <p:nvPr/>
        </p:nvSpPr>
        <p:spPr>
          <a:xfrm>
            <a:off x="7744000" y="4008587"/>
            <a:ext cx="885300" cy="8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Brown v. Board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of Education</a:t>
            </a:r>
            <a:endParaRPr sz="1000">
              <a:solidFill>
                <a:srgbClr val="78909C"/>
              </a:solidFill>
              <a:latin typeface="El Messiri"/>
              <a:ea typeface="El Messiri"/>
              <a:cs typeface="El Messiri"/>
              <a:sym typeface="El Messiri"/>
            </a:endParaRPr>
          </a:p>
        </p:txBody>
      </p:sp>
      <p:sp>
        <p:nvSpPr>
          <p:cNvPr id="79" name="Google Shape;79;p3"/>
          <p:cNvSpPr txBox="1"/>
          <p:nvPr/>
        </p:nvSpPr>
        <p:spPr>
          <a:xfrm>
            <a:off x="76650" y="1820388"/>
            <a:ext cx="9789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Triangular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Slave Trade</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Established </a:t>
            </a:r>
            <a:endParaRPr sz="1000">
              <a:solidFill>
                <a:srgbClr val="78909C"/>
              </a:solidFill>
              <a:latin typeface="El Messiri"/>
              <a:ea typeface="El Messiri"/>
              <a:cs typeface="El Messiri"/>
              <a:sym typeface="El Messiri"/>
            </a:endParaRPr>
          </a:p>
        </p:txBody>
      </p:sp>
      <p:cxnSp>
        <p:nvCxnSpPr>
          <p:cNvPr id="80" name="Google Shape;80;p3"/>
          <p:cNvCxnSpPr>
            <a:endCxn id="51" idx="0"/>
          </p:cNvCxnSpPr>
          <p:nvPr/>
        </p:nvCxnSpPr>
        <p:spPr>
          <a:xfrm flipH="1">
            <a:off x="429150" y="2453238"/>
            <a:ext cx="23100" cy="807600"/>
          </a:xfrm>
          <a:prstGeom prst="straightConnector1">
            <a:avLst/>
          </a:prstGeom>
          <a:noFill/>
          <a:ln cap="flat" cmpd="sng" w="9525">
            <a:solidFill>
              <a:srgbClr val="595959"/>
            </a:solidFill>
            <a:prstDash val="dot"/>
            <a:round/>
            <a:headEnd len="med" w="med" type="none"/>
            <a:tailEnd len="med" w="med" type="stealth"/>
          </a:ln>
        </p:spPr>
      </p:cxnSp>
      <p:cxnSp>
        <p:nvCxnSpPr>
          <p:cNvPr id="81" name="Google Shape;81;p3"/>
          <p:cNvCxnSpPr>
            <a:stCxn id="50" idx="0"/>
          </p:cNvCxnSpPr>
          <p:nvPr/>
        </p:nvCxnSpPr>
        <p:spPr>
          <a:xfrm rot="10800000">
            <a:off x="740175" y="3618426"/>
            <a:ext cx="16800" cy="377400"/>
          </a:xfrm>
          <a:prstGeom prst="straightConnector1">
            <a:avLst/>
          </a:prstGeom>
          <a:noFill/>
          <a:ln cap="flat" cmpd="sng" w="9525">
            <a:solidFill>
              <a:srgbClr val="595959"/>
            </a:solidFill>
            <a:prstDash val="dot"/>
            <a:round/>
            <a:headEnd len="med" w="med" type="none"/>
            <a:tailEnd len="med" w="med" type="stealth"/>
          </a:ln>
        </p:spPr>
      </p:cxnSp>
      <p:cxnSp>
        <p:nvCxnSpPr>
          <p:cNvPr id="82" name="Google Shape;82;p3"/>
          <p:cNvCxnSpPr>
            <a:endCxn id="56" idx="0"/>
          </p:cNvCxnSpPr>
          <p:nvPr/>
        </p:nvCxnSpPr>
        <p:spPr>
          <a:xfrm flipH="1">
            <a:off x="1447163" y="2651800"/>
            <a:ext cx="12900" cy="570300"/>
          </a:xfrm>
          <a:prstGeom prst="straightConnector1">
            <a:avLst/>
          </a:prstGeom>
          <a:noFill/>
          <a:ln cap="flat" cmpd="sng" w="9525">
            <a:solidFill>
              <a:srgbClr val="595959"/>
            </a:solidFill>
            <a:prstDash val="dot"/>
            <a:round/>
            <a:headEnd len="med" w="med" type="none"/>
            <a:tailEnd len="med" w="med" type="stealth"/>
          </a:ln>
        </p:spPr>
      </p:cxnSp>
      <p:cxnSp>
        <p:nvCxnSpPr>
          <p:cNvPr id="83" name="Google Shape;83;p3"/>
          <p:cNvCxnSpPr>
            <a:stCxn id="53" idx="0"/>
            <a:endCxn id="54" idx="2"/>
          </p:cNvCxnSpPr>
          <p:nvPr/>
        </p:nvCxnSpPr>
        <p:spPr>
          <a:xfrm rot="10800000">
            <a:off x="2106252" y="3698020"/>
            <a:ext cx="5700" cy="314700"/>
          </a:xfrm>
          <a:prstGeom prst="straightConnector1">
            <a:avLst/>
          </a:prstGeom>
          <a:noFill/>
          <a:ln cap="flat" cmpd="sng" w="9525">
            <a:solidFill>
              <a:srgbClr val="595959"/>
            </a:solidFill>
            <a:prstDash val="dot"/>
            <a:round/>
            <a:headEnd len="med" w="med" type="none"/>
            <a:tailEnd len="med" w="med" type="stealth"/>
          </a:ln>
        </p:spPr>
      </p:cxnSp>
      <p:cxnSp>
        <p:nvCxnSpPr>
          <p:cNvPr id="84" name="Google Shape;84;p3"/>
          <p:cNvCxnSpPr>
            <a:stCxn id="64" idx="2"/>
            <a:endCxn id="63" idx="0"/>
          </p:cNvCxnSpPr>
          <p:nvPr/>
        </p:nvCxnSpPr>
        <p:spPr>
          <a:xfrm flipH="1">
            <a:off x="2851800" y="2882025"/>
            <a:ext cx="15300" cy="415800"/>
          </a:xfrm>
          <a:prstGeom prst="straightConnector1">
            <a:avLst/>
          </a:prstGeom>
          <a:noFill/>
          <a:ln cap="flat" cmpd="sng" w="9525">
            <a:solidFill>
              <a:srgbClr val="595959"/>
            </a:solidFill>
            <a:prstDash val="dot"/>
            <a:round/>
            <a:headEnd len="med" w="med" type="none"/>
            <a:tailEnd len="med" w="med" type="stealth"/>
          </a:ln>
        </p:spPr>
      </p:cxnSp>
      <p:cxnSp>
        <p:nvCxnSpPr>
          <p:cNvPr id="85" name="Google Shape;85;p3"/>
          <p:cNvCxnSpPr>
            <a:stCxn id="58" idx="0"/>
            <a:endCxn id="60" idx="2"/>
          </p:cNvCxnSpPr>
          <p:nvPr/>
        </p:nvCxnSpPr>
        <p:spPr>
          <a:xfrm rot="10800000">
            <a:off x="3439627" y="3654604"/>
            <a:ext cx="27300" cy="342600"/>
          </a:xfrm>
          <a:prstGeom prst="straightConnector1">
            <a:avLst/>
          </a:prstGeom>
          <a:noFill/>
          <a:ln cap="flat" cmpd="sng" w="9525">
            <a:solidFill>
              <a:srgbClr val="595959"/>
            </a:solidFill>
            <a:prstDash val="dot"/>
            <a:round/>
            <a:headEnd len="med" w="med" type="none"/>
            <a:tailEnd len="med" w="med" type="stealth"/>
          </a:ln>
        </p:spPr>
      </p:cxnSp>
      <p:cxnSp>
        <p:nvCxnSpPr>
          <p:cNvPr id="86" name="Google Shape;86;p3"/>
          <p:cNvCxnSpPr>
            <a:endCxn id="61" idx="0"/>
          </p:cNvCxnSpPr>
          <p:nvPr/>
        </p:nvCxnSpPr>
        <p:spPr>
          <a:xfrm flipH="1">
            <a:off x="4018388" y="2603800"/>
            <a:ext cx="5100" cy="700800"/>
          </a:xfrm>
          <a:prstGeom prst="straightConnector1">
            <a:avLst/>
          </a:prstGeom>
          <a:noFill/>
          <a:ln cap="flat" cmpd="sng" w="9525">
            <a:solidFill>
              <a:srgbClr val="595959"/>
            </a:solidFill>
            <a:prstDash val="dot"/>
            <a:round/>
            <a:headEnd len="med" w="med" type="none"/>
            <a:tailEnd len="med" w="med" type="stealth"/>
          </a:ln>
        </p:spPr>
      </p:cxnSp>
      <p:cxnSp>
        <p:nvCxnSpPr>
          <p:cNvPr id="87" name="Google Shape;87;p3"/>
          <p:cNvCxnSpPr>
            <a:stCxn id="59" idx="0"/>
            <a:endCxn id="62" idx="2"/>
          </p:cNvCxnSpPr>
          <p:nvPr/>
        </p:nvCxnSpPr>
        <p:spPr>
          <a:xfrm flipH="1" rot="10800000">
            <a:off x="4546801" y="3699518"/>
            <a:ext cx="15300" cy="288900"/>
          </a:xfrm>
          <a:prstGeom prst="straightConnector1">
            <a:avLst/>
          </a:prstGeom>
          <a:noFill/>
          <a:ln cap="flat" cmpd="sng" w="9525">
            <a:solidFill>
              <a:srgbClr val="595959"/>
            </a:solidFill>
            <a:prstDash val="dot"/>
            <a:round/>
            <a:headEnd len="med" w="med" type="none"/>
            <a:tailEnd len="med" w="med" type="stealth"/>
          </a:ln>
        </p:spPr>
      </p:cxnSp>
      <p:cxnSp>
        <p:nvCxnSpPr>
          <p:cNvPr id="88" name="Google Shape;88;p3"/>
          <p:cNvCxnSpPr>
            <a:stCxn id="67" idx="2"/>
            <a:endCxn id="70" idx="0"/>
          </p:cNvCxnSpPr>
          <p:nvPr/>
        </p:nvCxnSpPr>
        <p:spPr>
          <a:xfrm>
            <a:off x="5144675" y="2977575"/>
            <a:ext cx="0" cy="327000"/>
          </a:xfrm>
          <a:prstGeom prst="straightConnector1">
            <a:avLst/>
          </a:prstGeom>
          <a:noFill/>
          <a:ln cap="flat" cmpd="sng" w="9525">
            <a:solidFill>
              <a:srgbClr val="595959"/>
            </a:solidFill>
            <a:prstDash val="dot"/>
            <a:round/>
            <a:headEnd len="med" w="med" type="none"/>
            <a:tailEnd len="med" w="med" type="stealth"/>
          </a:ln>
        </p:spPr>
      </p:cxnSp>
      <p:cxnSp>
        <p:nvCxnSpPr>
          <p:cNvPr id="89" name="Google Shape;89;p3"/>
          <p:cNvCxnSpPr>
            <a:stCxn id="69" idx="0"/>
          </p:cNvCxnSpPr>
          <p:nvPr/>
        </p:nvCxnSpPr>
        <p:spPr>
          <a:xfrm rot="10800000">
            <a:off x="5593426" y="3611625"/>
            <a:ext cx="12600" cy="372000"/>
          </a:xfrm>
          <a:prstGeom prst="straightConnector1">
            <a:avLst/>
          </a:prstGeom>
          <a:noFill/>
          <a:ln cap="flat" cmpd="sng" w="9525">
            <a:solidFill>
              <a:srgbClr val="595959"/>
            </a:solidFill>
            <a:prstDash val="dot"/>
            <a:round/>
            <a:headEnd len="med" w="med" type="none"/>
            <a:tailEnd len="med" w="med" type="stealth"/>
          </a:ln>
        </p:spPr>
      </p:cxnSp>
      <p:cxnSp>
        <p:nvCxnSpPr>
          <p:cNvPr id="90" name="Google Shape;90;p3"/>
          <p:cNvCxnSpPr>
            <a:endCxn id="65" idx="0"/>
          </p:cNvCxnSpPr>
          <p:nvPr/>
        </p:nvCxnSpPr>
        <p:spPr>
          <a:xfrm flipH="1">
            <a:off x="6170090" y="2789025"/>
            <a:ext cx="88200" cy="388500"/>
          </a:xfrm>
          <a:prstGeom prst="straightConnector1">
            <a:avLst/>
          </a:prstGeom>
          <a:noFill/>
          <a:ln cap="flat" cmpd="sng" w="9525">
            <a:solidFill>
              <a:srgbClr val="595959"/>
            </a:solidFill>
            <a:prstDash val="dot"/>
            <a:round/>
            <a:headEnd len="med" w="med" type="none"/>
            <a:tailEnd len="med" w="med" type="stealth"/>
          </a:ln>
        </p:spPr>
      </p:cxnSp>
      <p:cxnSp>
        <p:nvCxnSpPr>
          <p:cNvPr id="91" name="Google Shape;91;p3"/>
          <p:cNvCxnSpPr>
            <a:stCxn id="72" idx="0"/>
            <a:endCxn id="71" idx="2"/>
          </p:cNvCxnSpPr>
          <p:nvPr/>
        </p:nvCxnSpPr>
        <p:spPr>
          <a:xfrm flipH="1" rot="10800000">
            <a:off x="6935026" y="3598988"/>
            <a:ext cx="48600" cy="408600"/>
          </a:xfrm>
          <a:prstGeom prst="straightConnector1">
            <a:avLst/>
          </a:prstGeom>
          <a:noFill/>
          <a:ln cap="flat" cmpd="sng" w="9525">
            <a:solidFill>
              <a:srgbClr val="595959"/>
            </a:solidFill>
            <a:prstDash val="dot"/>
            <a:round/>
            <a:headEnd len="med" w="med" type="none"/>
            <a:tailEnd len="med" w="med" type="stealth"/>
          </a:ln>
        </p:spPr>
      </p:cxnSp>
      <p:cxnSp>
        <p:nvCxnSpPr>
          <p:cNvPr id="92" name="Google Shape;92;p3"/>
          <p:cNvCxnSpPr>
            <a:stCxn id="76" idx="2"/>
            <a:endCxn id="75" idx="0"/>
          </p:cNvCxnSpPr>
          <p:nvPr/>
        </p:nvCxnSpPr>
        <p:spPr>
          <a:xfrm>
            <a:off x="7455250" y="2561125"/>
            <a:ext cx="152400" cy="616500"/>
          </a:xfrm>
          <a:prstGeom prst="straightConnector1">
            <a:avLst/>
          </a:prstGeom>
          <a:noFill/>
          <a:ln cap="flat" cmpd="sng" w="9525">
            <a:solidFill>
              <a:srgbClr val="595959"/>
            </a:solidFill>
            <a:prstDash val="dot"/>
            <a:round/>
            <a:headEnd len="med" w="med" type="none"/>
            <a:tailEnd len="med" w="med" type="stealth"/>
          </a:ln>
        </p:spPr>
      </p:cxnSp>
      <p:cxnSp>
        <p:nvCxnSpPr>
          <p:cNvPr id="93" name="Google Shape;93;p3"/>
          <p:cNvCxnSpPr>
            <a:stCxn id="78" idx="0"/>
            <a:endCxn id="77" idx="2"/>
          </p:cNvCxnSpPr>
          <p:nvPr/>
        </p:nvCxnSpPr>
        <p:spPr>
          <a:xfrm rot="10800000">
            <a:off x="8131750" y="3639587"/>
            <a:ext cx="54900" cy="369000"/>
          </a:xfrm>
          <a:prstGeom prst="straightConnector1">
            <a:avLst/>
          </a:prstGeom>
          <a:noFill/>
          <a:ln cap="flat" cmpd="sng" w="9525">
            <a:solidFill>
              <a:srgbClr val="595959"/>
            </a:solidFill>
            <a:prstDash val="dot"/>
            <a:round/>
            <a:headEnd len="med" w="med" type="none"/>
            <a:tailEnd len="med" w="med" type="stealth"/>
          </a:ln>
        </p:spPr>
      </p:cxnSp>
      <p:cxnSp>
        <p:nvCxnSpPr>
          <p:cNvPr id="94" name="Google Shape;94;p3"/>
          <p:cNvCxnSpPr>
            <a:stCxn id="74" idx="2"/>
            <a:endCxn id="73" idx="0"/>
          </p:cNvCxnSpPr>
          <p:nvPr/>
        </p:nvCxnSpPr>
        <p:spPr>
          <a:xfrm>
            <a:off x="8477100" y="2620425"/>
            <a:ext cx="369600" cy="600600"/>
          </a:xfrm>
          <a:prstGeom prst="straightConnector1">
            <a:avLst/>
          </a:prstGeom>
          <a:noFill/>
          <a:ln cap="flat" cmpd="sng" w="9525">
            <a:solidFill>
              <a:srgbClr val="595959"/>
            </a:solidFill>
            <a:prstDash val="dot"/>
            <a:round/>
            <a:headEnd len="med" w="med" type="none"/>
            <a:tailEnd len="med" w="med" type="stealth"/>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1 1">
  <p:cSld name="MAIN_POINT_2_1_1">
    <p:spTree>
      <p:nvGrpSpPr>
        <p:cNvPr id="333" name="Shape 333"/>
        <p:cNvGrpSpPr/>
        <p:nvPr/>
      </p:nvGrpSpPr>
      <p:grpSpPr>
        <a:xfrm>
          <a:off x="0" y="0"/>
          <a:ext cx="0" cy="0"/>
          <a:chOff x="0" y="0"/>
          <a:chExt cx="0" cy="0"/>
        </a:xfrm>
      </p:grpSpPr>
      <p:sp>
        <p:nvSpPr>
          <p:cNvPr id="334" name="Google Shape;334;p21"/>
          <p:cNvSpPr/>
          <p:nvPr/>
        </p:nvSpPr>
        <p:spPr>
          <a:xfrm>
            <a:off x="235001" y="1819277"/>
            <a:ext cx="2554092" cy="2771820"/>
          </a:xfrm>
          <a:prstGeom prst="lightningBolt">
            <a:avLst/>
          </a:prstGeom>
          <a:solidFill>
            <a:srgbClr val="FDF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21"/>
          <p:cNvPicPr preferRelativeResize="0"/>
          <p:nvPr/>
        </p:nvPicPr>
        <p:blipFill rotWithShape="1">
          <a:blip r:embed="rId2">
            <a:alphaModFix/>
          </a:blip>
          <a:srcRect b="0" l="0" r="0" t="0"/>
          <a:stretch/>
        </p:blipFill>
        <p:spPr>
          <a:xfrm>
            <a:off x="-6625" y="1385292"/>
            <a:ext cx="9157500" cy="937106"/>
          </a:xfrm>
          <a:prstGeom prst="rect">
            <a:avLst/>
          </a:prstGeom>
          <a:noFill/>
          <a:ln>
            <a:noFill/>
          </a:ln>
        </p:spPr>
      </p:pic>
      <p:sp>
        <p:nvSpPr>
          <p:cNvPr id="336" name="Google Shape;336;p21"/>
          <p:cNvSpPr/>
          <p:nvPr/>
        </p:nvSpPr>
        <p:spPr>
          <a:xfrm rot="5400000">
            <a:off x="3518825" y="-3534975"/>
            <a:ext cx="21066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37" name="Google Shape;337;p21"/>
          <p:cNvPicPr preferRelativeResize="0"/>
          <p:nvPr/>
        </p:nvPicPr>
        <p:blipFill rotWithShape="1">
          <a:blip r:embed="rId3">
            <a:alphaModFix amt="42000"/>
          </a:blip>
          <a:srcRect b="14157" l="0" r="0" t="8009"/>
          <a:stretch/>
        </p:blipFill>
        <p:spPr>
          <a:xfrm>
            <a:off x="0" y="151"/>
            <a:ext cx="9144003" cy="2322250"/>
          </a:xfrm>
          <a:prstGeom prst="rect">
            <a:avLst/>
          </a:prstGeom>
          <a:noFill/>
          <a:ln>
            <a:noFill/>
          </a:ln>
        </p:spPr>
      </p:pic>
      <p:pic>
        <p:nvPicPr>
          <p:cNvPr id="338" name="Google Shape;338;p21"/>
          <p:cNvPicPr preferRelativeResize="0"/>
          <p:nvPr/>
        </p:nvPicPr>
        <p:blipFill>
          <a:blip r:embed="rId4">
            <a:alphaModFix/>
          </a:blip>
          <a:stretch>
            <a:fillRect/>
          </a:stretch>
        </p:blipFill>
        <p:spPr>
          <a:xfrm rot="-313416">
            <a:off x="515000" y="376549"/>
            <a:ext cx="4771373" cy="1594250"/>
          </a:xfrm>
          <a:prstGeom prst="rect">
            <a:avLst/>
          </a:prstGeom>
          <a:noFill/>
          <a:ln>
            <a:noFill/>
          </a:ln>
        </p:spPr>
      </p:pic>
      <p:sp>
        <p:nvSpPr>
          <p:cNvPr id="339" name="Google Shape;339;p21"/>
          <p:cNvSpPr txBox="1"/>
          <p:nvPr/>
        </p:nvSpPr>
        <p:spPr>
          <a:xfrm>
            <a:off x="3824225" y="2216800"/>
            <a:ext cx="506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40" name="Google Shape;340;p21"/>
          <p:cNvSpPr txBox="1"/>
          <p:nvPr/>
        </p:nvSpPr>
        <p:spPr>
          <a:xfrm>
            <a:off x="5791650" y="573525"/>
            <a:ext cx="3043200" cy="10620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 sz="3000">
                <a:solidFill>
                  <a:srgbClr val="FFFF00"/>
                </a:solidFill>
                <a:latin typeface="Fredericka the Great"/>
                <a:ea typeface="Fredericka the Great"/>
                <a:cs typeface="Fredericka the Great"/>
                <a:sym typeface="Fredericka the Great"/>
              </a:rPr>
              <a:t>LEVEL</a:t>
            </a:r>
            <a:r>
              <a:rPr lang="en" sz="4600">
                <a:solidFill>
                  <a:srgbClr val="FFFFFF"/>
                </a:solidFill>
                <a:latin typeface="Fredericka the Great"/>
                <a:ea typeface="Fredericka the Great"/>
                <a:cs typeface="Fredericka the Great"/>
                <a:sym typeface="Fredericka the Great"/>
              </a:rPr>
              <a:t>three</a:t>
            </a:r>
            <a:endParaRPr sz="4600">
              <a:solidFill>
                <a:srgbClr val="FFFFFF"/>
              </a:solidFill>
              <a:latin typeface="Fredericka the Great"/>
              <a:ea typeface="Fredericka the Great"/>
              <a:cs typeface="Fredericka the Great"/>
              <a:sym typeface="Fredericka the Great"/>
            </a:endParaRPr>
          </a:p>
          <a:p>
            <a:pPr indent="0" lvl="0" marL="0" rtl="0" algn="l">
              <a:lnSpc>
                <a:spcPct val="75000"/>
              </a:lnSpc>
              <a:spcBef>
                <a:spcPts val="0"/>
              </a:spcBef>
              <a:spcAft>
                <a:spcPts val="0"/>
              </a:spcAft>
              <a:buNone/>
            </a:pPr>
            <a:r>
              <a:rPr lang="en" sz="3000">
                <a:solidFill>
                  <a:srgbClr val="FFFF00"/>
                </a:solidFill>
                <a:latin typeface="Fredericka the Great"/>
                <a:ea typeface="Fredericka the Great"/>
                <a:cs typeface="Fredericka the Great"/>
                <a:sym typeface="Fredericka the Great"/>
              </a:rPr>
              <a:t>CHALLENGE </a:t>
            </a:r>
            <a:endParaRPr sz="3000">
              <a:solidFill>
                <a:srgbClr val="FFFF00"/>
              </a:solidFill>
              <a:latin typeface="Fredericka the Great"/>
              <a:ea typeface="Fredericka the Great"/>
              <a:cs typeface="Fredericka the Great"/>
              <a:sym typeface="Fredericka the Great"/>
            </a:endParaRPr>
          </a:p>
        </p:txBody>
      </p:sp>
      <p:sp>
        <p:nvSpPr>
          <p:cNvPr id="341" name="Google Shape;341;p21"/>
          <p:cNvSpPr/>
          <p:nvPr/>
        </p:nvSpPr>
        <p:spPr>
          <a:xfrm rot="-9601140">
            <a:off x="7294755" y="3420896"/>
            <a:ext cx="2125339" cy="1708543"/>
          </a:xfrm>
          <a:prstGeom prst="lightningBol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p:nvPr/>
        </p:nvSpPr>
        <p:spPr>
          <a:xfrm rot="144949">
            <a:off x="6144251" y="2377829"/>
            <a:ext cx="2754348" cy="2459192"/>
          </a:xfrm>
          <a:prstGeom prst="rect">
            <a:avLst/>
          </a:prstGeom>
          <a:noFill/>
          <a:ln cap="flat" cmpd="sng" w="76200">
            <a:solidFill>
              <a:srgbClr val="9900FF"/>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p:txBody>
      </p:sp>
      <p:sp>
        <p:nvSpPr>
          <p:cNvPr id="343" name="Google Shape;343;p21"/>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44" name="Google Shape;344;p21"/>
          <p:cNvSpPr/>
          <p:nvPr/>
        </p:nvSpPr>
        <p:spPr>
          <a:xfrm rot="-146089">
            <a:off x="6293905" y="2298142"/>
            <a:ext cx="2591640" cy="2562515"/>
          </a:xfrm>
          <a:prstGeom prst="rect">
            <a:avLst/>
          </a:prstGeom>
          <a:noFill/>
          <a:ln cap="flat" cmpd="sng" w="76200">
            <a:solidFill>
              <a:srgbClr val="6FA8D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p:txBody>
      </p:sp>
      <p:sp>
        <p:nvSpPr>
          <p:cNvPr id="345" name="Google Shape;345;p21"/>
          <p:cNvSpPr/>
          <p:nvPr/>
        </p:nvSpPr>
        <p:spPr>
          <a:xfrm rot="-165293">
            <a:off x="440428" y="2542698"/>
            <a:ext cx="2546643" cy="2289003"/>
          </a:xfrm>
          <a:prstGeom prst="rect">
            <a:avLst/>
          </a:prstGeom>
          <a:noFill/>
          <a:ln cap="flat" cmpd="sng" w="76200">
            <a:solidFill>
              <a:srgbClr val="D9D2E9"/>
            </a:solidFill>
            <a:prstDash val="dash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p:txBody>
      </p:sp>
      <p:pic>
        <p:nvPicPr>
          <p:cNvPr id="346" name="Google Shape;346;p21"/>
          <p:cNvPicPr preferRelativeResize="0"/>
          <p:nvPr/>
        </p:nvPicPr>
        <p:blipFill>
          <a:blip r:embed="rId5">
            <a:alphaModFix/>
          </a:blip>
          <a:stretch>
            <a:fillRect/>
          </a:stretch>
        </p:blipFill>
        <p:spPr>
          <a:xfrm>
            <a:off x="3293450" y="2449775"/>
            <a:ext cx="2581250" cy="2513405"/>
          </a:xfrm>
          <a:prstGeom prst="rect">
            <a:avLst/>
          </a:prstGeom>
          <a:noFill/>
          <a:ln>
            <a:noFill/>
          </a:ln>
        </p:spPr>
      </p:pic>
      <p:sp>
        <p:nvSpPr>
          <p:cNvPr id="347" name="Google Shape;347;p21"/>
          <p:cNvSpPr/>
          <p:nvPr/>
        </p:nvSpPr>
        <p:spPr>
          <a:xfrm rot="156374">
            <a:off x="437276" y="2502616"/>
            <a:ext cx="2546634" cy="2329318"/>
          </a:xfrm>
          <a:prstGeom prst="rect">
            <a:avLst/>
          </a:prstGeom>
          <a:noFill/>
          <a:ln cap="flat" cmpd="sng" w="76200">
            <a:solidFill>
              <a:srgbClr val="FF00FF"/>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p:txBody>
      </p:sp>
      <p:sp>
        <p:nvSpPr>
          <p:cNvPr id="348" name="Google Shape;348;p21"/>
          <p:cNvSpPr txBox="1"/>
          <p:nvPr/>
        </p:nvSpPr>
        <p:spPr>
          <a:xfrm>
            <a:off x="3494013" y="3204513"/>
            <a:ext cx="2140200" cy="10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CLICK + DRAG THE TERM ABOVE THAT BEST DESCRIBES THE TYPE OF RESISTANCE IN THIS LEVEL + PLACE IN THIS BOX</a:t>
            </a:r>
            <a:endParaRPr sz="1000">
              <a:solidFill>
                <a:srgbClr val="CC0000"/>
              </a:solidFill>
              <a:latin typeface="El Messiri"/>
              <a:ea typeface="El Messiri"/>
              <a:cs typeface="El Messiri"/>
              <a:sym typeface="El Messiri"/>
            </a:endParaRPr>
          </a:p>
        </p:txBody>
      </p:sp>
      <p:sp>
        <p:nvSpPr>
          <p:cNvPr id="349" name="Google Shape;349;p21"/>
          <p:cNvSpPr txBox="1"/>
          <p:nvPr/>
        </p:nvSpPr>
        <p:spPr>
          <a:xfrm>
            <a:off x="572925" y="2606400"/>
            <a:ext cx="22506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CC0000"/>
                </a:solidFill>
                <a:latin typeface="El Messiri"/>
                <a:ea typeface="El Messiri"/>
                <a:cs typeface="El Messiri"/>
                <a:sym typeface="El Messiri"/>
              </a:rPr>
              <a:t>DESCRIBE THE ACTIONS ANTHONY BURNS AND ABOLITIONISTS USED TO FIGHT FOR FREEDOM AND EQUALITY.</a:t>
            </a:r>
            <a:endParaRPr sz="800">
              <a:solidFill>
                <a:srgbClr val="CC0000"/>
              </a:solidFill>
              <a:latin typeface="El Messiri"/>
              <a:ea typeface="El Messiri"/>
              <a:cs typeface="El Messiri"/>
              <a:sym typeface="El Messiri"/>
            </a:endParaRPr>
          </a:p>
        </p:txBody>
      </p:sp>
      <p:sp>
        <p:nvSpPr>
          <p:cNvPr id="350" name="Google Shape;350;p21"/>
          <p:cNvSpPr txBox="1"/>
          <p:nvPr/>
        </p:nvSpPr>
        <p:spPr>
          <a:xfrm>
            <a:off x="6459325" y="2444425"/>
            <a:ext cx="2314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WHY IS ANTHONY BURNS’S</a:t>
            </a:r>
            <a:endParaRPr sz="1000">
              <a:solidFill>
                <a:srgbClr val="CC0000"/>
              </a:solidFill>
              <a:latin typeface="El Messiri"/>
              <a:ea typeface="El Messiri"/>
              <a:cs typeface="El Messiri"/>
              <a:sym typeface="El Messiri"/>
            </a:endParaRPr>
          </a:p>
          <a:p>
            <a:pPr indent="0" lvl="0" marL="0" rtl="0" algn="ctr">
              <a:spcBef>
                <a:spcPts val="0"/>
              </a:spcBef>
              <a:spcAft>
                <a:spcPts val="0"/>
              </a:spcAft>
              <a:buNone/>
            </a:pPr>
            <a:r>
              <a:rPr lang="en" sz="1000">
                <a:solidFill>
                  <a:srgbClr val="CC0000"/>
                </a:solidFill>
                <a:latin typeface="El Messiri"/>
                <a:ea typeface="El Messiri"/>
                <a:cs typeface="El Messiri"/>
                <a:sym typeface="El Messiri"/>
              </a:rPr>
              <a:t>STORY SIGNIFICANT?</a:t>
            </a:r>
            <a:endParaRPr sz="1000">
              <a:solidFill>
                <a:srgbClr val="CC0000"/>
              </a:solidFill>
              <a:latin typeface="El Messiri"/>
              <a:ea typeface="El Messiri"/>
              <a:cs typeface="El Messiri"/>
              <a:sym typeface="El Messiri"/>
            </a:endParaRPr>
          </a:p>
          <a:p>
            <a:pPr indent="0" lvl="0" marL="0" rtl="0" algn="ctr">
              <a:spcBef>
                <a:spcPts val="0"/>
              </a:spcBef>
              <a:spcAft>
                <a:spcPts val="0"/>
              </a:spcAft>
              <a:buNone/>
            </a:pPr>
            <a:r>
              <a:t/>
            </a:r>
            <a:endParaRPr sz="1000">
              <a:solidFill>
                <a:srgbClr val="CC0000"/>
              </a:solidFill>
              <a:latin typeface="El Messiri"/>
              <a:ea typeface="El Messiri"/>
              <a:cs typeface="El Messiri"/>
              <a:sym typeface="El Messiri"/>
            </a:endParaRPr>
          </a:p>
        </p:txBody>
      </p:sp>
      <p:sp>
        <p:nvSpPr>
          <p:cNvPr id="351" name="Google Shape;351;p21"/>
          <p:cNvSpPr/>
          <p:nvPr/>
        </p:nvSpPr>
        <p:spPr>
          <a:xfrm>
            <a:off x="-1170475" y="3340800"/>
            <a:ext cx="1406100" cy="995100"/>
          </a:xfrm>
          <a:prstGeom prst="verticalScroll">
            <a:avLst>
              <a:gd fmla="val 12500" name="adj"/>
            </a:avLst>
          </a:prstGeom>
          <a:solidFill>
            <a:srgbClr val="FFFFFF"/>
          </a:solidFill>
          <a:ln>
            <a:noFill/>
          </a:ln>
          <a:effectLst>
            <a:outerShdw blurRad="57150" rotWithShape="0" algn="bl" dir="1740000" dist="66675">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El Messiri"/>
                <a:ea typeface="El Messiri"/>
                <a:cs typeface="El Messiri"/>
                <a:sym typeface="El Messiri"/>
              </a:rPr>
              <a:t>Abolitionist</a:t>
            </a:r>
            <a:endParaRPr sz="1300">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900">
                <a:latin typeface="Fira Sans Condensed"/>
                <a:ea typeface="Fira Sans Condensed"/>
                <a:cs typeface="Fira Sans Condensed"/>
                <a:sym typeface="Fira Sans Condensed"/>
              </a:rPr>
              <a:t>To put an end to.</a:t>
            </a:r>
            <a:endParaRPr sz="700">
              <a:latin typeface="Fira Sans Condensed"/>
              <a:ea typeface="Fira Sans Condensed"/>
              <a:cs typeface="Fira Sans Condensed"/>
              <a:sym typeface="Fira Sans Condense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spTree>
      <p:nvGrpSpPr>
        <p:cNvPr id="352" name="Shape 352"/>
        <p:cNvGrpSpPr/>
        <p:nvPr/>
      </p:nvGrpSpPr>
      <p:grpSpPr>
        <a:xfrm>
          <a:off x="0" y="0"/>
          <a:ext cx="0" cy="0"/>
          <a:chOff x="0" y="0"/>
          <a:chExt cx="0" cy="0"/>
        </a:xfrm>
      </p:grpSpPr>
      <p:pic>
        <p:nvPicPr>
          <p:cNvPr id="353" name="Google Shape;353;p22"/>
          <p:cNvPicPr preferRelativeResize="0"/>
          <p:nvPr/>
        </p:nvPicPr>
        <p:blipFill rotWithShape="1">
          <a:blip r:embed="rId2">
            <a:alphaModFix/>
          </a:blip>
          <a:srcRect b="0" l="0" r="0" t="0"/>
          <a:stretch/>
        </p:blipFill>
        <p:spPr>
          <a:xfrm>
            <a:off x="-6625" y="1367125"/>
            <a:ext cx="9157500" cy="924900"/>
          </a:xfrm>
          <a:prstGeom prst="rect">
            <a:avLst/>
          </a:prstGeom>
          <a:noFill/>
          <a:ln>
            <a:noFill/>
          </a:ln>
        </p:spPr>
      </p:pic>
      <p:sp>
        <p:nvSpPr>
          <p:cNvPr id="354" name="Google Shape;354;p22"/>
          <p:cNvSpPr/>
          <p:nvPr/>
        </p:nvSpPr>
        <p:spPr>
          <a:xfrm rot="5400000">
            <a:off x="3532475" y="-3548625"/>
            <a:ext cx="20793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55" name="Google Shape;355;p22"/>
          <p:cNvPicPr preferRelativeResize="0"/>
          <p:nvPr/>
        </p:nvPicPr>
        <p:blipFill rotWithShape="1">
          <a:blip r:embed="rId3">
            <a:alphaModFix amt="42000"/>
          </a:blip>
          <a:srcRect b="14157" l="0" r="0" t="8009"/>
          <a:stretch/>
        </p:blipFill>
        <p:spPr>
          <a:xfrm>
            <a:off x="0" y="25"/>
            <a:ext cx="9144003" cy="2292001"/>
          </a:xfrm>
          <a:prstGeom prst="rect">
            <a:avLst/>
          </a:prstGeom>
          <a:noFill/>
          <a:ln>
            <a:noFill/>
          </a:ln>
        </p:spPr>
      </p:pic>
      <p:sp>
        <p:nvSpPr>
          <p:cNvPr id="356" name="Google Shape;356;p22"/>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57" name="Google Shape;357;p22"/>
          <p:cNvSpPr txBox="1"/>
          <p:nvPr/>
        </p:nvSpPr>
        <p:spPr>
          <a:xfrm>
            <a:off x="1211125" y="2745225"/>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8" name="Google Shape;358;p22"/>
          <p:cNvSpPr txBox="1"/>
          <p:nvPr/>
        </p:nvSpPr>
        <p:spPr>
          <a:xfrm>
            <a:off x="381000" y="2676525"/>
            <a:ext cx="8472600" cy="246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0000"/>
                </a:solidFill>
                <a:latin typeface="Fredericka the Great"/>
                <a:ea typeface="Fredericka the Great"/>
                <a:cs typeface="Fredericka the Great"/>
                <a:sym typeface="Fredericka the Great"/>
              </a:rPr>
              <a:t>LEVEL </a:t>
            </a:r>
            <a:r>
              <a:rPr lang="en" sz="4500">
                <a:solidFill>
                  <a:srgbClr val="9900FF"/>
                </a:solidFill>
                <a:latin typeface="Fredericka the Great"/>
                <a:ea typeface="Fredericka the Great"/>
                <a:cs typeface="Fredericka the Great"/>
                <a:sym typeface="Fredericka the Great"/>
              </a:rPr>
              <a:t>THREE</a:t>
            </a:r>
            <a:endParaRPr sz="4500">
              <a:solidFill>
                <a:srgbClr val="9900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900">
              <a:solidFill>
                <a:srgbClr val="FF9900"/>
              </a:solidFill>
              <a:latin typeface="ABeeZee"/>
              <a:ea typeface="ABeeZee"/>
              <a:cs typeface="ABeeZee"/>
              <a:sym typeface="ABeeZee"/>
            </a:endParaRPr>
          </a:p>
          <a:p>
            <a:pPr indent="0" lvl="0" marL="0" rtl="0" algn="ctr">
              <a:spcBef>
                <a:spcPts val="0"/>
              </a:spcBef>
              <a:spcAft>
                <a:spcPts val="0"/>
              </a:spcAft>
              <a:buClr>
                <a:srgbClr val="C32225"/>
              </a:buClr>
              <a:buSzPts val="1100"/>
              <a:buFont typeface="Arial"/>
              <a:buNone/>
            </a:pPr>
            <a:r>
              <a:rPr lang="en" sz="1900">
                <a:solidFill>
                  <a:srgbClr val="FF9900"/>
                </a:solidFill>
                <a:latin typeface="Fredericka the Great"/>
                <a:ea typeface="Fredericka the Great"/>
                <a:cs typeface="Fredericka the Great"/>
                <a:sym typeface="Fredericka the Great"/>
              </a:rPr>
              <a:t>YOU ARE GOING TO READ A DESCRIPTION AND ANALYZE PRIMARY SOURCES TO EXAMINE AN ACT OF RESISTANCE. YOU WILL USE THIS INFORMATION TO DETERMINE HOW AFRICAN AMERICANS FOUGHT FOR FREEDOM AND EQUALITY.</a:t>
            </a:r>
            <a:endParaRPr sz="4200">
              <a:solidFill>
                <a:srgbClr val="9900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4500">
              <a:solidFill>
                <a:srgbClr val="9900FF"/>
              </a:solidFill>
              <a:latin typeface="Architects Daughter"/>
              <a:ea typeface="Architects Daughter"/>
              <a:cs typeface="Architects Daughter"/>
              <a:sym typeface="Architects Daughter"/>
            </a:endParaRPr>
          </a:p>
        </p:txBody>
      </p:sp>
      <p:pic>
        <p:nvPicPr>
          <p:cNvPr id="359" name="Google Shape;359;p22"/>
          <p:cNvPicPr preferRelativeResize="0"/>
          <p:nvPr/>
        </p:nvPicPr>
        <p:blipFill>
          <a:blip r:embed="rId4">
            <a:alphaModFix/>
          </a:blip>
          <a:stretch>
            <a:fillRect/>
          </a:stretch>
        </p:blipFill>
        <p:spPr>
          <a:xfrm>
            <a:off x="1211125" y="544249"/>
            <a:ext cx="6551903" cy="2189175"/>
          </a:xfrm>
          <a:prstGeom prst="rect">
            <a:avLst/>
          </a:prstGeom>
          <a:noFill/>
          <a:ln>
            <a:noFill/>
          </a:ln>
        </p:spPr>
      </p:pic>
      <p:sp>
        <p:nvSpPr>
          <p:cNvPr id="360" name="Google Shape;360;p22"/>
          <p:cNvSpPr txBox="1"/>
          <p:nvPr/>
        </p:nvSpPr>
        <p:spPr>
          <a:xfrm>
            <a:off x="2345550" y="228600"/>
            <a:ext cx="4300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Mountains of Christmas"/>
                <a:ea typeface="Mountains of Christmas"/>
                <a:cs typeface="Mountains of Christmas"/>
                <a:sym typeface="Mountains of Christmas"/>
              </a:rPr>
              <a:t>WELCOME to THE</a:t>
            </a:r>
            <a:endParaRPr sz="2400">
              <a:latin typeface="Mountains of Christmas"/>
              <a:ea typeface="Mountains of Christmas"/>
              <a:cs typeface="Mountains of Christmas"/>
              <a:sym typeface="Mountains of Christma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1">
  <p:cSld name="MAIN_POINT_1_1_1">
    <p:spTree>
      <p:nvGrpSpPr>
        <p:cNvPr id="361" name="Shape 361"/>
        <p:cNvGrpSpPr/>
        <p:nvPr/>
      </p:nvGrpSpPr>
      <p:grpSpPr>
        <a:xfrm>
          <a:off x="0" y="0"/>
          <a:ext cx="0" cy="0"/>
          <a:chOff x="0" y="0"/>
          <a:chExt cx="0" cy="0"/>
        </a:xfrm>
      </p:grpSpPr>
      <p:pic>
        <p:nvPicPr>
          <p:cNvPr id="362" name="Google Shape;362;p23"/>
          <p:cNvPicPr preferRelativeResize="0"/>
          <p:nvPr/>
        </p:nvPicPr>
        <p:blipFill>
          <a:blip r:embed="rId2">
            <a:alphaModFix/>
          </a:blip>
          <a:stretch>
            <a:fillRect/>
          </a:stretch>
        </p:blipFill>
        <p:spPr>
          <a:xfrm>
            <a:off x="4542125" y="149350"/>
            <a:ext cx="4382452" cy="1828027"/>
          </a:xfrm>
          <a:prstGeom prst="rect">
            <a:avLst/>
          </a:prstGeom>
          <a:noFill/>
          <a:ln>
            <a:noFill/>
          </a:ln>
          <a:effectLst>
            <a:outerShdw blurRad="57150" rotWithShape="0" algn="bl" dir="5400000" dist="19050">
              <a:srgbClr val="000000">
                <a:alpha val="26000"/>
              </a:srgbClr>
            </a:outerShdw>
          </a:effectLst>
        </p:spPr>
      </p:pic>
      <p:pic>
        <p:nvPicPr>
          <p:cNvPr id="363" name="Google Shape;363;p23"/>
          <p:cNvPicPr preferRelativeResize="0"/>
          <p:nvPr/>
        </p:nvPicPr>
        <p:blipFill>
          <a:blip r:embed="rId2">
            <a:alphaModFix/>
          </a:blip>
          <a:stretch>
            <a:fillRect/>
          </a:stretch>
        </p:blipFill>
        <p:spPr>
          <a:xfrm>
            <a:off x="4647550" y="3358450"/>
            <a:ext cx="4171601" cy="1603125"/>
          </a:xfrm>
          <a:prstGeom prst="rect">
            <a:avLst/>
          </a:prstGeom>
          <a:noFill/>
          <a:ln>
            <a:noFill/>
          </a:ln>
          <a:effectLst>
            <a:outerShdw blurRad="57150" rotWithShape="0" algn="bl" dir="5400000" dist="19050">
              <a:srgbClr val="000000">
                <a:alpha val="26000"/>
              </a:srgbClr>
            </a:outerShdw>
          </a:effectLst>
        </p:spPr>
      </p:pic>
      <p:sp>
        <p:nvSpPr>
          <p:cNvPr id="364" name="Google Shape;364;p23"/>
          <p:cNvSpPr/>
          <p:nvPr/>
        </p:nvSpPr>
        <p:spPr>
          <a:xfrm rot="-5400000">
            <a:off x="-612000" y="592950"/>
            <a:ext cx="5151900" cy="39660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65" name="Google Shape;365;p23"/>
          <p:cNvPicPr preferRelativeResize="0"/>
          <p:nvPr/>
        </p:nvPicPr>
        <p:blipFill rotWithShape="1">
          <a:blip r:embed="rId3">
            <a:alphaModFix/>
          </a:blip>
          <a:srcRect b="0" l="0" r="0" t="0"/>
          <a:stretch/>
        </p:blipFill>
        <p:spPr>
          <a:xfrm rot="-5400000">
            <a:off x="1452587" y="2313612"/>
            <a:ext cx="5148852" cy="527725"/>
          </a:xfrm>
          <a:prstGeom prst="rect">
            <a:avLst/>
          </a:prstGeom>
          <a:noFill/>
          <a:ln>
            <a:noFill/>
          </a:ln>
        </p:spPr>
      </p:pic>
      <p:sp>
        <p:nvSpPr>
          <p:cNvPr id="366" name="Google Shape;366;p2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367" name="Google Shape;367;p23"/>
          <p:cNvPicPr preferRelativeResize="0"/>
          <p:nvPr/>
        </p:nvPicPr>
        <p:blipFill>
          <a:blip r:embed="rId2">
            <a:alphaModFix/>
          </a:blip>
          <a:stretch>
            <a:fillRect/>
          </a:stretch>
        </p:blipFill>
        <p:spPr>
          <a:xfrm rot="-130226">
            <a:off x="4693900" y="1874924"/>
            <a:ext cx="4382454" cy="1594225"/>
          </a:xfrm>
          <a:prstGeom prst="rect">
            <a:avLst/>
          </a:prstGeom>
          <a:noFill/>
          <a:ln>
            <a:noFill/>
          </a:ln>
          <a:effectLst>
            <a:outerShdw blurRad="57150" rotWithShape="0" algn="bl" dir="5400000" dist="19050">
              <a:srgbClr val="000000">
                <a:alpha val="26000"/>
              </a:srgbClr>
            </a:outerShdw>
          </a:effectLst>
        </p:spPr>
      </p:pic>
      <p:pic>
        <p:nvPicPr>
          <p:cNvPr id="368" name="Google Shape;368;p23"/>
          <p:cNvPicPr preferRelativeResize="0"/>
          <p:nvPr/>
        </p:nvPicPr>
        <p:blipFill>
          <a:blip r:embed="rId4">
            <a:alphaModFix/>
          </a:blip>
          <a:stretch>
            <a:fillRect/>
          </a:stretch>
        </p:blipFill>
        <p:spPr>
          <a:xfrm>
            <a:off x="1765145" y="4094950"/>
            <a:ext cx="2181806" cy="729000"/>
          </a:xfrm>
          <a:prstGeom prst="rect">
            <a:avLst/>
          </a:prstGeom>
          <a:noFill/>
          <a:ln>
            <a:noFill/>
          </a:ln>
        </p:spPr>
      </p:pic>
      <p:sp>
        <p:nvSpPr>
          <p:cNvPr id="369" name="Google Shape;369;p2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370" name="Google Shape;370;p23"/>
          <p:cNvPicPr preferRelativeResize="0"/>
          <p:nvPr/>
        </p:nvPicPr>
        <p:blipFill rotWithShape="1">
          <a:blip r:embed="rId5">
            <a:alphaModFix/>
          </a:blip>
          <a:srcRect b="0" l="5854" r="6892" t="0"/>
          <a:stretch/>
        </p:blipFill>
        <p:spPr>
          <a:xfrm rot="-180952">
            <a:off x="443312" y="702176"/>
            <a:ext cx="3582951" cy="2350898"/>
          </a:xfrm>
          <a:prstGeom prst="rect">
            <a:avLst/>
          </a:prstGeom>
          <a:noFill/>
          <a:ln>
            <a:noFill/>
          </a:ln>
        </p:spPr>
      </p:pic>
      <p:sp>
        <p:nvSpPr>
          <p:cNvPr id="371" name="Google Shape;371;p23"/>
          <p:cNvSpPr txBox="1"/>
          <p:nvPr/>
        </p:nvSpPr>
        <p:spPr>
          <a:xfrm rot="-238761">
            <a:off x="399621" y="3449542"/>
            <a:ext cx="3791240" cy="58490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Fredericka the Great"/>
                <a:ea typeface="Fredericka the Great"/>
                <a:cs typeface="Fredericka the Great"/>
                <a:sym typeface="Fredericka the Great"/>
              </a:rPr>
              <a:t>“RESURRECTION OF HENRY “BOX” BROWN AT PHILADELPHIA”</a:t>
            </a:r>
            <a:endParaRPr sz="1300">
              <a:solidFill>
                <a:srgbClr val="FFFFFF"/>
              </a:solidFill>
              <a:latin typeface="Fredericka the Great"/>
              <a:ea typeface="Fredericka the Great"/>
              <a:cs typeface="Fredericka the Great"/>
              <a:sym typeface="Fredericka the Great"/>
            </a:endParaRPr>
          </a:p>
        </p:txBody>
      </p:sp>
      <p:sp>
        <p:nvSpPr>
          <p:cNvPr id="372" name="Google Shape;372;p23"/>
          <p:cNvSpPr/>
          <p:nvPr/>
        </p:nvSpPr>
        <p:spPr>
          <a:xfrm>
            <a:off x="4930675" y="425550"/>
            <a:ext cx="3701700" cy="12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22326"/>
                </a:solidFill>
                <a:latin typeface="El Messiri"/>
                <a:ea typeface="El Messiri"/>
                <a:cs typeface="El Messiri"/>
                <a:sym typeface="El Messiri"/>
              </a:rPr>
              <a:t>WHAT DO YOU SEE IN THIS IMAGE? CLICK + DRAG THE CIRCLES BELOW TO THE AREAS YOU WOULD LIKE TO FOCUS ON. </a:t>
            </a:r>
            <a:endParaRPr sz="900">
              <a:solidFill>
                <a:srgbClr val="C22326"/>
              </a:solidFill>
              <a:latin typeface="El Messiri"/>
              <a:ea typeface="El Messiri"/>
              <a:cs typeface="El Messiri"/>
              <a:sym typeface="El Messiri"/>
            </a:endParaRPr>
          </a:p>
          <a:p>
            <a:pPr indent="0" lvl="0" marL="0" rtl="0" algn="ctr">
              <a:spcBef>
                <a:spcPts val="0"/>
              </a:spcBef>
              <a:spcAft>
                <a:spcPts val="0"/>
              </a:spcAft>
              <a:buNone/>
            </a:pPr>
            <a:r>
              <a:t/>
            </a:r>
            <a:endParaRPr sz="700">
              <a:solidFill>
                <a:srgbClr val="C22326"/>
              </a:solidFill>
              <a:latin typeface="El Messiri"/>
              <a:ea typeface="El Messiri"/>
              <a:cs typeface="El Messiri"/>
              <a:sym typeface="El Messiri"/>
            </a:endParaRPr>
          </a:p>
          <a:p>
            <a:pPr indent="0" lvl="0" marL="0" rtl="0" algn="ctr">
              <a:spcBef>
                <a:spcPts val="0"/>
              </a:spcBef>
              <a:spcAft>
                <a:spcPts val="0"/>
              </a:spcAft>
              <a:buNone/>
            </a:pPr>
            <a:r>
              <a:t/>
            </a:r>
            <a:endParaRPr sz="700">
              <a:solidFill>
                <a:srgbClr val="C22326"/>
              </a:solidFill>
              <a:latin typeface="El Messiri"/>
              <a:ea typeface="El Messiri"/>
              <a:cs typeface="El Messiri"/>
              <a:sym typeface="El Messiri"/>
            </a:endParaRPr>
          </a:p>
        </p:txBody>
      </p:sp>
      <p:sp>
        <p:nvSpPr>
          <p:cNvPr id="373" name="Google Shape;373;p23"/>
          <p:cNvSpPr/>
          <p:nvPr/>
        </p:nvSpPr>
        <p:spPr>
          <a:xfrm>
            <a:off x="5029950" y="3581650"/>
            <a:ext cx="3406800" cy="50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22326"/>
                </a:solidFill>
                <a:latin typeface="El Messiri"/>
                <a:ea typeface="El Messiri"/>
                <a:cs typeface="El Messiri"/>
                <a:sym typeface="El Messiri"/>
              </a:rPr>
              <a:t>AFTER INVESTIGATING THIS IMAGE, WHAT QUESTIONS DO YOU NOW HAVE?</a:t>
            </a:r>
            <a:endParaRPr sz="900">
              <a:solidFill>
                <a:srgbClr val="C22326"/>
              </a:solidFill>
              <a:latin typeface="El Messiri"/>
              <a:ea typeface="El Messiri"/>
              <a:cs typeface="El Messiri"/>
              <a:sym typeface="El Messiri"/>
            </a:endParaRPr>
          </a:p>
        </p:txBody>
      </p:sp>
      <p:sp>
        <p:nvSpPr>
          <p:cNvPr id="374" name="Google Shape;374;p23"/>
          <p:cNvSpPr/>
          <p:nvPr/>
        </p:nvSpPr>
        <p:spPr>
          <a:xfrm rot="-155961">
            <a:off x="5189448" y="2138234"/>
            <a:ext cx="3406705" cy="70992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22326"/>
                </a:solidFill>
                <a:latin typeface="El Messiri"/>
                <a:ea typeface="El Messiri"/>
                <a:cs typeface="El Messiri"/>
                <a:sym typeface="El Messiri"/>
              </a:rPr>
              <a:t>USING WHAT YOU SEE IN YOUR CIRCLES, WHAT DO YOU THINK IS HAPPENING? BE SPECIFIC!</a:t>
            </a:r>
            <a:endParaRPr sz="900">
              <a:solidFill>
                <a:srgbClr val="C22326"/>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C22326"/>
              </a:solidFill>
              <a:latin typeface="El Messiri"/>
              <a:ea typeface="El Messiri"/>
              <a:cs typeface="El Messiri"/>
              <a:sym typeface="El Messiri"/>
            </a:endParaRPr>
          </a:p>
        </p:txBody>
      </p:sp>
      <p:pic>
        <p:nvPicPr>
          <p:cNvPr id="375" name="Google Shape;375;p23"/>
          <p:cNvPicPr preferRelativeResize="0"/>
          <p:nvPr/>
        </p:nvPicPr>
        <p:blipFill>
          <a:blip r:embed="rId6">
            <a:alphaModFix/>
          </a:blip>
          <a:stretch>
            <a:fillRect/>
          </a:stretch>
        </p:blipFill>
        <p:spPr>
          <a:xfrm rot="5147069">
            <a:off x="673202" y="-147643"/>
            <a:ext cx="3165571" cy="4048312"/>
          </a:xfrm>
          <a:prstGeom prst="rect">
            <a:avLst/>
          </a:prstGeom>
          <a:noFill/>
          <a:ln>
            <a:noFill/>
          </a:ln>
          <a:effectLst>
            <a:outerShdw blurRad="142875" rotWithShape="0" algn="bl" dir="5400000" dist="76200">
              <a:srgbClr val="000000">
                <a:alpha val="23000"/>
              </a:srgbClr>
            </a:outerShdw>
          </a:effectLst>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76" name="Shape 376"/>
        <p:cNvGrpSpPr/>
        <p:nvPr/>
      </p:nvGrpSpPr>
      <p:grpSpPr>
        <a:xfrm>
          <a:off x="0" y="0"/>
          <a:ext cx="0" cy="0"/>
          <a:chOff x="0" y="0"/>
          <a:chExt cx="0" cy="0"/>
        </a:xfrm>
      </p:grpSpPr>
      <p:sp>
        <p:nvSpPr>
          <p:cNvPr id="377" name="Google Shape;377;p24"/>
          <p:cNvSpPr/>
          <p:nvPr/>
        </p:nvSpPr>
        <p:spPr>
          <a:xfrm rot="-5400000">
            <a:off x="-280350" y="261300"/>
            <a:ext cx="5151900" cy="46293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78" name="Google Shape;378;p24"/>
          <p:cNvPicPr preferRelativeResize="0"/>
          <p:nvPr/>
        </p:nvPicPr>
        <p:blipFill rotWithShape="1">
          <a:blip r:embed="rId2">
            <a:alphaModFix/>
          </a:blip>
          <a:srcRect b="0" l="0" r="0" t="0"/>
          <a:stretch/>
        </p:blipFill>
        <p:spPr>
          <a:xfrm rot="-5400000">
            <a:off x="2138387" y="2313612"/>
            <a:ext cx="5148852" cy="527725"/>
          </a:xfrm>
          <a:prstGeom prst="rect">
            <a:avLst/>
          </a:prstGeom>
          <a:noFill/>
          <a:ln>
            <a:noFill/>
          </a:ln>
        </p:spPr>
      </p:pic>
      <p:pic>
        <p:nvPicPr>
          <p:cNvPr id="379" name="Google Shape;379;p24"/>
          <p:cNvPicPr preferRelativeResize="0"/>
          <p:nvPr/>
        </p:nvPicPr>
        <p:blipFill>
          <a:blip r:embed="rId3">
            <a:alphaModFix/>
          </a:blip>
          <a:stretch>
            <a:fillRect/>
          </a:stretch>
        </p:blipFill>
        <p:spPr>
          <a:xfrm rot="8225708">
            <a:off x="-411092" y="-433423"/>
            <a:ext cx="751759" cy="751771"/>
          </a:xfrm>
          <a:prstGeom prst="rect">
            <a:avLst/>
          </a:prstGeom>
          <a:noFill/>
          <a:ln>
            <a:noFill/>
          </a:ln>
        </p:spPr>
      </p:pic>
      <p:pic>
        <p:nvPicPr>
          <p:cNvPr id="380" name="Google Shape;380;p24"/>
          <p:cNvPicPr preferRelativeResize="0"/>
          <p:nvPr/>
        </p:nvPicPr>
        <p:blipFill>
          <a:blip r:embed="rId4">
            <a:alphaModFix/>
          </a:blip>
          <a:stretch>
            <a:fillRect/>
          </a:stretch>
        </p:blipFill>
        <p:spPr>
          <a:xfrm>
            <a:off x="4785800" y="1000125"/>
            <a:ext cx="4358199" cy="2429899"/>
          </a:xfrm>
          <a:prstGeom prst="rect">
            <a:avLst/>
          </a:prstGeom>
          <a:noFill/>
          <a:ln>
            <a:noFill/>
          </a:ln>
        </p:spPr>
      </p:pic>
      <p:pic>
        <p:nvPicPr>
          <p:cNvPr id="381" name="Google Shape;381;p24"/>
          <p:cNvPicPr preferRelativeResize="0"/>
          <p:nvPr/>
        </p:nvPicPr>
        <p:blipFill>
          <a:blip r:embed="rId4">
            <a:alphaModFix/>
          </a:blip>
          <a:stretch>
            <a:fillRect/>
          </a:stretch>
        </p:blipFill>
        <p:spPr>
          <a:xfrm rot="10579369">
            <a:off x="4944851" y="2808136"/>
            <a:ext cx="4048897" cy="2284077"/>
          </a:xfrm>
          <a:prstGeom prst="rect">
            <a:avLst/>
          </a:prstGeom>
          <a:noFill/>
          <a:ln>
            <a:noFill/>
          </a:ln>
        </p:spPr>
      </p:pic>
      <p:sp>
        <p:nvSpPr>
          <p:cNvPr id="382" name="Google Shape;382;p24"/>
          <p:cNvSpPr txBox="1"/>
          <p:nvPr/>
        </p:nvSpPr>
        <p:spPr>
          <a:xfrm>
            <a:off x="8424833"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83" name="Google Shape;383;p24"/>
          <p:cNvSpPr txBox="1"/>
          <p:nvPr/>
        </p:nvSpPr>
        <p:spPr>
          <a:xfrm>
            <a:off x="5503400" y="67525"/>
            <a:ext cx="3018900" cy="102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Fira Sans Condensed"/>
                <a:ea typeface="Fira Sans Condensed"/>
                <a:cs typeface="Fira Sans Condensed"/>
                <a:sym typeface="Fira Sans Condensed"/>
              </a:rPr>
              <a:t> Using the highlight tool, highlight the actions of resistance  in</a:t>
            </a:r>
            <a:r>
              <a:rPr b="1" lang="en">
                <a:highlight>
                  <a:srgbClr val="FFFF00"/>
                </a:highlight>
                <a:latin typeface="Mountains of Christmas"/>
                <a:ea typeface="Mountains of Christmas"/>
                <a:cs typeface="Mountains of Christmas"/>
                <a:sym typeface="Mountains of Christmas"/>
              </a:rPr>
              <a:t> yellow. </a:t>
            </a:r>
            <a:endParaRPr b="1">
              <a:highlight>
                <a:srgbClr val="FFFF00"/>
              </a:highlight>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rPr lang="en" sz="1000">
                <a:solidFill>
                  <a:srgbClr val="C32225"/>
                </a:solidFill>
                <a:latin typeface="Fira Sans Condensed"/>
                <a:ea typeface="Fira Sans Condensed"/>
                <a:cs typeface="Fira Sans Condensed"/>
                <a:sym typeface="Fira Sans Condensed"/>
              </a:rPr>
              <a:t> Using the highlight tool, highlight the consequences of the resistance in</a:t>
            </a:r>
            <a:r>
              <a:rPr b="1" lang="en">
                <a:solidFill>
                  <a:srgbClr val="C32225"/>
                </a:solidFill>
                <a:latin typeface="Barlow Semi Condensed"/>
                <a:ea typeface="Barlow Semi Condensed"/>
                <a:cs typeface="Barlow Semi Condensed"/>
                <a:sym typeface="Barlow Semi Condensed"/>
              </a:rPr>
              <a:t> </a:t>
            </a:r>
            <a:r>
              <a:rPr b="1" lang="en">
                <a:solidFill>
                  <a:srgbClr val="C32225"/>
                </a:solidFill>
                <a:highlight>
                  <a:srgbClr val="00FF00"/>
                </a:highlight>
                <a:latin typeface="Mountains of Christmas"/>
                <a:ea typeface="Mountains of Christmas"/>
                <a:cs typeface="Mountains of Christmas"/>
                <a:sym typeface="Mountains of Christmas"/>
              </a:rPr>
              <a:t>green</a:t>
            </a:r>
            <a:r>
              <a:rPr b="1" lang="en">
                <a:solidFill>
                  <a:srgbClr val="C32225"/>
                </a:solidFill>
                <a:latin typeface="Mountains of Christmas"/>
                <a:ea typeface="Mountains of Christmas"/>
                <a:cs typeface="Mountains of Christmas"/>
                <a:sym typeface="Mountains of Christmas"/>
              </a:rPr>
              <a:t>. </a:t>
            </a:r>
            <a:endParaRPr b="1">
              <a:latin typeface="Mountains of Christmas"/>
              <a:ea typeface="Mountains of Christmas"/>
              <a:cs typeface="Mountains of Christmas"/>
              <a:sym typeface="Mountains of Christmas"/>
            </a:endParaRPr>
          </a:p>
        </p:txBody>
      </p:sp>
      <p:sp>
        <p:nvSpPr>
          <p:cNvPr id="384" name="Google Shape;384;p24"/>
          <p:cNvSpPr/>
          <p:nvPr/>
        </p:nvSpPr>
        <p:spPr>
          <a:xfrm rot="-179747">
            <a:off x="5514793" y="3382455"/>
            <a:ext cx="2657732" cy="5073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C32225"/>
              </a:buClr>
              <a:buSzPts val="1100"/>
              <a:buFont typeface="Arial"/>
              <a:buNone/>
            </a:pPr>
            <a:r>
              <a:rPr lang="en" sz="900">
                <a:solidFill>
                  <a:srgbClr val="C22326"/>
                </a:solidFill>
                <a:latin typeface="El Messiri"/>
                <a:ea typeface="El Messiri"/>
                <a:cs typeface="El Messiri"/>
                <a:sym typeface="El Messiri"/>
              </a:rPr>
              <a:t>HOW WERE PEOPLE ABLE TO SUPPORT BROWN AND HIS ESCAPE? </a:t>
            </a:r>
            <a:endParaRPr sz="900">
              <a:solidFill>
                <a:srgbClr val="C22326"/>
              </a:solidFill>
              <a:latin typeface="El Messiri"/>
              <a:ea typeface="El Messiri"/>
              <a:cs typeface="El Messiri"/>
              <a:sym typeface="El Messiri"/>
            </a:endParaRPr>
          </a:p>
        </p:txBody>
      </p:sp>
      <p:sp>
        <p:nvSpPr>
          <p:cNvPr id="385" name="Google Shape;385;p24"/>
          <p:cNvSpPr/>
          <p:nvPr/>
        </p:nvSpPr>
        <p:spPr>
          <a:xfrm>
            <a:off x="5441738" y="1489900"/>
            <a:ext cx="30189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C22326"/>
                </a:solidFill>
                <a:latin typeface="El Messiri"/>
                <a:ea typeface="El Messiri"/>
                <a:cs typeface="El Messiri"/>
                <a:sym typeface="El Messiri"/>
              </a:rPr>
              <a:t>WHAT IS SOMETHING YOU FIND SURPRISING, INTERESTING, OR TROUBLING ABOUT THIS STORY?</a:t>
            </a:r>
            <a:endParaRPr sz="900">
              <a:solidFill>
                <a:srgbClr val="C22326"/>
              </a:solidFill>
              <a:latin typeface="El Messiri"/>
              <a:ea typeface="El Messiri"/>
              <a:cs typeface="El Messiri"/>
              <a:sym typeface="El Messiri"/>
            </a:endParaRPr>
          </a:p>
        </p:txBody>
      </p:sp>
      <p:sp>
        <p:nvSpPr>
          <p:cNvPr id="386" name="Google Shape;386;p24"/>
          <p:cNvSpPr/>
          <p:nvPr/>
        </p:nvSpPr>
        <p:spPr>
          <a:xfrm>
            <a:off x="-1170475" y="1656400"/>
            <a:ext cx="1406100" cy="995100"/>
          </a:xfrm>
          <a:prstGeom prst="verticalScroll">
            <a:avLst>
              <a:gd fmla="val 12500" name="adj"/>
            </a:avLst>
          </a:prstGeom>
          <a:solidFill>
            <a:srgbClr val="FFFFFF"/>
          </a:solidFill>
          <a:ln>
            <a:noFill/>
          </a:ln>
          <a:effectLst>
            <a:outerShdw blurRad="57150" rotWithShape="0" algn="bl" dir="1740000" dist="66675">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Abolitionist</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900">
                <a:latin typeface="Fira Sans Condensed"/>
                <a:ea typeface="Fira Sans Condensed"/>
                <a:cs typeface="Fira Sans Condensed"/>
                <a:sym typeface="Fira Sans Condensed"/>
              </a:rPr>
              <a:t>To put an end to.</a:t>
            </a:r>
            <a:endParaRPr sz="700">
              <a:latin typeface="Fira Sans Condensed"/>
              <a:ea typeface="Fira Sans Condensed"/>
              <a:cs typeface="Fira Sans Condensed"/>
              <a:sym typeface="Fira Sans Condensed"/>
            </a:endParaRPr>
          </a:p>
        </p:txBody>
      </p:sp>
      <p:sp>
        <p:nvSpPr>
          <p:cNvPr id="387" name="Google Shape;387;p24"/>
          <p:cNvSpPr/>
          <p:nvPr/>
        </p:nvSpPr>
        <p:spPr>
          <a:xfrm>
            <a:off x="-1229125" y="2719200"/>
            <a:ext cx="1406100" cy="1812900"/>
          </a:xfrm>
          <a:prstGeom prst="verticalScroll">
            <a:avLst>
              <a:gd fmla="val 12500" name="adj"/>
            </a:avLst>
          </a:prstGeom>
          <a:solidFill>
            <a:srgbClr val="FFFFFF"/>
          </a:solidFill>
          <a:ln>
            <a:noFill/>
          </a:ln>
          <a:effectLst>
            <a:outerShdw blurRad="57150" rotWithShape="0" algn="bl" dir="1740000" dist="66675">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Fugitive Slave Act</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solidFill>
                  <a:schemeClr val="dk1"/>
                </a:solidFill>
                <a:latin typeface="Fira Sans Condensed"/>
                <a:ea typeface="Fira Sans Condensed"/>
                <a:cs typeface="Fira Sans Condensed"/>
                <a:sym typeface="Fira Sans Condensed"/>
              </a:rPr>
              <a:t>A U.S. law that required enslaved people who had escaped to freedom to be returned to their enslavers, even if they were living  in a free state.</a:t>
            </a:r>
            <a:endParaRPr sz="300">
              <a:latin typeface="Fira Sans Condensed"/>
              <a:ea typeface="Fira Sans Condensed"/>
              <a:cs typeface="Fira Sans Condensed"/>
              <a:sym typeface="Fira Sans Condense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3">
  <p:cSld name="MAIN_POINT_2_3">
    <p:spTree>
      <p:nvGrpSpPr>
        <p:cNvPr id="388" name="Shape 388"/>
        <p:cNvGrpSpPr/>
        <p:nvPr/>
      </p:nvGrpSpPr>
      <p:grpSpPr>
        <a:xfrm>
          <a:off x="0" y="0"/>
          <a:ext cx="0" cy="0"/>
          <a:chOff x="0" y="0"/>
          <a:chExt cx="0" cy="0"/>
        </a:xfrm>
      </p:grpSpPr>
      <p:sp>
        <p:nvSpPr>
          <p:cNvPr id="389" name="Google Shape;38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0" name="Google Shape;390;p25"/>
          <p:cNvSpPr txBox="1"/>
          <p:nvPr/>
        </p:nvSpPr>
        <p:spPr>
          <a:xfrm>
            <a:off x="0" y="0"/>
            <a:ext cx="5238900" cy="5143500"/>
          </a:xfrm>
          <a:prstGeom prst="rect">
            <a:avLst/>
          </a:prstGeom>
          <a:no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sz="200">
              <a:solidFill>
                <a:schemeClr val="dk1"/>
              </a:solidFill>
              <a:latin typeface="Architects Daughter"/>
              <a:ea typeface="Architects Daughter"/>
              <a:cs typeface="Architects Daughter"/>
              <a:sym typeface="Architects Daughter"/>
            </a:endParaRPr>
          </a:p>
          <a:p>
            <a:pPr indent="0" lvl="0" marL="0" rtl="0" algn="ctr">
              <a:lnSpc>
                <a:spcPct val="115000"/>
              </a:lnSpc>
              <a:spcBef>
                <a:spcPts val="200"/>
              </a:spcBef>
              <a:spcAft>
                <a:spcPts val="0"/>
              </a:spcAft>
              <a:buClr>
                <a:schemeClr val="dk1"/>
              </a:buClr>
              <a:buSzPts val="1100"/>
              <a:buFont typeface="Arial"/>
              <a:buNone/>
            </a:pPr>
            <a:r>
              <a:rPr lang="en">
                <a:solidFill>
                  <a:schemeClr val="dk1"/>
                </a:solidFill>
                <a:latin typeface="Architects Daughter"/>
                <a:ea typeface="Architects Daughter"/>
                <a:cs typeface="Architects Daughter"/>
                <a:sym typeface="Architects Daughter"/>
              </a:rPr>
              <a:t>READ THE FOLLOWING EXCERPT OF HENRY BROWN’S ESCAPE FROM </a:t>
            </a:r>
            <a:r>
              <a:rPr b="1" lang="en">
                <a:solidFill>
                  <a:srgbClr val="231F20"/>
                </a:solidFill>
                <a:latin typeface="Barlow Semi Condensed"/>
                <a:ea typeface="Barlow Semi Condensed"/>
                <a:cs typeface="Barlow Semi Condensed"/>
                <a:sym typeface="Barlow Semi Condensed"/>
              </a:rPr>
              <a:t> </a:t>
            </a:r>
            <a:r>
              <a:rPr b="1" i="1" lang="en" u="sng">
                <a:solidFill>
                  <a:schemeClr val="accent5"/>
                </a:solidFill>
                <a:latin typeface="Barlow Semi Condensed"/>
                <a:ea typeface="Barlow Semi Condensed"/>
                <a:cs typeface="Barlow Semi Condensed"/>
                <a:sym typeface="Barlow Semi Condensed"/>
                <a:hlinkClick r:id="rId2">
                  <a:extLst>
                    <a:ext uri="{A12FA001-AC4F-418D-AE19-62706E023703}">
                      <ahyp:hlinkClr val="tx"/>
                    </a:ext>
                  </a:extLst>
                </a:hlinkClick>
              </a:rPr>
              <a:t>The Narrative of Henry Box Brown</a:t>
            </a:r>
            <a:r>
              <a:rPr lang="en" sz="1300">
                <a:solidFill>
                  <a:schemeClr val="dk1"/>
                </a:solidFill>
                <a:latin typeface="Architects Daughter"/>
                <a:ea typeface="Architects Daughter"/>
                <a:cs typeface="Architects Daughter"/>
                <a:sym typeface="Architects Daughter"/>
              </a:rPr>
              <a:t>, </a:t>
            </a:r>
            <a:endParaRPr sz="1300">
              <a:solidFill>
                <a:schemeClr val="dk1"/>
              </a:solidFill>
              <a:latin typeface="Architects Daughter"/>
              <a:ea typeface="Architects Daughter"/>
              <a:cs typeface="Architects Daughter"/>
              <a:sym typeface="Architects Daughter"/>
            </a:endParaRPr>
          </a:p>
          <a:p>
            <a:pPr indent="0" lvl="0" marL="0" rtl="0" algn="ctr">
              <a:lnSpc>
                <a:spcPct val="115000"/>
              </a:lnSpc>
              <a:spcBef>
                <a:spcPts val="200"/>
              </a:spcBef>
              <a:spcAft>
                <a:spcPts val="0"/>
              </a:spcAft>
              <a:buClr>
                <a:schemeClr val="dk1"/>
              </a:buClr>
              <a:buSzPts val="1100"/>
              <a:buFont typeface="Arial"/>
              <a:buNone/>
            </a:pPr>
            <a:r>
              <a:rPr lang="en" sz="1300">
                <a:solidFill>
                  <a:schemeClr val="dk1"/>
                </a:solidFill>
                <a:latin typeface="Architects Daughter"/>
                <a:ea typeface="Architects Daughter"/>
                <a:cs typeface="Architects Daughter"/>
                <a:sym typeface="Architects Daughter"/>
              </a:rPr>
              <a:t>WRITTEN BY BROWN HIMSELF</a:t>
            </a:r>
            <a:endParaRPr>
              <a:solidFill>
                <a:schemeClr val="dk1"/>
              </a:solidFill>
              <a:latin typeface="Architects Daughter"/>
              <a:ea typeface="Architects Daughter"/>
              <a:cs typeface="Architects Daughter"/>
              <a:sym typeface="Architects Daughter"/>
            </a:endParaRPr>
          </a:p>
          <a:p>
            <a:pPr indent="0" lvl="0" marL="0" rtl="0" algn="just">
              <a:lnSpc>
                <a:spcPct val="100000"/>
              </a:lnSpc>
              <a:spcBef>
                <a:spcPts val="200"/>
              </a:spcBef>
              <a:spcAft>
                <a:spcPts val="0"/>
              </a:spcAft>
              <a:buNone/>
            </a:pPr>
            <a:r>
              <a:rPr lang="en" sz="1350">
                <a:solidFill>
                  <a:schemeClr val="dk1"/>
                </a:solidFill>
                <a:latin typeface="Barlow Semi Condensed"/>
                <a:ea typeface="Barlow Semi Condensed"/>
                <a:cs typeface="Barlow Semi Condensed"/>
                <a:sym typeface="Barlow Semi Condensed"/>
              </a:rPr>
              <a:t>I was now placed in the depot amongst the other luggage, where I lay till seven o'clock, P.M., at which time a wagon drove up, and I heard a person inquire for such a box as that in which I was. I was then placed on a wagon and conveyed to the house where my friend in Richmond had arranged I should be received. A number of persons soon collected round the box after it was taken in to the house, but as I did not know what was going on I kept myself quiet. I heard a man say, "let us rap upon the box and see if he is alive;" and immediately a rap ensued and a voice said, tremblingly, "Is all right within?" to which I replied--"all right." The joy of the friends was very great; when they heard that I was alive they soon managed to break open the box, and then came my resurrection from the grave of slavery. I rose a freeman, but I was too weak, by reason of long confinement in that box, to be able to stand, so I immediately swooned away. After my recovery from the swoon the first thing, which arrested my attention, was the presence of a number of friends, every one seeming more anxious than another, to have an opportunity of rendering me their assistance, and of bidding me a hearty welcome to the possession of my natural rights, I had risen as it were from the dead; I felt much more than I could readily express; but as the kindness of Almighty God had been so conspicuously shown in my deliverance, I burst forth into the following him of thanksgiving, </a:t>
            </a:r>
            <a:endParaRPr sz="1350">
              <a:solidFill>
                <a:schemeClr val="dk1"/>
              </a:solidFill>
              <a:latin typeface="Barlow Semi Condensed"/>
              <a:ea typeface="Barlow Semi Condensed"/>
              <a:cs typeface="Barlow Semi Condensed"/>
              <a:sym typeface="Barlow Semi Condensed"/>
            </a:endParaRPr>
          </a:p>
          <a:p>
            <a:pPr indent="0" lvl="0" marL="0" rtl="0" algn="l">
              <a:spcBef>
                <a:spcPts val="200"/>
              </a:spcBef>
              <a:spcAft>
                <a:spcPts val="0"/>
              </a:spcAft>
              <a:buNone/>
            </a:pPr>
            <a:r>
              <a:t/>
            </a:r>
            <a:endParaRPr sz="1300"/>
          </a:p>
        </p:txBody>
      </p:sp>
      <p:sp>
        <p:nvSpPr>
          <p:cNvPr id="391" name="Google Shape;391;p25"/>
          <p:cNvSpPr/>
          <p:nvPr/>
        </p:nvSpPr>
        <p:spPr>
          <a:xfrm>
            <a:off x="5400675" y="3576025"/>
            <a:ext cx="3620400" cy="14808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Architects Daughter"/>
                <a:ea typeface="Architects Daughter"/>
                <a:cs typeface="Architects Daughter"/>
                <a:sym typeface="Architects Daughter"/>
              </a:rPr>
              <a:t>Why is it important we have Brown’s own words to </a:t>
            </a:r>
            <a:r>
              <a:rPr b="1" lang="en" sz="1200">
                <a:solidFill>
                  <a:schemeClr val="dk1"/>
                </a:solidFill>
                <a:latin typeface="Architects Daughter"/>
                <a:ea typeface="Architects Daughter"/>
                <a:cs typeface="Architects Daughter"/>
                <a:sym typeface="Architects Daughter"/>
              </a:rPr>
              <a:t>describe</a:t>
            </a:r>
            <a:r>
              <a:rPr b="1" lang="en" sz="1200">
                <a:solidFill>
                  <a:schemeClr val="dk1"/>
                </a:solidFill>
                <a:latin typeface="Architects Daughter"/>
                <a:ea typeface="Architects Daughter"/>
                <a:cs typeface="Architects Daughter"/>
                <a:sym typeface="Architects Daughter"/>
              </a:rPr>
              <a:t> his incredible story?</a:t>
            </a:r>
            <a:endParaRPr b="1">
              <a:latin typeface="Architects Daughter"/>
              <a:ea typeface="Architects Daughter"/>
              <a:cs typeface="Architects Daughter"/>
              <a:sym typeface="Architects Daughter"/>
            </a:endParaRPr>
          </a:p>
        </p:txBody>
      </p:sp>
      <p:sp>
        <p:nvSpPr>
          <p:cNvPr id="392" name="Google Shape;392;p25"/>
          <p:cNvSpPr/>
          <p:nvPr/>
        </p:nvSpPr>
        <p:spPr>
          <a:xfrm>
            <a:off x="5400675" y="140750"/>
            <a:ext cx="3620400" cy="1480800"/>
          </a:xfrm>
          <a:prstGeom prst="roundRect">
            <a:avLst>
              <a:gd fmla="val 16667" name="adj"/>
            </a:avLst>
          </a:prstGeom>
          <a:solidFill>
            <a:schemeClr val="lt2"/>
          </a:solidFill>
          <a:ln cap="flat" cmpd="sng" w="381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Architects Daughter"/>
                <a:ea typeface="Architects Daughter"/>
                <a:cs typeface="Architects Daughter"/>
                <a:sym typeface="Architects Daughter"/>
              </a:rPr>
              <a:t>What evidence does this letter provide of the dangers Henry Brown faced during his journey?</a:t>
            </a:r>
            <a:endParaRPr b="1" sz="12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b="1" sz="1200">
              <a:latin typeface="Architects Daughter"/>
              <a:ea typeface="Architects Daughter"/>
              <a:cs typeface="Architects Daughter"/>
              <a:sym typeface="Architects Daughter"/>
            </a:endParaRPr>
          </a:p>
        </p:txBody>
      </p:sp>
      <p:sp>
        <p:nvSpPr>
          <p:cNvPr id="393" name="Google Shape;393;p25"/>
          <p:cNvSpPr/>
          <p:nvPr/>
        </p:nvSpPr>
        <p:spPr>
          <a:xfrm>
            <a:off x="5400675" y="1858375"/>
            <a:ext cx="3620400" cy="1480800"/>
          </a:xfrm>
          <a:prstGeom prst="roundRect">
            <a:avLst>
              <a:gd fmla="val 16667" name="adj"/>
            </a:avLst>
          </a:prstGeom>
          <a:solidFill>
            <a:schemeClr val="lt2"/>
          </a:solidFill>
          <a:ln cap="flat" cmpd="sng" w="381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Describe what happened when Brown arrived in Philadelphia.</a:t>
            </a:r>
            <a:endParaRPr b="1" sz="1200">
              <a:latin typeface="Architects Daughter"/>
              <a:ea typeface="Architects Daughter"/>
              <a:cs typeface="Architects Daughter"/>
              <a:sym typeface="Architects Daugh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3 1">
  <p:cSld name="MAIN_POINT_2_3_1">
    <p:spTree>
      <p:nvGrpSpPr>
        <p:cNvPr id="394" name="Shape 394"/>
        <p:cNvGrpSpPr/>
        <p:nvPr/>
      </p:nvGrpSpPr>
      <p:grpSpPr>
        <a:xfrm>
          <a:off x="0" y="0"/>
          <a:ext cx="0" cy="0"/>
          <a:chOff x="0" y="0"/>
          <a:chExt cx="0" cy="0"/>
        </a:xfrm>
      </p:grpSpPr>
      <p:sp>
        <p:nvSpPr>
          <p:cNvPr id="395" name="Google Shape;395;p26"/>
          <p:cNvSpPr/>
          <p:nvPr/>
        </p:nvSpPr>
        <p:spPr>
          <a:xfrm rot="-5400000">
            <a:off x="-280350" y="261300"/>
            <a:ext cx="5151900" cy="46293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396" name="Google Shape;396;p26"/>
          <p:cNvPicPr preferRelativeResize="0"/>
          <p:nvPr/>
        </p:nvPicPr>
        <p:blipFill rotWithShape="1">
          <a:blip r:embed="rId2">
            <a:alphaModFix/>
          </a:blip>
          <a:srcRect b="0" l="0" r="0" t="0"/>
          <a:stretch/>
        </p:blipFill>
        <p:spPr>
          <a:xfrm rot="-5400000">
            <a:off x="2138387" y="2313612"/>
            <a:ext cx="5148852" cy="527725"/>
          </a:xfrm>
          <a:prstGeom prst="rect">
            <a:avLst/>
          </a:prstGeom>
          <a:noFill/>
          <a:ln>
            <a:noFill/>
          </a:ln>
        </p:spPr>
      </p:pic>
      <p:pic>
        <p:nvPicPr>
          <p:cNvPr id="397" name="Google Shape;397;p26"/>
          <p:cNvPicPr preferRelativeResize="0"/>
          <p:nvPr/>
        </p:nvPicPr>
        <p:blipFill>
          <a:blip r:embed="rId3">
            <a:alphaModFix/>
          </a:blip>
          <a:stretch>
            <a:fillRect/>
          </a:stretch>
        </p:blipFill>
        <p:spPr>
          <a:xfrm>
            <a:off x="4785800" y="1000125"/>
            <a:ext cx="4358199" cy="2429899"/>
          </a:xfrm>
          <a:prstGeom prst="rect">
            <a:avLst/>
          </a:prstGeom>
          <a:noFill/>
          <a:ln>
            <a:noFill/>
          </a:ln>
        </p:spPr>
      </p:pic>
      <p:pic>
        <p:nvPicPr>
          <p:cNvPr id="398" name="Google Shape;398;p26"/>
          <p:cNvPicPr preferRelativeResize="0"/>
          <p:nvPr/>
        </p:nvPicPr>
        <p:blipFill>
          <a:blip r:embed="rId3">
            <a:alphaModFix/>
          </a:blip>
          <a:stretch>
            <a:fillRect/>
          </a:stretch>
        </p:blipFill>
        <p:spPr>
          <a:xfrm rot="10579369">
            <a:off x="4944851" y="2808136"/>
            <a:ext cx="4048897" cy="2284077"/>
          </a:xfrm>
          <a:prstGeom prst="rect">
            <a:avLst/>
          </a:prstGeom>
          <a:noFill/>
          <a:ln>
            <a:noFill/>
          </a:ln>
        </p:spPr>
      </p:pic>
      <p:sp>
        <p:nvSpPr>
          <p:cNvPr id="399" name="Google Shape;399;p26"/>
          <p:cNvSpPr/>
          <p:nvPr/>
        </p:nvSpPr>
        <p:spPr>
          <a:xfrm rot="-179747">
            <a:off x="5514793" y="3382455"/>
            <a:ext cx="2657732" cy="5073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rgbClr val="C22326"/>
                </a:solidFill>
                <a:latin typeface="El Messiri"/>
                <a:ea typeface="El Messiri"/>
                <a:cs typeface="El Messiri"/>
                <a:sym typeface="El Messiri"/>
              </a:rPr>
              <a:t>Why is it important to have an eyewitness account of this incredible story</a:t>
            </a:r>
            <a:endParaRPr sz="900">
              <a:solidFill>
                <a:srgbClr val="C22326"/>
              </a:solidFill>
              <a:latin typeface="El Messiri"/>
              <a:ea typeface="El Messiri"/>
              <a:cs typeface="El Messiri"/>
              <a:sym typeface="El Messiri"/>
            </a:endParaRPr>
          </a:p>
        </p:txBody>
      </p:sp>
      <p:sp>
        <p:nvSpPr>
          <p:cNvPr id="400" name="Google Shape;400;p26"/>
          <p:cNvSpPr/>
          <p:nvPr/>
        </p:nvSpPr>
        <p:spPr>
          <a:xfrm>
            <a:off x="5441738" y="1489900"/>
            <a:ext cx="30189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rgbClr val="C22326"/>
                </a:solidFill>
                <a:latin typeface="El Messiri"/>
                <a:ea typeface="El Messiri"/>
                <a:cs typeface="El Messiri"/>
                <a:sym typeface="El Messiri"/>
              </a:rPr>
              <a:t>What evidence does this letter provide describing the dangers Henry Brown faced?</a:t>
            </a:r>
            <a:endParaRPr sz="1000">
              <a:solidFill>
                <a:srgbClr val="C22326"/>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C22326"/>
              </a:solidFill>
              <a:latin typeface="El Messiri"/>
              <a:ea typeface="El Messiri"/>
              <a:cs typeface="El Messiri"/>
              <a:sym typeface="El Messiri"/>
            </a:endParaRPr>
          </a:p>
        </p:txBody>
      </p:sp>
      <p:sp>
        <p:nvSpPr>
          <p:cNvPr id="401" name="Google Shape;40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02" name="Google Shape;402;p26"/>
          <p:cNvSpPr txBox="1"/>
          <p:nvPr/>
        </p:nvSpPr>
        <p:spPr>
          <a:xfrm>
            <a:off x="232550" y="201825"/>
            <a:ext cx="4358100" cy="4865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Anti-Slavery Office … Phila March 26 /49</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Dear Gay,</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Here is a man who has been the hero of one of the most</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extraordinary achievements I ever heard of.  He came to me on Saturday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morning last in a box tightly hooped, marked “this side up” by overland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express, from the city of Richmond!!  Did you ever hear of any thing in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your life to beat that?</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…To appreciate fully the boldness and risk of the achievement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you ought to see the box and hear all the circumstances. The box is in</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the clear 3 ft 2 inches long; 2 ft 8 in deep; + 1 ft 11 in wide.  It was a regular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old store box.  It was grooved at the joints and braced at the ends, leaving but the very slightest crevice to admit the air.  Nothing saved him from suffocation but the free use of water – a </a:t>
            </a:r>
            <a:r>
              <a:rPr lang="en" sz="900">
                <a:solidFill>
                  <a:srgbClr val="FFF2CC"/>
                </a:solidFill>
                <a:latin typeface="Fira Sans Condensed"/>
                <a:ea typeface="Fira Sans Condensed"/>
                <a:cs typeface="Fira Sans Condensed"/>
                <a:sym typeface="Fira Sans Condensed"/>
              </a:rPr>
              <a:t>quantity</a:t>
            </a:r>
            <a:r>
              <a:rPr lang="en" sz="900">
                <a:solidFill>
                  <a:srgbClr val="FFF2CC"/>
                </a:solidFill>
                <a:latin typeface="Fira Sans Condensed"/>
                <a:ea typeface="Fira Sans Condensed"/>
                <a:cs typeface="Fira Sans Condensed"/>
                <a:sym typeface="Fira Sans Condensed"/>
              </a:rPr>
              <a:t> [sic] if which he took in with him in a beef’s bladder, and with which he bathed face, and the constant fanning of himself with his hat.  He fanned himself unremittingly all the time.  </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The “this side up” on the box was not regarded, and he was twice put with his head downwards – resting with his back against the end of the box, his feet braced against the other.  The first time he succeeded in shifting his position; but the second time was on board the steamboat, where people were sitting and standing about the box, and where any motions inside would have been </a:t>
            </a:r>
            <a:r>
              <a:rPr lang="en" sz="900">
                <a:solidFill>
                  <a:srgbClr val="FFF2CC"/>
                </a:solidFill>
                <a:latin typeface="Fira Sans Condensed"/>
                <a:ea typeface="Fira Sans Condensed"/>
                <a:cs typeface="Fira Sans Condensed"/>
                <a:sym typeface="Fira Sans Condensed"/>
              </a:rPr>
              <a:t>overheard</a:t>
            </a:r>
            <a:r>
              <a:rPr lang="en" sz="900">
                <a:solidFill>
                  <a:srgbClr val="FFF2CC"/>
                </a:solidFill>
                <a:latin typeface="Fira Sans Condensed"/>
                <a:ea typeface="Fira Sans Condensed"/>
                <a:cs typeface="Fira Sans Condensed"/>
                <a:sym typeface="Fira Sans Condensed"/>
              </a:rPr>
              <a:t> and have led to discovery; he was therefore obliged to keep his position for 20 miles.  This nearly killed him.  He says the veins in his temples were as thick as his finger.</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I had been expecting him for several days, and was in mortal fear all the time lest his arrival should only be a signal for calling the coroner.  You can better imagine [sic] than I can describe my sensations when in answer to my rap on the box and question – “all right?” the prompt response came “all right sir.”  The man weighs 200 lbs and is almost 5 ft 8 in height…Please send him on to Francis Jackson, Boston, with this letter to save me the time it would take to write another.</a:t>
            </a:r>
            <a:endParaRPr sz="900">
              <a:solidFill>
                <a:srgbClr val="FFF2CC"/>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	And now I have one request to make for Heaven’s sake don’t publish this affair or allow it to be published.  It would compromise the Express, and prevent all others from escaping in the same way.				</a:t>
            </a:r>
            <a:endParaRPr sz="900">
              <a:solidFill>
                <a:srgbClr val="FFF2CC"/>
              </a:solidFill>
              <a:latin typeface="Fira Sans Condensed"/>
              <a:ea typeface="Fira Sans Condensed"/>
              <a:cs typeface="Fira Sans Condensed"/>
              <a:sym typeface="Fira Sans Condensed"/>
            </a:endParaRPr>
          </a:p>
          <a:p>
            <a:pPr indent="0" lvl="0" marL="2743200" rtl="0" algn="just">
              <a:lnSpc>
                <a:spcPct val="100000"/>
              </a:lnSpc>
              <a:spcBef>
                <a:spcPts val="0"/>
              </a:spcBef>
              <a:spcAft>
                <a:spcPts val="0"/>
              </a:spcAft>
              <a:buNone/>
            </a:pPr>
            <a:r>
              <a:rPr lang="en" sz="900">
                <a:solidFill>
                  <a:srgbClr val="FFF2CC"/>
                </a:solidFill>
                <a:latin typeface="Fira Sans Condensed"/>
                <a:ea typeface="Fira Sans Condensed"/>
                <a:cs typeface="Fira Sans Condensed"/>
                <a:sym typeface="Fira Sans Condensed"/>
              </a:rPr>
              <a:t>Yours truly, J.M. McKim</a:t>
            </a:r>
            <a:endParaRPr sz="900">
              <a:solidFill>
                <a:srgbClr val="FFF2CC"/>
              </a:solidFill>
              <a:latin typeface="Fira Sans Condensed"/>
              <a:ea typeface="Fira Sans Condensed"/>
              <a:cs typeface="Fira Sans Condensed"/>
              <a:sym typeface="Fira Sans Condensed"/>
            </a:endParaRPr>
          </a:p>
          <a:p>
            <a:pPr indent="0" lvl="0" marL="0" rtl="0" algn="ctr">
              <a:lnSpc>
                <a:spcPct val="115000"/>
              </a:lnSpc>
              <a:spcBef>
                <a:spcPts val="0"/>
              </a:spcBef>
              <a:spcAft>
                <a:spcPts val="200"/>
              </a:spcAft>
              <a:buNone/>
            </a:pPr>
            <a:r>
              <a:t/>
            </a:r>
            <a:endParaRPr sz="900">
              <a:solidFill>
                <a:srgbClr val="FFF2CC"/>
              </a:solidFill>
              <a:latin typeface="Fira Sans Condensed"/>
              <a:ea typeface="Fira Sans Condensed"/>
              <a:cs typeface="Fira Sans Condensed"/>
              <a:sym typeface="Fira Sans Condensed"/>
            </a:endParaRPr>
          </a:p>
        </p:txBody>
      </p:sp>
      <p:sp>
        <p:nvSpPr>
          <p:cNvPr id="403" name="Google Shape;403;p26"/>
          <p:cNvSpPr txBox="1"/>
          <p:nvPr/>
        </p:nvSpPr>
        <p:spPr>
          <a:xfrm>
            <a:off x="5319575" y="171450"/>
            <a:ext cx="3634200" cy="113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Fira Sans Condensed"/>
                <a:ea typeface="Fira Sans Condensed"/>
                <a:cs typeface="Fira Sans Condensed"/>
                <a:sym typeface="Fira Sans Condensed"/>
              </a:rPr>
              <a:t>READ THE LETTER FROM J.M. McKIM, A PHILADELPHIA ABOLITIONIST, THE MAN WHO OPENED THE BOX THAT DELIVERED HENRY BROWN.</a:t>
            </a:r>
            <a:endParaRPr sz="1200">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200">
              <a:latin typeface="Fira Sans Condensed"/>
              <a:ea typeface="Fira Sans Condensed"/>
              <a:cs typeface="Fira Sans Condensed"/>
              <a:sym typeface="Fira Sans Condensed"/>
            </a:endParaRPr>
          </a:p>
          <a:p>
            <a:pPr indent="0" lvl="0" marL="0" rtl="0" algn="ctr">
              <a:spcBef>
                <a:spcPts val="0"/>
              </a:spcBef>
              <a:spcAft>
                <a:spcPts val="0"/>
              </a:spcAft>
              <a:buNone/>
            </a:pPr>
            <a:r>
              <a:rPr lang="en" sz="1200">
                <a:latin typeface="Fira Sans Condensed"/>
                <a:ea typeface="Fira Sans Condensed"/>
                <a:cs typeface="Fira Sans Condensed"/>
                <a:sym typeface="Fira Sans Condensed"/>
              </a:rPr>
              <a:t>ANSWER THE FOLLOWING QUESTIONS:</a:t>
            </a:r>
            <a:endParaRPr sz="1200">
              <a:latin typeface="Fira Sans Condensed"/>
              <a:ea typeface="Fira Sans Condensed"/>
              <a:cs typeface="Fira Sans Condensed"/>
              <a:sym typeface="Fira Sans Condensed"/>
            </a:endParaRPr>
          </a:p>
        </p:txBody>
      </p:sp>
      <p:grpSp>
        <p:nvGrpSpPr>
          <p:cNvPr id="404" name="Google Shape;404;p26"/>
          <p:cNvGrpSpPr/>
          <p:nvPr/>
        </p:nvGrpSpPr>
        <p:grpSpPr>
          <a:xfrm>
            <a:off x="3839500" y="114550"/>
            <a:ext cx="1405951" cy="1640874"/>
            <a:chOff x="3915700" y="266950"/>
            <a:chExt cx="1405951" cy="1640874"/>
          </a:xfrm>
        </p:grpSpPr>
        <p:pic>
          <p:nvPicPr>
            <p:cNvPr id="405" name="Google Shape;405;p26"/>
            <p:cNvPicPr preferRelativeResize="0"/>
            <p:nvPr/>
          </p:nvPicPr>
          <p:blipFill>
            <a:blip r:embed="rId4">
              <a:alphaModFix/>
            </a:blip>
            <a:stretch>
              <a:fillRect/>
            </a:stretch>
          </p:blipFill>
          <p:spPr>
            <a:xfrm rot="176186">
              <a:off x="4019207" y="344443"/>
              <a:ext cx="1175601" cy="1470352"/>
            </a:xfrm>
            <a:prstGeom prst="rect">
              <a:avLst/>
            </a:prstGeom>
            <a:noFill/>
            <a:ln>
              <a:noFill/>
            </a:ln>
          </p:spPr>
        </p:pic>
        <p:pic>
          <p:nvPicPr>
            <p:cNvPr id="406" name="Google Shape;406;p26"/>
            <p:cNvPicPr preferRelativeResize="0"/>
            <p:nvPr/>
          </p:nvPicPr>
          <p:blipFill>
            <a:blip r:embed="rId5">
              <a:alphaModFix/>
            </a:blip>
            <a:stretch>
              <a:fillRect/>
            </a:stretch>
          </p:blipFill>
          <p:spPr>
            <a:xfrm rot="183777">
              <a:off x="3955019" y="301380"/>
              <a:ext cx="1327314" cy="1572016"/>
            </a:xfrm>
            <a:prstGeom prst="rect">
              <a:avLst/>
            </a:prstGeom>
            <a:noFill/>
            <a:ln>
              <a:noFill/>
            </a:ln>
            <a:effectLst>
              <a:outerShdw blurRad="142875" rotWithShape="0" algn="bl" dir="5400000" dist="76200">
                <a:srgbClr val="000000">
                  <a:alpha val="23000"/>
                </a:srgbClr>
              </a:outerShdw>
            </a:effectLst>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1 1 1">
  <p:cSld name="MAIN_POINT_2_1_1_1">
    <p:spTree>
      <p:nvGrpSpPr>
        <p:cNvPr id="407" name="Shape 407"/>
        <p:cNvGrpSpPr/>
        <p:nvPr/>
      </p:nvGrpSpPr>
      <p:grpSpPr>
        <a:xfrm>
          <a:off x="0" y="0"/>
          <a:ext cx="0" cy="0"/>
          <a:chOff x="0" y="0"/>
          <a:chExt cx="0" cy="0"/>
        </a:xfrm>
      </p:grpSpPr>
      <p:sp>
        <p:nvSpPr>
          <p:cNvPr id="408" name="Google Shape;408;p27"/>
          <p:cNvSpPr/>
          <p:nvPr/>
        </p:nvSpPr>
        <p:spPr>
          <a:xfrm>
            <a:off x="235001" y="1819277"/>
            <a:ext cx="2554092" cy="2771820"/>
          </a:xfrm>
          <a:prstGeom prst="lightningBolt">
            <a:avLst/>
          </a:prstGeom>
          <a:solidFill>
            <a:srgbClr val="FDF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27"/>
          <p:cNvPicPr preferRelativeResize="0"/>
          <p:nvPr/>
        </p:nvPicPr>
        <p:blipFill rotWithShape="1">
          <a:blip r:embed="rId2">
            <a:alphaModFix/>
          </a:blip>
          <a:srcRect b="0" l="0" r="0" t="0"/>
          <a:stretch/>
        </p:blipFill>
        <p:spPr>
          <a:xfrm>
            <a:off x="-6625" y="1385292"/>
            <a:ext cx="9157500" cy="937106"/>
          </a:xfrm>
          <a:prstGeom prst="rect">
            <a:avLst/>
          </a:prstGeom>
          <a:noFill/>
          <a:ln>
            <a:noFill/>
          </a:ln>
        </p:spPr>
      </p:pic>
      <p:sp>
        <p:nvSpPr>
          <p:cNvPr id="410" name="Google Shape;410;p27"/>
          <p:cNvSpPr/>
          <p:nvPr/>
        </p:nvSpPr>
        <p:spPr>
          <a:xfrm rot="5400000">
            <a:off x="3518825" y="-3534975"/>
            <a:ext cx="21066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411" name="Google Shape;411;p27"/>
          <p:cNvPicPr preferRelativeResize="0"/>
          <p:nvPr/>
        </p:nvPicPr>
        <p:blipFill rotWithShape="1">
          <a:blip r:embed="rId3">
            <a:alphaModFix amt="42000"/>
          </a:blip>
          <a:srcRect b="14157" l="0" r="0" t="8009"/>
          <a:stretch/>
        </p:blipFill>
        <p:spPr>
          <a:xfrm>
            <a:off x="0" y="151"/>
            <a:ext cx="9144003" cy="2322250"/>
          </a:xfrm>
          <a:prstGeom prst="rect">
            <a:avLst/>
          </a:prstGeom>
          <a:noFill/>
          <a:ln>
            <a:noFill/>
          </a:ln>
        </p:spPr>
      </p:pic>
      <p:pic>
        <p:nvPicPr>
          <p:cNvPr id="412" name="Google Shape;412;p27"/>
          <p:cNvPicPr preferRelativeResize="0"/>
          <p:nvPr/>
        </p:nvPicPr>
        <p:blipFill>
          <a:blip r:embed="rId4">
            <a:alphaModFix/>
          </a:blip>
          <a:stretch>
            <a:fillRect/>
          </a:stretch>
        </p:blipFill>
        <p:spPr>
          <a:xfrm rot="-313416">
            <a:off x="515000" y="376549"/>
            <a:ext cx="4771373" cy="1594250"/>
          </a:xfrm>
          <a:prstGeom prst="rect">
            <a:avLst/>
          </a:prstGeom>
          <a:noFill/>
          <a:ln>
            <a:noFill/>
          </a:ln>
        </p:spPr>
      </p:pic>
      <p:sp>
        <p:nvSpPr>
          <p:cNvPr id="413" name="Google Shape;413;p27"/>
          <p:cNvSpPr txBox="1"/>
          <p:nvPr/>
        </p:nvSpPr>
        <p:spPr>
          <a:xfrm>
            <a:off x="3824225" y="2216800"/>
            <a:ext cx="506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4" name="Google Shape;414;p27"/>
          <p:cNvSpPr txBox="1"/>
          <p:nvPr/>
        </p:nvSpPr>
        <p:spPr>
          <a:xfrm>
            <a:off x="5791650" y="573525"/>
            <a:ext cx="3043200" cy="10620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 sz="3000">
                <a:solidFill>
                  <a:srgbClr val="FFFF00"/>
                </a:solidFill>
                <a:latin typeface="Fredericka the Great"/>
                <a:ea typeface="Fredericka the Great"/>
                <a:cs typeface="Fredericka the Great"/>
                <a:sym typeface="Fredericka the Great"/>
              </a:rPr>
              <a:t>LEVEL</a:t>
            </a:r>
            <a:r>
              <a:rPr lang="en" sz="4600">
                <a:solidFill>
                  <a:srgbClr val="FFFFFF"/>
                </a:solidFill>
                <a:latin typeface="Fredericka the Great"/>
                <a:ea typeface="Fredericka the Great"/>
                <a:cs typeface="Fredericka the Great"/>
                <a:sym typeface="Fredericka the Great"/>
              </a:rPr>
              <a:t>one</a:t>
            </a:r>
            <a:endParaRPr sz="4600">
              <a:solidFill>
                <a:srgbClr val="FFFFFF"/>
              </a:solidFill>
              <a:latin typeface="Fredericka the Great"/>
              <a:ea typeface="Fredericka the Great"/>
              <a:cs typeface="Fredericka the Great"/>
              <a:sym typeface="Fredericka the Great"/>
            </a:endParaRPr>
          </a:p>
          <a:p>
            <a:pPr indent="0" lvl="0" marL="0" rtl="0" algn="l">
              <a:lnSpc>
                <a:spcPct val="75000"/>
              </a:lnSpc>
              <a:spcBef>
                <a:spcPts val="0"/>
              </a:spcBef>
              <a:spcAft>
                <a:spcPts val="0"/>
              </a:spcAft>
              <a:buNone/>
            </a:pPr>
            <a:r>
              <a:rPr lang="en" sz="3000">
                <a:solidFill>
                  <a:srgbClr val="FFFF00"/>
                </a:solidFill>
                <a:latin typeface="Fredericka the Great"/>
                <a:ea typeface="Fredericka the Great"/>
                <a:cs typeface="Fredericka the Great"/>
                <a:sym typeface="Fredericka the Great"/>
              </a:rPr>
              <a:t>CHALLENGE </a:t>
            </a:r>
            <a:endParaRPr sz="3000">
              <a:solidFill>
                <a:srgbClr val="FFFF00"/>
              </a:solidFill>
              <a:latin typeface="Fredericka the Great"/>
              <a:ea typeface="Fredericka the Great"/>
              <a:cs typeface="Fredericka the Great"/>
              <a:sym typeface="Fredericka the Great"/>
            </a:endParaRPr>
          </a:p>
        </p:txBody>
      </p:sp>
      <p:sp>
        <p:nvSpPr>
          <p:cNvPr id="415" name="Google Shape;415;p27"/>
          <p:cNvSpPr/>
          <p:nvPr/>
        </p:nvSpPr>
        <p:spPr>
          <a:xfrm rot="-9601140">
            <a:off x="7294755" y="3420896"/>
            <a:ext cx="2125339" cy="1708543"/>
          </a:xfrm>
          <a:prstGeom prst="lightningBol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rot="144949">
            <a:off x="6144251" y="2377829"/>
            <a:ext cx="2754348" cy="2459192"/>
          </a:xfrm>
          <a:prstGeom prst="rect">
            <a:avLst/>
          </a:prstGeom>
          <a:noFill/>
          <a:ln cap="flat" cmpd="sng" w="76200">
            <a:solidFill>
              <a:srgbClr val="9900FF"/>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p:txBody>
      </p:sp>
      <p:sp>
        <p:nvSpPr>
          <p:cNvPr id="417" name="Google Shape;417;p2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418" name="Google Shape;418;p27"/>
          <p:cNvSpPr/>
          <p:nvPr/>
        </p:nvSpPr>
        <p:spPr>
          <a:xfrm rot="-146089">
            <a:off x="6293905" y="2298142"/>
            <a:ext cx="2591640" cy="2562515"/>
          </a:xfrm>
          <a:prstGeom prst="rect">
            <a:avLst/>
          </a:prstGeom>
          <a:noFill/>
          <a:ln cap="flat" cmpd="sng" w="76200">
            <a:solidFill>
              <a:srgbClr val="6FA8D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p:txBody>
      </p:sp>
      <p:sp>
        <p:nvSpPr>
          <p:cNvPr id="419" name="Google Shape;419;p27"/>
          <p:cNvSpPr/>
          <p:nvPr/>
        </p:nvSpPr>
        <p:spPr>
          <a:xfrm rot="-165293">
            <a:off x="440428" y="2542698"/>
            <a:ext cx="2546643" cy="2289003"/>
          </a:xfrm>
          <a:prstGeom prst="rect">
            <a:avLst/>
          </a:prstGeom>
          <a:noFill/>
          <a:ln cap="flat" cmpd="sng" w="76200">
            <a:solidFill>
              <a:srgbClr val="D9D2E9"/>
            </a:solidFill>
            <a:prstDash val="dash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p:txBody>
      </p:sp>
      <p:pic>
        <p:nvPicPr>
          <p:cNvPr id="420" name="Google Shape;420;p27"/>
          <p:cNvPicPr preferRelativeResize="0"/>
          <p:nvPr/>
        </p:nvPicPr>
        <p:blipFill>
          <a:blip r:embed="rId5">
            <a:alphaModFix/>
          </a:blip>
          <a:stretch>
            <a:fillRect/>
          </a:stretch>
        </p:blipFill>
        <p:spPr>
          <a:xfrm>
            <a:off x="3293450" y="2449775"/>
            <a:ext cx="2581250" cy="2513405"/>
          </a:xfrm>
          <a:prstGeom prst="rect">
            <a:avLst/>
          </a:prstGeom>
          <a:noFill/>
          <a:ln>
            <a:noFill/>
          </a:ln>
        </p:spPr>
      </p:pic>
      <p:sp>
        <p:nvSpPr>
          <p:cNvPr id="421" name="Google Shape;421;p27"/>
          <p:cNvSpPr/>
          <p:nvPr/>
        </p:nvSpPr>
        <p:spPr>
          <a:xfrm rot="156374">
            <a:off x="437276" y="2502616"/>
            <a:ext cx="2546634" cy="2329318"/>
          </a:xfrm>
          <a:prstGeom prst="rect">
            <a:avLst/>
          </a:prstGeom>
          <a:noFill/>
          <a:ln cap="flat" cmpd="sng" w="76200">
            <a:solidFill>
              <a:srgbClr val="FF00FF"/>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C32225"/>
              </a:buClr>
              <a:buSzPts val="1100"/>
              <a:buFont typeface="Arial"/>
              <a:buNone/>
            </a:pPr>
            <a:r>
              <a:t/>
            </a:r>
            <a:endParaRPr b="1" sz="1200">
              <a:solidFill>
                <a:srgbClr val="C32225"/>
              </a:solidFill>
              <a:latin typeface="Barlow Semi Condensed"/>
              <a:ea typeface="Barlow Semi Condensed"/>
              <a:cs typeface="Barlow Semi Condensed"/>
              <a:sym typeface="Barlow Semi Condensed"/>
            </a:endParaRPr>
          </a:p>
        </p:txBody>
      </p:sp>
      <p:sp>
        <p:nvSpPr>
          <p:cNvPr id="422" name="Google Shape;422;p27"/>
          <p:cNvSpPr txBox="1"/>
          <p:nvPr/>
        </p:nvSpPr>
        <p:spPr>
          <a:xfrm>
            <a:off x="3522438" y="3265463"/>
            <a:ext cx="2140200" cy="10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CLICK + DRAG THE TERM ABOVE THAT BEST DESCRIBES THE TYPE OF RESISTANCE IN THIS LEVEL + PLACE IN THIS BOX</a:t>
            </a:r>
            <a:endParaRPr sz="1000">
              <a:solidFill>
                <a:srgbClr val="CC0000"/>
              </a:solidFill>
              <a:latin typeface="El Messiri"/>
              <a:ea typeface="El Messiri"/>
              <a:cs typeface="El Messiri"/>
              <a:sym typeface="El Messiri"/>
            </a:endParaRPr>
          </a:p>
        </p:txBody>
      </p:sp>
      <p:sp>
        <p:nvSpPr>
          <p:cNvPr id="423" name="Google Shape;423;p2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424" name="Google Shape;424;p27"/>
          <p:cNvSpPr txBox="1"/>
          <p:nvPr/>
        </p:nvSpPr>
        <p:spPr>
          <a:xfrm>
            <a:off x="315738" y="2615925"/>
            <a:ext cx="2732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DESCRIBE THE ACTIONS HENRY “BOX” BROWN AND ABOLITIONISTS USED TO FIGHT FOR FREEDOM AND EQUALITY.</a:t>
            </a:r>
            <a:endParaRPr sz="1000">
              <a:solidFill>
                <a:srgbClr val="CC0000"/>
              </a:solidFill>
              <a:latin typeface="El Messiri"/>
              <a:ea typeface="El Messiri"/>
              <a:cs typeface="El Messiri"/>
              <a:sym typeface="El Messiri"/>
            </a:endParaRPr>
          </a:p>
        </p:txBody>
      </p:sp>
      <p:sp>
        <p:nvSpPr>
          <p:cNvPr id="425" name="Google Shape;425;p27"/>
          <p:cNvSpPr txBox="1"/>
          <p:nvPr/>
        </p:nvSpPr>
        <p:spPr>
          <a:xfrm rot="126573">
            <a:off x="6432408" y="2478833"/>
            <a:ext cx="2314569" cy="49264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CC0000"/>
                </a:solidFill>
                <a:latin typeface="El Messiri"/>
                <a:ea typeface="El Messiri"/>
                <a:cs typeface="El Messiri"/>
                <a:sym typeface="El Messiri"/>
              </a:rPr>
              <a:t>WHY IS HENRY “BOX” BROWN’S  STORY SIGNIFICANT?</a:t>
            </a:r>
            <a:endParaRPr sz="1200">
              <a:solidFill>
                <a:srgbClr val="CC0000"/>
              </a:solidFill>
              <a:latin typeface="El Messiri"/>
              <a:ea typeface="El Messiri"/>
              <a:cs typeface="El Messiri"/>
              <a:sym typeface="El Messiri"/>
            </a:endParaRPr>
          </a:p>
        </p:txBody>
      </p:sp>
      <p:sp>
        <p:nvSpPr>
          <p:cNvPr id="426" name="Google Shape;426;p27"/>
          <p:cNvSpPr/>
          <p:nvPr/>
        </p:nvSpPr>
        <p:spPr>
          <a:xfrm>
            <a:off x="-1170475" y="2578800"/>
            <a:ext cx="1406100" cy="995100"/>
          </a:xfrm>
          <a:prstGeom prst="verticalScroll">
            <a:avLst>
              <a:gd fmla="val 12500" name="adj"/>
            </a:avLst>
          </a:prstGeom>
          <a:solidFill>
            <a:srgbClr val="FFFFFF"/>
          </a:solidFill>
          <a:ln>
            <a:noFill/>
          </a:ln>
          <a:effectLst>
            <a:outerShdw blurRad="57150" rotWithShape="0" algn="bl" dir="1740000" dist="66675">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Abolitionist</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900">
                <a:latin typeface="Fira Sans Condensed"/>
                <a:ea typeface="Fira Sans Condensed"/>
                <a:cs typeface="Fira Sans Condensed"/>
                <a:sym typeface="Fira Sans Condensed"/>
              </a:rPr>
              <a:t>To put an end to.</a:t>
            </a:r>
            <a:endParaRPr sz="700">
              <a:latin typeface="Fira Sans Condensed"/>
              <a:ea typeface="Fira Sans Condensed"/>
              <a:cs typeface="Fira Sans Condensed"/>
              <a:sym typeface="Fira Sans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427" name="Shape 427"/>
        <p:cNvGrpSpPr/>
        <p:nvPr/>
      </p:nvGrpSpPr>
      <p:grpSpPr>
        <a:xfrm>
          <a:off x="0" y="0"/>
          <a:ext cx="0" cy="0"/>
          <a:chOff x="0" y="0"/>
          <a:chExt cx="0" cy="0"/>
        </a:xfrm>
      </p:grpSpPr>
      <p:pic>
        <p:nvPicPr>
          <p:cNvPr id="428" name="Google Shape;428;p28"/>
          <p:cNvPicPr preferRelativeResize="0"/>
          <p:nvPr/>
        </p:nvPicPr>
        <p:blipFill rotWithShape="1">
          <a:blip r:embed="rId2">
            <a:alphaModFix/>
          </a:blip>
          <a:srcRect b="0" l="0" r="0" t="0"/>
          <a:stretch/>
        </p:blipFill>
        <p:spPr>
          <a:xfrm rot="5400000">
            <a:off x="1721212" y="2310562"/>
            <a:ext cx="5148852" cy="527725"/>
          </a:xfrm>
          <a:prstGeom prst="rect">
            <a:avLst/>
          </a:prstGeom>
          <a:noFill/>
          <a:ln>
            <a:noFill/>
          </a:ln>
        </p:spPr>
      </p:pic>
      <p:sp>
        <p:nvSpPr>
          <p:cNvPr id="429" name="Google Shape;429;p28"/>
          <p:cNvSpPr/>
          <p:nvPr/>
        </p:nvSpPr>
        <p:spPr>
          <a:xfrm rot="5400000">
            <a:off x="4230350" y="221400"/>
            <a:ext cx="5151900" cy="47091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sp>
        <p:nvSpPr>
          <p:cNvPr id="430" name="Google Shape;430;p28"/>
          <p:cNvSpPr/>
          <p:nvPr/>
        </p:nvSpPr>
        <p:spPr>
          <a:xfrm>
            <a:off x="4924425" y="1790700"/>
            <a:ext cx="3667200" cy="27717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8"/>
          <p:cNvSpPr txBox="1"/>
          <p:nvPr/>
        </p:nvSpPr>
        <p:spPr>
          <a:xfrm>
            <a:off x="4286250" y="152400"/>
            <a:ext cx="4666800" cy="14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8">
                <a:solidFill>
                  <a:srgbClr val="FFF2CC"/>
                </a:solidFill>
                <a:latin typeface="Fredericka the Great"/>
                <a:ea typeface="Fredericka the Great"/>
                <a:cs typeface="Fredericka the Great"/>
                <a:sym typeface="Fredericka the Great"/>
              </a:rPr>
              <a:t>Before the 13th amendment was issued, determined Black Virginians, </a:t>
            </a:r>
            <a:r>
              <a:rPr lang="en" sz="1408">
                <a:solidFill>
                  <a:srgbClr val="FFF2CC"/>
                </a:solidFill>
                <a:latin typeface="Fredericka the Great"/>
                <a:ea typeface="Fredericka the Great"/>
                <a:cs typeface="Fredericka the Great"/>
                <a:sym typeface="Fredericka the Great"/>
              </a:rPr>
              <a:t>enslaved and free</a:t>
            </a:r>
            <a:r>
              <a:rPr lang="en" sz="1508">
                <a:solidFill>
                  <a:srgbClr val="FFF2CC"/>
                </a:solidFill>
                <a:latin typeface="Fredericka the Great"/>
                <a:ea typeface="Fredericka the Great"/>
                <a:cs typeface="Fredericka the Great"/>
                <a:sym typeface="Fredericka the Great"/>
              </a:rPr>
              <a:t>, fought for their </a:t>
            </a:r>
            <a:r>
              <a:rPr lang="en" sz="1408">
                <a:solidFill>
                  <a:srgbClr val="FFF2CC"/>
                </a:solidFill>
                <a:latin typeface="Fredericka the Great"/>
                <a:ea typeface="Fredericka the Great"/>
                <a:cs typeface="Fredericka the Great"/>
                <a:sym typeface="Fredericka the Great"/>
              </a:rPr>
              <a:t>liberty,</a:t>
            </a:r>
            <a:r>
              <a:rPr lang="en" sz="1508">
                <a:solidFill>
                  <a:srgbClr val="FFF2CC"/>
                </a:solidFill>
                <a:latin typeface="Fredericka the Great"/>
                <a:ea typeface="Fredericka the Great"/>
                <a:cs typeface="Fredericka the Great"/>
                <a:sym typeface="Fredericka the Great"/>
              </a:rPr>
              <a:t> society’s recognition of their </a:t>
            </a:r>
            <a:r>
              <a:rPr lang="en" sz="1408">
                <a:solidFill>
                  <a:srgbClr val="FFF2CC"/>
                </a:solidFill>
                <a:latin typeface="Fredericka the Great"/>
                <a:ea typeface="Fredericka the Great"/>
                <a:cs typeface="Fredericka the Great"/>
                <a:sym typeface="Fredericka the Great"/>
              </a:rPr>
              <a:t>humanity</a:t>
            </a:r>
            <a:r>
              <a:rPr lang="en" sz="1508">
                <a:solidFill>
                  <a:srgbClr val="FFF2CC"/>
                </a:solidFill>
                <a:latin typeface="Fredericka the Great"/>
                <a:ea typeface="Fredericka the Great"/>
                <a:cs typeface="Fredericka the Great"/>
                <a:sym typeface="Fredericka the Great"/>
              </a:rPr>
              <a:t>, and the promise of </a:t>
            </a:r>
            <a:r>
              <a:rPr lang="en" sz="1408">
                <a:solidFill>
                  <a:srgbClr val="FFF2CC"/>
                </a:solidFill>
                <a:latin typeface="Fredericka the Great"/>
                <a:ea typeface="Fredericka the Great"/>
                <a:cs typeface="Fredericka the Great"/>
                <a:sym typeface="Fredericka the Great"/>
              </a:rPr>
              <a:t>equality</a:t>
            </a:r>
            <a:r>
              <a:rPr lang="en" sz="1508">
                <a:solidFill>
                  <a:srgbClr val="FFF2CC"/>
                </a:solidFill>
                <a:latin typeface="Fredericka the Great"/>
                <a:ea typeface="Fredericka the Great"/>
                <a:cs typeface="Fredericka the Great"/>
                <a:sym typeface="Fredericka the Great"/>
              </a:rPr>
              <a:t>.</a:t>
            </a:r>
            <a:endParaRPr sz="100">
              <a:solidFill>
                <a:srgbClr val="FFF2CC"/>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F2CC"/>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FFF2CC"/>
                </a:solidFill>
                <a:latin typeface="El Messiri"/>
                <a:ea typeface="El Messiri"/>
                <a:cs typeface="El Messiri"/>
                <a:sym typeface="El Messiri"/>
              </a:rPr>
              <a:t>-Determined signage </a:t>
            </a:r>
            <a:endParaRPr sz="1200">
              <a:solidFill>
                <a:srgbClr val="FFF2CC"/>
              </a:solidFill>
              <a:latin typeface="El Messiri"/>
              <a:ea typeface="El Messiri"/>
              <a:cs typeface="El Messiri"/>
              <a:sym typeface="El Messiri"/>
            </a:endParaRPr>
          </a:p>
          <a:p>
            <a:pPr indent="0" lvl="0" marL="0" rtl="0" algn="l">
              <a:spcBef>
                <a:spcPts val="0"/>
              </a:spcBef>
              <a:spcAft>
                <a:spcPts val="0"/>
              </a:spcAft>
              <a:buNone/>
            </a:pPr>
            <a:r>
              <a:t/>
            </a:r>
            <a:endParaRPr sz="1300">
              <a:solidFill>
                <a:srgbClr val="FFF2CC"/>
              </a:solidFill>
              <a:latin typeface="Fredericka the Great"/>
              <a:ea typeface="Fredericka the Great"/>
              <a:cs typeface="Fredericka the Great"/>
              <a:sym typeface="Fredericka the Great"/>
            </a:endParaRPr>
          </a:p>
        </p:txBody>
      </p:sp>
      <p:pic>
        <p:nvPicPr>
          <p:cNvPr id="432" name="Google Shape;432;p28"/>
          <p:cNvPicPr preferRelativeResize="0"/>
          <p:nvPr/>
        </p:nvPicPr>
        <p:blipFill>
          <a:blip r:embed="rId3">
            <a:alphaModFix/>
          </a:blip>
          <a:stretch>
            <a:fillRect/>
          </a:stretch>
        </p:blipFill>
        <p:spPr>
          <a:xfrm>
            <a:off x="4635700" y="1468705"/>
            <a:ext cx="4245324" cy="3439446"/>
          </a:xfrm>
          <a:prstGeom prst="rect">
            <a:avLst/>
          </a:prstGeom>
          <a:noFill/>
          <a:ln>
            <a:noFill/>
          </a:ln>
        </p:spPr>
      </p:pic>
      <p:pic>
        <p:nvPicPr>
          <p:cNvPr id="433" name="Google Shape;433;p28"/>
          <p:cNvPicPr preferRelativeResize="0"/>
          <p:nvPr/>
        </p:nvPicPr>
        <p:blipFill>
          <a:blip r:embed="rId4">
            <a:alphaModFix/>
          </a:blip>
          <a:stretch>
            <a:fillRect/>
          </a:stretch>
        </p:blipFill>
        <p:spPr>
          <a:xfrm rot="-252704">
            <a:off x="750506" y="2825400"/>
            <a:ext cx="2487175" cy="1694598"/>
          </a:xfrm>
          <a:prstGeom prst="rect">
            <a:avLst/>
          </a:prstGeom>
          <a:noFill/>
          <a:ln>
            <a:noFill/>
          </a:ln>
        </p:spPr>
      </p:pic>
      <p:pic>
        <p:nvPicPr>
          <p:cNvPr id="434" name="Google Shape;434;p28"/>
          <p:cNvPicPr preferRelativeResize="0"/>
          <p:nvPr/>
        </p:nvPicPr>
        <p:blipFill>
          <a:blip r:embed="rId5">
            <a:alphaModFix/>
          </a:blip>
          <a:stretch>
            <a:fillRect/>
          </a:stretch>
        </p:blipFill>
        <p:spPr>
          <a:xfrm rot="5147068">
            <a:off x="835111" y="2310416"/>
            <a:ext cx="2182679" cy="2791342"/>
          </a:xfrm>
          <a:prstGeom prst="rect">
            <a:avLst/>
          </a:prstGeom>
          <a:noFill/>
          <a:ln>
            <a:noFill/>
          </a:ln>
          <a:effectLst>
            <a:outerShdw blurRad="142875" rotWithShape="0" algn="bl" dir="5400000" dist="76200">
              <a:srgbClr val="000000">
                <a:alpha val="23000"/>
              </a:srgbClr>
            </a:outerShdw>
          </a:effectLst>
        </p:spPr>
      </p:pic>
      <p:pic>
        <p:nvPicPr>
          <p:cNvPr id="435" name="Google Shape;435;p28"/>
          <p:cNvPicPr preferRelativeResize="0"/>
          <p:nvPr/>
        </p:nvPicPr>
        <p:blipFill rotWithShape="1">
          <a:blip r:embed="rId6">
            <a:alphaModFix/>
          </a:blip>
          <a:srcRect b="0" l="0" r="17389" t="0"/>
          <a:stretch/>
        </p:blipFill>
        <p:spPr>
          <a:xfrm rot="385068">
            <a:off x="261948" y="385231"/>
            <a:ext cx="2529500" cy="1815019"/>
          </a:xfrm>
          <a:prstGeom prst="rect">
            <a:avLst/>
          </a:prstGeom>
          <a:noFill/>
          <a:ln>
            <a:noFill/>
          </a:ln>
        </p:spPr>
      </p:pic>
      <p:pic>
        <p:nvPicPr>
          <p:cNvPr id="436" name="Google Shape;436;p28"/>
          <p:cNvPicPr preferRelativeResize="0"/>
          <p:nvPr/>
        </p:nvPicPr>
        <p:blipFill>
          <a:blip r:embed="rId7">
            <a:alphaModFix/>
          </a:blip>
          <a:stretch>
            <a:fillRect/>
          </a:stretch>
        </p:blipFill>
        <p:spPr>
          <a:xfrm rot="5792650">
            <a:off x="532439" y="21995"/>
            <a:ext cx="1967596" cy="2605860"/>
          </a:xfrm>
          <a:prstGeom prst="rect">
            <a:avLst/>
          </a:prstGeom>
          <a:noFill/>
          <a:ln>
            <a:noFill/>
          </a:ln>
          <a:effectLst>
            <a:outerShdw blurRad="142875" rotWithShape="0" algn="bl" dir="5400000" dist="76200">
              <a:srgbClr val="000000">
                <a:alpha val="23000"/>
              </a:srgbClr>
            </a:outerShdw>
          </a:effectLst>
        </p:spPr>
      </p:pic>
      <p:pic>
        <p:nvPicPr>
          <p:cNvPr id="437" name="Google Shape;437;p28"/>
          <p:cNvPicPr preferRelativeResize="0"/>
          <p:nvPr/>
        </p:nvPicPr>
        <p:blipFill>
          <a:blip r:embed="rId8">
            <a:alphaModFix/>
          </a:blip>
          <a:stretch>
            <a:fillRect/>
          </a:stretch>
        </p:blipFill>
        <p:spPr>
          <a:xfrm rot="-169647">
            <a:off x="2456942" y="1520547"/>
            <a:ext cx="1950142" cy="2110805"/>
          </a:xfrm>
          <a:prstGeom prst="rect">
            <a:avLst/>
          </a:prstGeom>
          <a:noFill/>
          <a:ln>
            <a:noFill/>
          </a:ln>
        </p:spPr>
      </p:pic>
      <p:pic>
        <p:nvPicPr>
          <p:cNvPr id="438" name="Google Shape;438;p28"/>
          <p:cNvPicPr preferRelativeResize="0"/>
          <p:nvPr/>
        </p:nvPicPr>
        <p:blipFill>
          <a:blip r:embed="rId9">
            <a:alphaModFix/>
          </a:blip>
          <a:stretch>
            <a:fillRect/>
          </a:stretch>
        </p:blipFill>
        <p:spPr>
          <a:xfrm rot="-169649">
            <a:off x="2253251" y="1102413"/>
            <a:ext cx="2357501" cy="2947077"/>
          </a:xfrm>
          <a:prstGeom prst="rect">
            <a:avLst/>
          </a:prstGeom>
          <a:noFill/>
          <a:ln>
            <a:noFill/>
          </a:ln>
          <a:effectLst>
            <a:outerShdw blurRad="171450" rotWithShape="0" algn="bl" dir="5400000" dist="76200">
              <a:srgbClr val="000000">
                <a:alpha val="50000"/>
              </a:srgbClr>
            </a:outerShdw>
          </a:effectLst>
        </p:spPr>
      </p:pic>
      <p:sp>
        <p:nvSpPr>
          <p:cNvPr id="439" name="Google Shape;439;p2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FFFFFF"/>
                </a:solidFill>
              </a:rPr>
              <a:t>‹#›</a:t>
            </a:fld>
            <a:endParaRPr sz="1000">
              <a:solidFill>
                <a:srgbClr val="FFFFFF"/>
              </a:solidFill>
            </a:endParaRPr>
          </a:p>
        </p:txBody>
      </p:sp>
      <p:sp>
        <p:nvSpPr>
          <p:cNvPr id="440" name="Google Shape;440;p28"/>
          <p:cNvSpPr/>
          <p:nvPr/>
        </p:nvSpPr>
        <p:spPr>
          <a:xfrm>
            <a:off x="5105825" y="1840150"/>
            <a:ext cx="3305100" cy="20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C32225"/>
              </a:buClr>
              <a:buSzPts val="1100"/>
              <a:buFont typeface="Arial"/>
              <a:buNone/>
            </a:pPr>
            <a:r>
              <a:rPr lang="en" sz="800">
                <a:solidFill>
                  <a:srgbClr val="C22326"/>
                </a:solidFill>
                <a:latin typeface="El Messiri"/>
                <a:ea typeface="El Messiri"/>
                <a:cs typeface="El Messiri"/>
                <a:sym typeface="El Messiri"/>
              </a:rPr>
              <a:t>USING AT LEAST 4 SENTENCES, SUPPORT THE STATEMENT ABOVE BY INCLUDING INFORMATION FROM THE THREE ACTS OF RESISTANCE YOU  LEARNED ABOUT IN TODAY'S LESSON.</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rPr lang="en" sz="800">
                <a:solidFill>
                  <a:srgbClr val="C22326"/>
                </a:solidFill>
                <a:latin typeface="El Messiri"/>
                <a:ea typeface="El Messiri"/>
                <a:cs typeface="El Messiri"/>
                <a:sym typeface="El Messiri"/>
              </a:rPr>
              <a:t>WHY IS IT SIGNIFICANT TO LEARN ABOUT THESE </a:t>
            </a:r>
            <a:endParaRPr sz="800">
              <a:solidFill>
                <a:srgbClr val="C22326"/>
              </a:solidFill>
              <a:latin typeface="El Messiri"/>
              <a:ea typeface="El Messiri"/>
              <a:cs typeface="El Messiri"/>
              <a:sym typeface="El Messiri"/>
            </a:endParaRPr>
          </a:p>
          <a:p>
            <a:pPr indent="0" lvl="0" marL="0" rtl="0" algn="ctr">
              <a:spcBef>
                <a:spcPts val="0"/>
              </a:spcBef>
              <a:spcAft>
                <a:spcPts val="0"/>
              </a:spcAft>
              <a:buClr>
                <a:srgbClr val="C32225"/>
              </a:buClr>
              <a:buSzPts val="1100"/>
              <a:buFont typeface="Arial"/>
              <a:buNone/>
            </a:pPr>
            <a:r>
              <a:rPr lang="en" sz="800">
                <a:solidFill>
                  <a:srgbClr val="C22326"/>
                </a:solidFill>
                <a:latin typeface="El Messiri"/>
                <a:ea typeface="El Messiri"/>
                <a:cs typeface="El Messiri"/>
                <a:sym typeface="El Messiri"/>
              </a:rPr>
              <a:t>EVENTS IN U.S. HISTORY?</a:t>
            </a:r>
            <a:endParaRPr sz="800">
              <a:solidFill>
                <a:srgbClr val="C22326"/>
              </a:solidFill>
              <a:latin typeface="El Messiri"/>
              <a:ea typeface="El Messiri"/>
              <a:cs typeface="El Messiri"/>
              <a:sym typeface="El Messiri"/>
            </a:endParaRPr>
          </a:p>
        </p:txBody>
      </p:sp>
      <p:sp>
        <p:nvSpPr>
          <p:cNvPr id="441" name="Google Shape;441;p28"/>
          <p:cNvSpPr/>
          <p:nvPr/>
        </p:nvSpPr>
        <p:spPr>
          <a:xfrm>
            <a:off x="8889225" y="249775"/>
            <a:ext cx="1406100" cy="995100"/>
          </a:xfrm>
          <a:prstGeom prst="verticalScroll">
            <a:avLst>
              <a:gd fmla="val 12500" name="adj"/>
            </a:avLst>
          </a:prstGeom>
          <a:solidFill>
            <a:srgbClr val="FFFFFF"/>
          </a:solidFill>
          <a:ln>
            <a:noFill/>
          </a:ln>
          <a:effectLst>
            <a:outerShdw blurRad="57150" rotWithShape="0" algn="bl" dir="1656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l Messiri"/>
                <a:ea typeface="El Messiri"/>
                <a:cs typeface="El Messiri"/>
                <a:sym typeface="El Messiri"/>
              </a:rPr>
              <a:t>13th Amendment</a:t>
            </a:r>
            <a:endParaRPr>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latin typeface="Fira Sans Condensed"/>
                <a:ea typeface="Fira Sans Condensed"/>
                <a:cs typeface="Fira Sans Condensed"/>
                <a:sym typeface="Fira Sans Condensed"/>
              </a:rPr>
              <a:t>Ended slavery in the U.S.</a:t>
            </a:r>
            <a:endParaRPr sz="800">
              <a:latin typeface="Fira Sans Condensed"/>
              <a:ea typeface="Fira Sans Condensed"/>
              <a:cs typeface="Fira Sans Condensed"/>
              <a:sym typeface="Fira Sans Condense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42" name="Shape 442"/>
        <p:cNvGrpSpPr/>
        <p:nvPr/>
      </p:nvGrpSpPr>
      <p:grpSpPr>
        <a:xfrm>
          <a:off x="0" y="0"/>
          <a:ext cx="0" cy="0"/>
          <a:chOff x="0" y="0"/>
          <a:chExt cx="0" cy="0"/>
        </a:xfrm>
      </p:grpSpPr>
      <p:sp>
        <p:nvSpPr>
          <p:cNvPr id="443" name="Google Shape;443;p29"/>
          <p:cNvSpPr/>
          <p:nvPr/>
        </p:nvSpPr>
        <p:spPr>
          <a:xfrm>
            <a:off x="0" y="0"/>
            <a:ext cx="9153600" cy="1426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4" name="Google Shape;444;p29"/>
          <p:cNvPicPr preferRelativeResize="0"/>
          <p:nvPr/>
        </p:nvPicPr>
        <p:blipFill rotWithShape="1">
          <a:blip r:embed="rId2">
            <a:alphaModFix/>
          </a:blip>
          <a:srcRect b="0" l="0" r="0" t="0"/>
          <a:stretch/>
        </p:blipFill>
        <p:spPr>
          <a:xfrm>
            <a:off x="0" y="1121375"/>
            <a:ext cx="9153602" cy="650100"/>
          </a:xfrm>
          <a:prstGeom prst="rect">
            <a:avLst/>
          </a:prstGeom>
          <a:noFill/>
          <a:ln>
            <a:noFill/>
          </a:ln>
        </p:spPr>
      </p:pic>
      <p:sp>
        <p:nvSpPr>
          <p:cNvPr id="445" name="Google Shape;445;p29"/>
          <p:cNvSpPr/>
          <p:nvPr/>
        </p:nvSpPr>
        <p:spPr>
          <a:xfrm rot="147160">
            <a:off x="7165396" y="1467136"/>
            <a:ext cx="1801650" cy="2994329"/>
          </a:xfrm>
          <a:prstGeom prst="rect">
            <a:avLst/>
          </a:prstGeom>
          <a:solidFill>
            <a:srgbClr val="A4C2F4"/>
          </a:solidFill>
          <a:ln>
            <a:noFill/>
          </a:ln>
          <a:effectLst>
            <a:outerShdw blurRad="128588" rotWithShape="0" algn="bl" dir="2580000" dist="66675">
              <a:srgbClr val="000000">
                <a:alpha val="2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46" name="Google Shape;446;p29"/>
          <p:cNvSpPr/>
          <p:nvPr/>
        </p:nvSpPr>
        <p:spPr>
          <a:xfrm rot="170511">
            <a:off x="1881462" y="1458419"/>
            <a:ext cx="1712406" cy="2994385"/>
          </a:xfrm>
          <a:prstGeom prst="rect">
            <a:avLst/>
          </a:prstGeom>
          <a:solidFill>
            <a:srgbClr val="FFF2CC"/>
          </a:solidFill>
          <a:ln>
            <a:noFill/>
          </a:ln>
          <a:effectLst>
            <a:outerShdw blurRad="128588" rotWithShape="0" algn="bl" dir="2580000" dist="66675">
              <a:srgbClr val="000000">
                <a:alpha val="2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47" name="Google Shape;447;p29"/>
          <p:cNvSpPr/>
          <p:nvPr/>
        </p:nvSpPr>
        <p:spPr>
          <a:xfrm>
            <a:off x="184350" y="1826700"/>
            <a:ext cx="1801500" cy="2994300"/>
          </a:xfrm>
          <a:prstGeom prst="rect">
            <a:avLst/>
          </a:prstGeom>
          <a:solidFill>
            <a:srgbClr val="FFD966"/>
          </a:solidFill>
          <a:ln>
            <a:noFill/>
          </a:ln>
          <a:effectLst>
            <a:outerShdw blurRad="128588" rotWithShape="0" algn="bl" dir="2580000" dist="66675">
              <a:srgbClr val="000000">
                <a:alpha val="2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448" name="Google Shape;448;p29"/>
          <p:cNvSpPr/>
          <p:nvPr/>
        </p:nvSpPr>
        <p:spPr>
          <a:xfrm>
            <a:off x="3636650" y="1451575"/>
            <a:ext cx="1754400" cy="3211800"/>
          </a:xfrm>
          <a:prstGeom prst="rect">
            <a:avLst/>
          </a:prstGeom>
          <a:solidFill>
            <a:srgbClr val="78909C"/>
          </a:solidFill>
          <a:ln>
            <a:noFill/>
          </a:ln>
          <a:effectLst>
            <a:outerShdw blurRad="128588" rotWithShape="0" algn="bl" dir="2580000" dist="66675">
              <a:srgbClr val="000000">
                <a:alpha val="26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49" name="Google Shape;449;p29"/>
          <p:cNvSpPr/>
          <p:nvPr/>
        </p:nvSpPr>
        <p:spPr>
          <a:xfrm rot="-180978">
            <a:off x="5410039" y="1813832"/>
            <a:ext cx="1801596" cy="2585989"/>
          </a:xfrm>
          <a:prstGeom prst="rect">
            <a:avLst/>
          </a:prstGeom>
          <a:solidFill>
            <a:srgbClr val="C9DAF8"/>
          </a:solidFill>
          <a:ln>
            <a:noFill/>
          </a:ln>
          <a:effectLst>
            <a:outerShdw blurRad="128588" rotWithShape="0" algn="bl" dir="2580000" dist="66675">
              <a:srgbClr val="000000">
                <a:alpha val="26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450" name="Google Shape;450;p2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451" name="Google Shape;451;p29"/>
          <p:cNvSpPr txBox="1"/>
          <p:nvPr/>
        </p:nvSpPr>
        <p:spPr>
          <a:xfrm>
            <a:off x="481750" y="152400"/>
            <a:ext cx="8190000" cy="113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300">
                <a:solidFill>
                  <a:srgbClr val="FFFFFF"/>
                </a:solidFill>
                <a:latin typeface="Fredericka the Great"/>
                <a:ea typeface="Fredericka the Great"/>
                <a:cs typeface="Fredericka the Great"/>
                <a:sym typeface="Fredericka the Great"/>
              </a:rPr>
              <a:t>V  O  C  A  B  U  L  A  R  Y</a:t>
            </a:r>
            <a:endParaRPr sz="33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1500">
                <a:solidFill>
                  <a:srgbClr val="FFFFFF"/>
                </a:solidFill>
                <a:latin typeface="Fira Sans Condensed"/>
                <a:ea typeface="Fira Sans Condensed"/>
                <a:cs typeface="Fira Sans Condensed"/>
                <a:sym typeface="Fira Sans Condensed"/>
              </a:rPr>
              <a:t>You Will Find The Following Terms Throughout Your Activity.</a:t>
            </a:r>
            <a:endParaRPr sz="1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500">
                <a:solidFill>
                  <a:srgbClr val="FFFFFF"/>
                </a:solidFill>
                <a:latin typeface="Fira Sans Condensed"/>
                <a:ea typeface="Fira Sans Condensed"/>
                <a:cs typeface="Fira Sans Condensed"/>
                <a:sym typeface="Fira Sans Condensed"/>
              </a:rPr>
              <a:t>Understanding These Terms Will Be Important For Completing This Assignment</a:t>
            </a:r>
            <a:endParaRPr sz="20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sz="3300">
              <a:solidFill>
                <a:srgbClr val="000000"/>
              </a:solidFill>
              <a:latin typeface="Barlow Semi Condensed"/>
              <a:ea typeface="Barlow Semi Condensed"/>
              <a:cs typeface="Barlow Semi Condensed"/>
              <a:sym typeface="Barlow Semi Condensed"/>
            </a:endParaRPr>
          </a:p>
        </p:txBody>
      </p:sp>
      <p:sp>
        <p:nvSpPr>
          <p:cNvPr id="452" name="Google Shape;452;p29"/>
          <p:cNvSpPr txBox="1"/>
          <p:nvPr/>
        </p:nvSpPr>
        <p:spPr>
          <a:xfrm>
            <a:off x="396750" y="2147875"/>
            <a:ext cx="14655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El Messiri"/>
                <a:ea typeface="El Messiri"/>
                <a:cs typeface="El Messiri"/>
                <a:sym typeface="El Messiri"/>
              </a:rPr>
              <a:t>Fugitive Slave Act</a:t>
            </a:r>
            <a:r>
              <a:rPr lang="en" sz="1300">
                <a:latin typeface="Architects Daughter"/>
                <a:ea typeface="Architects Daughter"/>
                <a:cs typeface="Architects Daughter"/>
                <a:sym typeface="Architects Daughter"/>
              </a:rPr>
              <a:t> </a:t>
            </a:r>
            <a:endParaRPr sz="1300">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sz="3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3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200">
                <a:latin typeface="Fira Sans Condensed Light"/>
                <a:ea typeface="Fira Sans Condensed Light"/>
                <a:cs typeface="Fira Sans Condensed Light"/>
                <a:sym typeface="Fira Sans Condensed Light"/>
              </a:rPr>
              <a:t>A U.S. law that required enslaved people who had escaped to freedom to be returned to their enslavers, even if they were living  in a free state.</a:t>
            </a:r>
            <a:endParaRPr sz="2400">
              <a:latin typeface="Mountains of Christmas"/>
              <a:ea typeface="Mountains of Christmas"/>
              <a:cs typeface="Mountains of Christmas"/>
              <a:sym typeface="Mountains of Christmas"/>
            </a:endParaRPr>
          </a:p>
        </p:txBody>
      </p:sp>
      <p:sp>
        <p:nvSpPr>
          <p:cNvPr id="453" name="Google Shape;453;p29"/>
          <p:cNvSpPr txBox="1"/>
          <p:nvPr/>
        </p:nvSpPr>
        <p:spPr>
          <a:xfrm rot="170374">
            <a:off x="2054656" y="1771663"/>
            <a:ext cx="1465499" cy="180100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400">
              <a:solidFill>
                <a:srgbClr val="212121"/>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2100">
                <a:solidFill>
                  <a:srgbClr val="212121"/>
                </a:solidFill>
                <a:latin typeface="El Messiri"/>
                <a:ea typeface="El Messiri"/>
                <a:cs typeface="El Messiri"/>
                <a:sym typeface="El Messiri"/>
              </a:rPr>
              <a:t>Abolition</a:t>
            </a:r>
            <a:endParaRPr sz="2100">
              <a:solidFill>
                <a:srgbClr val="212121"/>
              </a:solidFill>
              <a:latin typeface="El Messiri"/>
              <a:ea typeface="El Messiri"/>
              <a:cs typeface="El Messiri"/>
              <a:sym typeface="El Messiri"/>
            </a:endParaRPr>
          </a:p>
          <a:p>
            <a:pPr indent="0" lvl="0" marL="0" rtl="0" algn="ctr">
              <a:spcBef>
                <a:spcPts val="0"/>
              </a:spcBef>
              <a:spcAft>
                <a:spcPts val="0"/>
              </a:spcAft>
              <a:buNone/>
            </a:pPr>
            <a:r>
              <a:t/>
            </a:r>
            <a:endParaRPr sz="1200">
              <a:solidFill>
                <a:srgbClr val="212121"/>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None/>
            </a:pPr>
            <a:r>
              <a:rPr lang="en" sz="1200">
                <a:solidFill>
                  <a:srgbClr val="212121"/>
                </a:solidFill>
                <a:latin typeface="Fira Sans Condensed Light"/>
                <a:ea typeface="Fira Sans Condensed Light"/>
                <a:cs typeface="Fira Sans Condensed Light"/>
                <a:sym typeface="Fira Sans Condensed Light"/>
              </a:rPr>
              <a:t>The act of getting rid of a system or practice (such as slavery).</a:t>
            </a:r>
            <a:endParaRPr sz="2400">
              <a:latin typeface="Mountains of Christmas"/>
              <a:ea typeface="Mountains of Christmas"/>
              <a:cs typeface="Mountains of Christmas"/>
              <a:sym typeface="Mountains of Christmas"/>
            </a:endParaRPr>
          </a:p>
        </p:txBody>
      </p:sp>
      <p:sp>
        <p:nvSpPr>
          <p:cNvPr id="454" name="Google Shape;454;p29"/>
          <p:cNvSpPr txBox="1"/>
          <p:nvPr/>
        </p:nvSpPr>
        <p:spPr>
          <a:xfrm rot="146716">
            <a:off x="7277749" y="1999897"/>
            <a:ext cx="1568028" cy="186257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212121"/>
                </a:solidFill>
                <a:latin typeface="El Messiri"/>
                <a:ea typeface="El Messiri"/>
                <a:cs typeface="El Messiri"/>
                <a:sym typeface="El Messiri"/>
              </a:rPr>
              <a:t>13TH</a:t>
            </a:r>
            <a:r>
              <a:rPr lang="en" sz="3200">
                <a:solidFill>
                  <a:srgbClr val="212121"/>
                </a:solidFill>
                <a:latin typeface="El Messiri"/>
                <a:ea typeface="El Messiri"/>
                <a:cs typeface="El Messiri"/>
                <a:sym typeface="El Messiri"/>
              </a:rPr>
              <a:t> </a:t>
            </a:r>
            <a:r>
              <a:rPr lang="en" sz="1700">
                <a:solidFill>
                  <a:srgbClr val="212121"/>
                </a:solidFill>
                <a:latin typeface="El Messiri"/>
                <a:ea typeface="El Messiri"/>
                <a:cs typeface="El Messiri"/>
                <a:sym typeface="El Messiri"/>
              </a:rPr>
              <a:t>Amendment</a:t>
            </a:r>
            <a:endParaRPr sz="1700">
              <a:solidFill>
                <a:srgbClr val="212121"/>
              </a:solidFill>
              <a:latin typeface="El Messiri"/>
              <a:ea typeface="El Messiri"/>
              <a:cs typeface="El Messiri"/>
              <a:sym typeface="El Messiri"/>
            </a:endParaRPr>
          </a:p>
          <a:p>
            <a:pPr indent="0" lvl="0" marL="0" rtl="0" algn="ctr">
              <a:spcBef>
                <a:spcPts val="0"/>
              </a:spcBef>
              <a:spcAft>
                <a:spcPts val="0"/>
              </a:spcAft>
              <a:buNone/>
            </a:pPr>
            <a:r>
              <a:t/>
            </a:r>
            <a:endParaRPr sz="1200">
              <a:solidFill>
                <a:srgbClr val="212121"/>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None/>
            </a:pPr>
            <a:r>
              <a:rPr lang="en" sz="1200">
                <a:solidFill>
                  <a:srgbClr val="212121"/>
                </a:solidFill>
                <a:latin typeface="Fira Sans Condensed Light"/>
                <a:ea typeface="Fira Sans Condensed Light"/>
                <a:cs typeface="Fira Sans Condensed Light"/>
                <a:sym typeface="Fira Sans Condensed Light"/>
              </a:rPr>
              <a:t>An Amendment to the Constitution that egally ended slavery in the U.S.</a:t>
            </a:r>
            <a:endParaRPr sz="2400">
              <a:latin typeface="Mountains of Christmas"/>
              <a:ea typeface="Mountains of Christmas"/>
              <a:cs typeface="Mountains of Christmas"/>
              <a:sym typeface="Mountains of Christmas"/>
            </a:endParaRPr>
          </a:p>
        </p:txBody>
      </p:sp>
      <p:sp>
        <p:nvSpPr>
          <p:cNvPr id="455" name="Google Shape;455;p29"/>
          <p:cNvSpPr txBox="1"/>
          <p:nvPr/>
        </p:nvSpPr>
        <p:spPr>
          <a:xfrm>
            <a:off x="3696850" y="2109575"/>
            <a:ext cx="16407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212121"/>
                </a:solidFill>
                <a:latin typeface="El Messiri"/>
                <a:ea typeface="El Messiri"/>
                <a:cs typeface="El Messiri"/>
                <a:sym typeface="El Messiri"/>
              </a:rPr>
              <a:t>Abolitionists</a:t>
            </a:r>
            <a:endParaRPr sz="2100">
              <a:solidFill>
                <a:srgbClr val="212121"/>
              </a:solidFill>
              <a:latin typeface="El Messiri"/>
              <a:ea typeface="El Messiri"/>
              <a:cs typeface="El Messiri"/>
              <a:sym typeface="El Messiri"/>
            </a:endParaRPr>
          </a:p>
          <a:p>
            <a:pPr indent="0" lvl="0" marL="0" rtl="0" algn="l">
              <a:spcBef>
                <a:spcPts val="0"/>
              </a:spcBef>
              <a:spcAft>
                <a:spcPts val="0"/>
              </a:spcAft>
              <a:buNone/>
            </a:pPr>
            <a:r>
              <a:t/>
            </a:r>
            <a:endParaRPr sz="1200">
              <a:solidFill>
                <a:srgbClr val="212121"/>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None/>
            </a:pPr>
            <a:r>
              <a:rPr lang="en" sz="1200">
                <a:solidFill>
                  <a:srgbClr val="212121"/>
                </a:solidFill>
                <a:latin typeface="Fira Sans Condensed Light"/>
                <a:ea typeface="Fira Sans Condensed Light"/>
                <a:cs typeface="Fira Sans Condensed Light"/>
                <a:sym typeface="Fira Sans Condensed Light"/>
              </a:rPr>
              <a:t>A person who favors the ending of a system or practice (such as slavery).</a:t>
            </a:r>
            <a:endParaRPr sz="2000">
              <a:latin typeface="Mountains of Christmas"/>
              <a:ea typeface="Mountains of Christmas"/>
              <a:cs typeface="Mountains of Christmas"/>
              <a:sym typeface="Mountains of Christmas"/>
            </a:endParaRPr>
          </a:p>
        </p:txBody>
      </p:sp>
      <p:sp>
        <p:nvSpPr>
          <p:cNvPr id="456" name="Google Shape;456;p29"/>
          <p:cNvSpPr txBox="1"/>
          <p:nvPr/>
        </p:nvSpPr>
        <p:spPr>
          <a:xfrm rot="-180940">
            <a:off x="5577296" y="2331057"/>
            <a:ext cx="1568172" cy="203172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212121"/>
                </a:solidFill>
                <a:latin typeface="El Messiri"/>
                <a:ea typeface="El Messiri"/>
                <a:cs typeface="El Messiri"/>
                <a:sym typeface="El Messiri"/>
              </a:rPr>
              <a:t>Mutiny</a:t>
            </a:r>
            <a:r>
              <a:rPr lang="en" sz="2400">
                <a:solidFill>
                  <a:srgbClr val="212121"/>
                </a:solidFill>
                <a:latin typeface="El Messiri"/>
                <a:ea typeface="El Messiri"/>
                <a:cs typeface="El Messiri"/>
                <a:sym typeface="El Messiri"/>
              </a:rPr>
              <a:t> </a:t>
            </a:r>
            <a:endParaRPr sz="2400">
              <a:solidFill>
                <a:srgbClr val="212121"/>
              </a:solidFill>
              <a:latin typeface="El Messiri"/>
              <a:ea typeface="El Messiri"/>
              <a:cs typeface="El Messiri"/>
              <a:sym typeface="El Messiri"/>
            </a:endParaRPr>
          </a:p>
          <a:p>
            <a:pPr indent="0" lvl="0" marL="0" rtl="0" algn="ctr">
              <a:spcBef>
                <a:spcPts val="0"/>
              </a:spcBef>
              <a:spcAft>
                <a:spcPts val="0"/>
              </a:spcAft>
              <a:buNone/>
            </a:pPr>
            <a:r>
              <a:t/>
            </a:r>
            <a:endParaRPr sz="1200">
              <a:solidFill>
                <a:srgbClr val="212121"/>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Clr>
                <a:srgbClr val="C32225"/>
              </a:buClr>
              <a:buSzPts val="1100"/>
              <a:buFont typeface="Arial"/>
              <a:buNone/>
            </a:pPr>
            <a:r>
              <a:rPr lang="en" sz="1200">
                <a:solidFill>
                  <a:srgbClr val="212121"/>
                </a:solidFill>
                <a:latin typeface="Fira Sans Condensed Light"/>
                <a:ea typeface="Fira Sans Condensed Light"/>
                <a:cs typeface="Fira Sans Condensed Light"/>
                <a:sym typeface="Fira Sans Condensed Light"/>
              </a:rPr>
              <a:t>A revolt among a group of people to overthrow someone in a position of power. Often used to describe revolts on boats or vessels.</a:t>
            </a:r>
            <a:endParaRPr sz="2200">
              <a:latin typeface="Mountains of Christmas"/>
              <a:ea typeface="Mountains of Christmas"/>
              <a:cs typeface="Mountains of Christmas"/>
              <a:sym typeface="Mountains of Christma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95" name="Shape 95"/>
        <p:cNvGrpSpPr/>
        <p:nvPr/>
      </p:nvGrpSpPr>
      <p:grpSpPr>
        <a:xfrm>
          <a:off x="0" y="0"/>
          <a:ext cx="0" cy="0"/>
          <a:chOff x="0" y="0"/>
          <a:chExt cx="0" cy="0"/>
        </a:xfrm>
      </p:grpSpPr>
      <p:pic>
        <p:nvPicPr>
          <p:cNvPr id="96" name="Google Shape;96;p4"/>
          <p:cNvPicPr preferRelativeResize="0"/>
          <p:nvPr/>
        </p:nvPicPr>
        <p:blipFill rotWithShape="1">
          <a:blip r:embed="rId2">
            <a:alphaModFix/>
          </a:blip>
          <a:srcRect b="0" l="0" r="0" t="0"/>
          <a:stretch/>
        </p:blipFill>
        <p:spPr>
          <a:xfrm rot="5400000">
            <a:off x="6122237" y="2312087"/>
            <a:ext cx="5148852" cy="527725"/>
          </a:xfrm>
          <a:prstGeom prst="rect">
            <a:avLst/>
          </a:prstGeom>
          <a:noFill/>
          <a:ln>
            <a:noFill/>
          </a:ln>
        </p:spPr>
      </p:pic>
      <p:pic>
        <p:nvPicPr>
          <p:cNvPr id="97" name="Google Shape;97;p4"/>
          <p:cNvPicPr preferRelativeResize="0"/>
          <p:nvPr/>
        </p:nvPicPr>
        <p:blipFill>
          <a:blip r:embed="rId3">
            <a:alphaModFix/>
          </a:blip>
          <a:stretch>
            <a:fillRect/>
          </a:stretch>
        </p:blipFill>
        <p:spPr>
          <a:xfrm rot="-252704">
            <a:off x="750506" y="2825400"/>
            <a:ext cx="2487175" cy="1694598"/>
          </a:xfrm>
          <a:prstGeom prst="rect">
            <a:avLst/>
          </a:prstGeom>
          <a:noFill/>
          <a:ln>
            <a:noFill/>
          </a:ln>
        </p:spPr>
      </p:pic>
      <p:pic>
        <p:nvPicPr>
          <p:cNvPr id="98" name="Google Shape;98;p4"/>
          <p:cNvPicPr preferRelativeResize="0"/>
          <p:nvPr/>
        </p:nvPicPr>
        <p:blipFill>
          <a:blip r:embed="rId4">
            <a:alphaModFix/>
          </a:blip>
          <a:stretch>
            <a:fillRect/>
          </a:stretch>
        </p:blipFill>
        <p:spPr>
          <a:xfrm rot="5147068">
            <a:off x="835111" y="2310416"/>
            <a:ext cx="2182679" cy="2791342"/>
          </a:xfrm>
          <a:prstGeom prst="rect">
            <a:avLst/>
          </a:prstGeom>
          <a:noFill/>
          <a:ln>
            <a:noFill/>
          </a:ln>
          <a:effectLst>
            <a:outerShdw blurRad="142875" rotWithShape="0" algn="bl" dir="5400000" dist="76200">
              <a:srgbClr val="000000">
                <a:alpha val="23000"/>
              </a:srgbClr>
            </a:outerShdw>
          </a:effectLst>
        </p:spPr>
      </p:pic>
      <p:pic>
        <p:nvPicPr>
          <p:cNvPr id="99" name="Google Shape;99;p4"/>
          <p:cNvPicPr preferRelativeResize="0"/>
          <p:nvPr/>
        </p:nvPicPr>
        <p:blipFill rotWithShape="1">
          <a:blip r:embed="rId5">
            <a:alphaModFix/>
          </a:blip>
          <a:srcRect b="0" l="0" r="17389" t="0"/>
          <a:stretch/>
        </p:blipFill>
        <p:spPr>
          <a:xfrm rot="385068">
            <a:off x="261948" y="385231"/>
            <a:ext cx="2529500" cy="1815019"/>
          </a:xfrm>
          <a:prstGeom prst="rect">
            <a:avLst/>
          </a:prstGeom>
          <a:noFill/>
          <a:ln>
            <a:noFill/>
          </a:ln>
        </p:spPr>
      </p:pic>
      <p:pic>
        <p:nvPicPr>
          <p:cNvPr id="100" name="Google Shape;100;p4"/>
          <p:cNvPicPr preferRelativeResize="0"/>
          <p:nvPr/>
        </p:nvPicPr>
        <p:blipFill>
          <a:blip r:embed="rId6">
            <a:alphaModFix/>
          </a:blip>
          <a:stretch>
            <a:fillRect/>
          </a:stretch>
        </p:blipFill>
        <p:spPr>
          <a:xfrm rot="5792650">
            <a:off x="532439" y="21995"/>
            <a:ext cx="1967596" cy="2605860"/>
          </a:xfrm>
          <a:prstGeom prst="rect">
            <a:avLst/>
          </a:prstGeom>
          <a:noFill/>
          <a:ln>
            <a:noFill/>
          </a:ln>
          <a:effectLst>
            <a:outerShdw blurRad="142875" rotWithShape="0" algn="bl" dir="5400000" dist="76200">
              <a:srgbClr val="000000">
                <a:alpha val="23000"/>
              </a:srgbClr>
            </a:outerShdw>
          </a:effectLst>
        </p:spPr>
      </p:pic>
      <p:sp>
        <p:nvSpPr>
          <p:cNvPr id="101" name="Google Shape;101;p4"/>
          <p:cNvSpPr/>
          <p:nvPr/>
        </p:nvSpPr>
        <p:spPr>
          <a:xfrm rot="5400000">
            <a:off x="3961200" y="490650"/>
            <a:ext cx="5151900" cy="41706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102" name="Google Shape;102;p4"/>
          <p:cNvPicPr preferRelativeResize="0"/>
          <p:nvPr/>
        </p:nvPicPr>
        <p:blipFill rotWithShape="1">
          <a:blip r:embed="rId2">
            <a:alphaModFix/>
          </a:blip>
          <a:srcRect b="0" l="0" r="0" t="0"/>
          <a:stretch/>
        </p:blipFill>
        <p:spPr>
          <a:xfrm rot="5400000">
            <a:off x="1721212" y="2310562"/>
            <a:ext cx="5148852" cy="527725"/>
          </a:xfrm>
          <a:prstGeom prst="rect">
            <a:avLst/>
          </a:prstGeom>
          <a:noFill/>
          <a:ln>
            <a:noFill/>
          </a:ln>
        </p:spPr>
      </p:pic>
      <p:sp>
        <p:nvSpPr>
          <p:cNvPr id="103" name="Google Shape;103;p4"/>
          <p:cNvSpPr txBox="1"/>
          <p:nvPr/>
        </p:nvSpPr>
        <p:spPr>
          <a:xfrm>
            <a:off x="4113825" y="775425"/>
            <a:ext cx="5003100" cy="324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El Messiri"/>
                <a:ea typeface="El Messiri"/>
                <a:cs typeface="El Messiri"/>
                <a:sym typeface="El Messiri"/>
              </a:rPr>
              <a:t>Acts of</a:t>
            </a:r>
            <a:endParaRPr sz="48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4800">
                <a:solidFill>
                  <a:srgbClr val="FFFFFF"/>
                </a:solidFill>
                <a:latin typeface="El Messiri"/>
                <a:ea typeface="El Messiri"/>
                <a:cs typeface="El Messiri"/>
                <a:sym typeface="El Messiri"/>
              </a:rPr>
              <a:t>Resistance</a:t>
            </a:r>
            <a:endParaRPr sz="48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22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900">
                <a:solidFill>
                  <a:srgbClr val="FDB632"/>
                </a:solidFill>
                <a:latin typeface="Fredericka the Great"/>
                <a:ea typeface="Fredericka the Great"/>
                <a:cs typeface="Fredericka the Great"/>
                <a:sym typeface="Fredericka the Great"/>
              </a:rPr>
              <a:t>A FIGHT FOR</a:t>
            </a:r>
            <a:endParaRPr sz="29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900">
                <a:solidFill>
                  <a:srgbClr val="FDB632"/>
                </a:solidFill>
                <a:latin typeface="Fredericka the Great"/>
                <a:ea typeface="Fredericka the Great"/>
                <a:cs typeface="Fredericka the Great"/>
                <a:sym typeface="Fredericka the Great"/>
              </a:rPr>
              <a:t>FREEDOM</a:t>
            </a:r>
            <a:endParaRPr sz="29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900">
                <a:solidFill>
                  <a:srgbClr val="FDB632"/>
                </a:solidFill>
                <a:latin typeface="Fredericka the Great"/>
                <a:ea typeface="Fredericka the Great"/>
                <a:cs typeface="Fredericka the Great"/>
                <a:sym typeface="Fredericka the Great"/>
              </a:rPr>
              <a:t>&amp; EQUALITY</a:t>
            </a:r>
            <a:endParaRPr sz="2000">
              <a:solidFill>
                <a:srgbClr val="FDB632"/>
              </a:solidFill>
              <a:latin typeface="Barlow Semi Condensed"/>
              <a:ea typeface="Barlow Semi Condensed"/>
              <a:cs typeface="Barlow Semi Condensed"/>
              <a:sym typeface="Barlow Semi Condensed"/>
            </a:endParaRPr>
          </a:p>
        </p:txBody>
      </p:sp>
      <p:sp>
        <p:nvSpPr>
          <p:cNvPr id="104" name="Google Shape;104;p4"/>
          <p:cNvSpPr txBox="1"/>
          <p:nvPr/>
        </p:nvSpPr>
        <p:spPr>
          <a:xfrm>
            <a:off x="82438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05" name="Google Shape;105;p4"/>
          <p:cNvPicPr preferRelativeResize="0"/>
          <p:nvPr/>
        </p:nvPicPr>
        <p:blipFill>
          <a:blip r:embed="rId7">
            <a:alphaModFix/>
          </a:blip>
          <a:stretch>
            <a:fillRect/>
          </a:stretch>
        </p:blipFill>
        <p:spPr>
          <a:xfrm rot="-169647">
            <a:off x="2720917" y="1520547"/>
            <a:ext cx="1950142" cy="2110805"/>
          </a:xfrm>
          <a:prstGeom prst="rect">
            <a:avLst/>
          </a:prstGeom>
          <a:noFill/>
          <a:ln>
            <a:noFill/>
          </a:ln>
        </p:spPr>
      </p:pic>
      <p:pic>
        <p:nvPicPr>
          <p:cNvPr id="106" name="Google Shape;106;p4"/>
          <p:cNvPicPr preferRelativeResize="0"/>
          <p:nvPr/>
        </p:nvPicPr>
        <p:blipFill>
          <a:blip r:embed="rId8">
            <a:alphaModFix/>
          </a:blip>
          <a:stretch>
            <a:fillRect/>
          </a:stretch>
        </p:blipFill>
        <p:spPr>
          <a:xfrm rot="-169649">
            <a:off x="2517226" y="1102413"/>
            <a:ext cx="2357501" cy="2947077"/>
          </a:xfrm>
          <a:prstGeom prst="rect">
            <a:avLst/>
          </a:prstGeom>
          <a:noFill/>
          <a:ln>
            <a:noFill/>
          </a:ln>
          <a:effectLst>
            <a:outerShdw blurRad="171450" rotWithShape="0" algn="bl" dir="5400000" dist="76200">
              <a:srgbClr val="000000">
                <a:alpha val="50000"/>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 name="Shape 107"/>
        <p:cNvGrpSpPr/>
        <p:nvPr/>
      </p:nvGrpSpPr>
      <p:grpSpPr>
        <a:xfrm>
          <a:off x="0" y="0"/>
          <a:ext cx="0" cy="0"/>
          <a:chOff x="0" y="0"/>
          <a:chExt cx="0" cy="0"/>
        </a:xfrm>
      </p:grpSpPr>
      <p:pic>
        <p:nvPicPr>
          <p:cNvPr id="108" name="Google Shape;108;p5"/>
          <p:cNvPicPr preferRelativeResize="0"/>
          <p:nvPr/>
        </p:nvPicPr>
        <p:blipFill>
          <a:blip r:embed="rId2">
            <a:alphaModFix/>
          </a:blip>
          <a:stretch>
            <a:fillRect/>
          </a:stretch>
        </p:blipFill>
        <p:spPr>
          <a:xfrm rot="-252704">
            <a:off x="750506" y="2825400"/>
            <a:ext cx="2487175" cy="1694598"/>
          </a:xfrm>
          <a:prstGeom prst="rect">
            <a:avLst/>
          </a:prstGeom>
          <a:noFill/>
          <a:ln>
            <a:noFill/>
          </a:ln>
        </p:spPr>
      </p:pic>
      <p:pic>
        <p:nvPicPr>
          <p:cNvPr id="109" name="Google Shape;109;p5"/>
          <p:cNvPicPr preferRelativeResize="0"/>
          <p:nvPr/>
        </p:nvPicPr>
        <p:blipFill>
          <a:blip r:embed="rId3">
            <a:alphaModFix/>
          </a:blip>
          <a:stretch>
            <a:fillRect/>
          </a:stretch>
        </p:blipFill>
        <p:spPr>
          <a:xfrm rot="5147068">
            <a:off x="835111" y="2310416"/>
            <a:ext cx="2182679" cy="2791342"/>
          </a:xfrm>
          <a:prstGeom prst="rect">
            <a:avLst/>
          </a:prstGeom>
          <a:noFill/>
          <a:ln>
            <a:noFill/>
          </a:ln>
          <a:effectLst>
            <a:outerShdw blurRad="142875" rotWithShape="0" algn="bl" dir="5400000" dist="76200">
              <a:srgbClr val="000000">
                <a:alpha val="23000"/>
              </a:srgbClr>
            </a:outerShdw>
          </a:effectLst>
        </p:spPr>
      </p:pic>
      <p:pic>
        <p:nvPicPr>
          <p:cNvPr id="110" name="Google Shape;110;p5"/>
          <p:cNvPicPr preferRelativeResize="0"/>
          <p:nvPr/>
        </p:nvPicPr>
        <p:blipFill rotWithShape="1">
          <a:blip r:embed="rId4">
            <a:alphaModFix/>
          </a:blip>
          <a:srcRect b="0" l="0" r="17389" t="0"/>
          <a:stretch/>
        </p:blipFill>
        <p:spPr>
          <a:xfrm rot="385068">
            <a:off x="261948" y="385231"/>
            <a:ext cx="2529500" cy="1815019"/>
          </a:xfrm>
          <a:prstGeom prst="rect">
            <a:avLst/>
          </a:prstGeom>
          <a:noFill/>
          <a:ln>
            <a:noFill/>
          </a:ln>
        </p:spPr>
      </p:pic>
      <p:pic>
        <p:nvPicPr>
          <p:cNvPr id="111" name="Google Shape;111;p5"/>
          <p:cNvPicPr preferRelativeResize="0"/>
          <p:nvPr/>
        </p:nvPicPr>
        <p:blipFill>
          <a:blip r:embed="rId5">
            <a:alphaModFix/>
          </a:blip>
          <a:stretch>
            <a:fillRect/>
          </a:stretch>
        </p:blipFill>
        <p:spPr>
          <a:xfrm rot="5792650">
            <a:off x="532439" y="21995"/>
            <a:ext cx="1967596" cy="2605860"/>
          </a:xfrm>
          <a:prstGeom prst="rect">
            <a:avLst/>
          </a:prstGeom>
          <a:noFill/>
          <a:ln>
            <a:noFill/>
          </a:ln>
          <a:effectLst>
            <a:outerShdw blurRad="142875" rotWithShape="0" algn="bl" dir="5400000" dist="76200">
              <a:srgbClr val="000000">
                <a:alpha val="23000"/>
              </a:srgbClr>
            </a:outerShdw>
          </a:effectLst>
        </p:spPr>
      </p:pic>
      <p:sp>
        <p:nvSpPr>
          <p:cNvPr id="112" name="Google Shape;112;p5"/>
          <p:cNvSpPr/>
          <p:nvPr/>
        </p:nvSpPr>
        <p:spPr>
          <a:xfrm rot="5400000">
            <a:off x="4230350" y="221400"/>
            <a:ext cx="5151900" cy="47091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113" name="Google Shape;113;p5"/>
          <p:cNvPicPr preferRelativeResize="0"/>
          <p:nvPr/>
        </p:nvPicPr>
        <p:blipFill rotWithShape="1">
          <a:blip r:embed="rId6">
            <a:alphaModFix/>
          </a:blip>
          <a:srcRect b="0" l="0" r="0" t="0"/>
          <a:stretch/>
        </p:blipFill>
        <p:spPr>
          <a:xfrm rot="5400000">
            <a:off x="1721212" y="2310562"/>
            <a:ext cx="5148852" cy="527725"/>
          </a:xfrm>
          <a:prstGeom prst="rect">
            <a:avLst/>
          </a:prstGeom>
          <a:noFill/>
          <a:ln>
            <a:noFill/>
          </a:ln>
        </p:spPr>
      </p:pic>
      <p:pic>
        <p:nvPicPr>
          <p:cNvPr id="114" name="Google Shape;114;p5"/>
          <p:cNvPicPr preferRelativeResize="0"/>
          <p:nvPr/>
        </p:nvPicPr>
        <p:blipFill>
          <a:blip r:embed="rId7">
            <a:alphaModFix/>
          </a:blip>
          <a:stretch>
            <a:fillRect/>
          </a:stretch>
        </p:blipFill>
        <p:spPr>
          <a:xfrm rot="-169647">
            <a:off x="2456942" y="1520547"/>
            <a:ext cx="1950142" cy="2110805"/>
          </a:xfrm>
          <a:prstGeom prst="rect">
            <a:avLst/>
          </a:prstGeom>
          <a:noFill/>
          <a:ln>
            <a:noFill/>
          </a:ln>
        </p:spPr>
      </p:pic>
      <p:pic>
        <p:nvPicPr>
          <p:cNvPr id="115" name="Google Shape;115;p5"/>
          <p:cNvPicPr preferRelativeResize="0"/>
          <p:nvPr/>
        </p:nvPicPr>
        <p:blipFill>
          <a:blip r:embed="rId8">
            <a:alphaModFix/>
          </a:blip>
          <a:stretch>
            <a:fillRect/>
          </a:stretch>
        </p:blipFill>
        <p:spPr>
          <a:xfrm rot="-169649">
            <a:off x="2253251" y="1102413"/>
            <a:ext cx="2357501" cy="2947077"/>
          </a:xfrm>
          <a:prstGeom prst="rect">
            <a:avLst/>
          </a:prstGeom>
          <a:noFill/>
          <a:ln>
            <a:noFill/>
          </a:ln>
          <a:effectLst>
            <a:outerShdw blurRad="171450" rotWithShape="0" algn="bl" dir="5400000" dist="76200">
              <a:srgbClr val="000000">
                <a:alpha val="50000"/>
              </a:srgbClr>
            </a:outerShdw>
          </a:effectLst>
        </p:spPr>
      </p:pic>
      <p:sp>
        <p:nvSpPr>
          <p:cNvPr id="116" name="Google Shape;116;p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FFFFFF"/>
                </a:solidFill>
              </a:rPr>
              <a:t>‹#›</a:t>
            </a:fld>
            <a:endParaRPr sz="1000">
              <a:solidFill>
                <a:srgbClr val="FFFFFF"/>
              </a:solidFill>
            </a:endParaRPr>
          </a:p>
        </p:txBody>
      </p:sp>
      <p:sp>
        <p:nvSpPr>
          <p:cNvPr id="117" name="Google Shape;117;p5"/>
          <p:cNvSpPr txBox="1"/>
          <p:nvPr/>
        </p:nvSpPr>
        <p:spPr>
          <a:xfrm>
            <a:off x="4876725" y="363600"/>
            <a:ext cx="3870900" cy="478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8">
                <a:solidFill>
                  <a:srgbClr val="FFE599"/>
                </a:solidFill>
                <a:latin typeface="Fredericka the Great"/>
                <a:ea typeface="Fredericka the Great"/>
                <a:cs typeface="Fredericka the Great"/>
                <a:sym typeface="Fredericka the Great"/>
              </a:rPr>
              <a:t>O</a:t>
            </a:r>
            <a:r>
              <a:rPr lang="en" sz="1408">
                <a:solidFill>
                  <a:srgbClr val="FFE599"/>
                </a:solidFill>
                <a:latin typeface="Fredericka the Great"/>
                <a:ea typeface="Fredericka the Great"/>
                <a:cs typeface="Fredericka the Great"/>
                <a:sym typeface="Fredericka the Great"/>
              </a:rPr>
              <a:t>ver the past 400 years, African Americans and their allies have </a:t>
            </a:r>
            <a:r>
              <a:rPr lang="en" sz="1308">
                <a:solidFill>
                  <a:srgbClr val="FFE599"/>
                </a:solidFill>
                <a:latin typeface="Fredericka the Great"/>
                <a:ea typeface="Fredericka the Great"/>
                <a:cs typeface="Fredericka the Great"/>
                <a:sym typeface="Fredericka the Great"/>
              </a:rPr>
              <a:t>fought for freedom, opportunity, and justice.</a:t>
            </a:r>
            <a:r>
              <a:rPr lang="en" sz="1408">
                <a:solidFill>
                  <a:srgbClr val="FFE599"/>
                </a:solidFill>
                <a:latin typeface="Fredericka the Great"/>
                <a:ea typeface="Fredericka the Great"/>
                <a:cs typeface="Fredericka the Great"/>
                <a:sym typeface="Fredericka the Great"/>
              </a:rPr>
              <a:t> Their struggles have pushed American society to examine the meaning of </a:t>
            </a:r>
            <a:r>
              <a:rPr lang="en" sz="1308">
                <a:solidFill>
                  <a:srgbClr val="FFE599"/>
                </a:solidFill>
                <a:latin typeface="Fredericka the Great"/>
                <a:ea typeface="Fredericka the Great"/>
                <a:cs typeface="Fredericka the Great"/>
                <a:sym typeface="Fredericka the Great"/>
              </a:rPr>
              <a:t>democracy </a:t>
            </a:r>
            <a:r>
              <a:rPr lang="en" sz="1408">
                <a:solidFill>
                  <a:srgbClr val="FFE599"/>
                </a:solidFill>
                <a:latin typeface="Fredericka the Great"/>
                <a:ea typeface="Fredericka the Great"/>
                <a:cs typeface="Fredericka the Great"/>
                <a:sym typeface="Fredericka the Great"/>
              </a:rPr>
              <a:t>and its ideal of universal </a:t>
            </a:r>
            <a:r>
              <a:rPr lang="en" sz="1308">
                <a:solidFill>
                  <a:srgbClr val="FFE599"/>
                </a:solidFill>
                <a:latin typeface="Fredericka the Great"/>
                <a:ea typeface="Fredericka the Great"/>
                <a:cs typeface="Fredericka the Great"/>
                <a:sym typeface="Fredericka the Great"/>
              </a:rPr>
              <a:t>equality. </a:t>
            </a:r>
            <a:endParaRPr sz="1308">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408">
                <a:solidFill>
                  <a:srgbClr val="FFE599"/>
                </a:solidFill>
                <a:latin typeface="Fredericka the Great"/>
                <a:ea typeface="Fredericka the Great"/>
                <a:cs typeface="Fredericka the Great"/>
                <a:sym typeface="Fredericka the Great"/>
              </a:rPr>
              <a:t>Before the 13th amendment officially ended slavery in the United States, Black Virginians, </a:t>
            </a:r>
            <a:r>
              <a:rPr lang="en" sz="1308">
                <a:solidFill>
                  <a:srgbClr val="FFE599"/>
                </a:solidFill>
                <a:latin typeface="Fredericka the Great"/>
                <a:ea typeface="Fredericka the Great"/>
                <a:cs typeface="Fredericka the Great"/>
                <a:sym typeface="Fredericka the Great"/>
              </a:rPr>
              <a:t>enslaved and free</a:t>
            </a:r>
            <a:r>
              <a:rPr lang="en" sz="1408">
                <a:solidFill>
                  <a:srgbClr val="FFE599"/>
                </a:solidFill>
                <a:latin typeface="Fredericka the Great"/>
                <a:ea typeface="Fredericka the Great"/>
                <a:cs typeface="Fredericka the Great"/>
                <a:sym typeface="Fredericka the Great"/>
              </a:rPr>
              <a:t>, fought for their </a:t>
            </a:r>
            <a:r>
              <a:rPr lang="en" sz="1308">
                <a:solidFill>
                  <a:srgbClr val="FFE599"/>
                </a:solidFill>
                <a:latin typeface="Fredericka the Great"/>
                <a:ea typeface="Fredericka the Great"/>
                <a:cs typeface="Fredericka the Great"/>
                <a:sym typeface="Fredericka the Great"/>
              </a:rPr>
              <a:t>liberty,</a:t>
            </a:r>
            <a:r>
              <a:rPr lang="en" sz="1408">
                <a:solidFill>
                  <a:srgbClr val="FFE599"/>
                </a:solidFill>
                <a:latin typeface="Fredericka the Great"/>
                <a:ea typeface="Fredericka the Great"/>
                <a:cs typeface="Fredericka the Great"/>
                <a:sym typeface="Fredericka the Great"/>
              </a:rPr>
              <a:t> society’s recognition of their </a:t>
            </a:r>
            <a:r>
              <a:rPr lang="en" sz="1308">
                <a:solidFill>
                  <a:srgbClr val="FFE599"/>
                </a:solidFill>
                <a:latin typeface="Fredericka the Great"/>
                <a:ea typeface="Fredericka the Great"/>
                <a:cs typeface="Fredericka the Great"/>
                <a:sym typeface="Fredericka the Great"/>
              </a:rPr>
              <a:t>humanity</a:t>
            </a:r>
            <a:r>
              <a:rPr lang="en" sz="1408">
                <a:solidFill>
                  <a:srgbClr val="FFE599"/>
                </a:solidFill>
                <a:latin typeface="Fredericka the Great"/>
                <a:ea typeface="Fredericka the Great"/>
                <a:cs typeface="Fredericka the Great"/>
                <a:sym typeface="Fredericka the Great"/>
              </a:rPr>
              <a:t>, and the promise of </a:t>
            </a:r>
            <a:r>
              <a:rPr lang="en" sz="1308">
                <a:solidFill>
                  <a:srgbClr val="FFE599"/>
                </a:solidFill>
                <a:latin typeface="Fredericka the Great"/>
                <a:ea typeface="Fredericka the Great"/>
                <a:cs typeface="Fredericka the Great"/>
                <a:sym typeface="Fredericka the Great"/>
              </a:rPr>
              <a:t>equality</a:t>
            </a:r>
            <a:r>
              <a:rPr lang="en" sz="1408">
                <a:solidFill>
                  <a:srgbClr val="FFE599"/>
                </a:solidFill>
                <a:latin typeface="Fredericka the Great"/>
                <a:ea typeface="Fredericka the Great"/>
                <a:cs typeface="Fredericka the Great"/>
                <a:sym typeface="Fredericka the Great"/>
              </a:rPr>
              <a:t>.</a:t>
            </a:r>
            <a:endParaRPr sz="1408">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700">
                <a:solidFill>
                  <a:srgbClr val="FFE599"/>
                </a:solidFill>
                <a:latin typeface="Fredericka the Great"/>
                <a:ea typeface="Fredericka the Great"/>
                <a:cs typeface="Fredericka the Great"/>
                <a:sym typeface="Fredericka the Great"/>
              </a:rPr>
              <a:t>-Determined signage </a:t>
            </a:r>
            <a:endParaRPr sz="7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
              <a:solidFill>
                <a:srgbClr val="FDB6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908">
                <a:solidFill>
                  <a:srgbClr val="FFFFFF"/>
                </a:solidFill>
                <a:latin typeface="El Messiri"/>
                <a:ea typeface="El Messiri"/>
                <a:cs typeface="El Messiri"/>
                <a:sym typeface="El Messiri"/>
              </a:rPr>
              <a:t>OBJECTIVE:</a:t>
            </a:r>
            <a:endParaRPr sz="1908">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208">
                <a:solidFill>
                  <a:srgbClr val="FFE599"/>
                </a:solidFill>
                <a:latin typeface="Fira Sans Condensed"/>
                <a:ea typeface="Fira Sans Condensed"/>
                <a:cs typeface="Fira Sans Condensed"/>
                <a:sym typeface="Fira Sans Condensed"/>
              </a:rPr>
              <a:t>Students will be able to examine three </a:t>
            </a:r>
            <a:r>
              <a:rPr lang="en" sz="1108">
                <a:solidFill>
                  <a:srgbClr val="FFE599"/>
                </a:solidFill>
                <a:latin typeface="Fira Sans Condensed"/>
                <a:ea typeface="Fira Sans Condensed"/>
                <a:cs typeface="Fira Sans Condensed"/>
                <a:sym typeface="Fira Sans Condensed"/>
              </a:rPr>
              <a:t>acts of</a:t>
            </a:r>
            <a:endParaRPr sz="1108">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108">
                <a:solidFill>
                  <a:srgbClr val="FFE599"/>
                </a:solidFill>
                <a:latin typeface="Fira Sans Condensed"/>
                <a:ea typeface="Fira Sans Condensed"/>
                <a:cs typeface="Fira Sans Condensed"/>
                <a:sym typeface="Fira Sans Condensed"/>
              </a:rPr>
              <a:t>resistance and determine how </a:t>
            </a:r>
            <a:r>
              <a:rPr lang="en" sz="1208">
                <a:solidFill>
                  <a:srgbClr val="FFE599"/>
                </a:solidFill>
                <a:latin typeface="Fira Sans Condensed"/>
                <a:ea typeface="Fira Sans Condensed"/>
                <a:cs typeface="Fira Sans Condensed"/>
                <a:sym typeface="Fira Sans Condensed"/>
              </a:rPr>
              <a:t>enslaved and free</a:t>
            </a:r>
            <a:endParaRPr sz="1208">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108">
                <a:solidFill>
                  <a:srgbClr val="FFE599"/>
                </a:solidFill>
                <a:latin typeface="Fira Sans Condensed"/>
                <a:ea typeface="Fira Sans Condensed"/>
                <a:cs typeface="Fira Sans Condensed"/>
                <a:sym typeface="Fira Sans Condensed"/>
              </a:rPr>
              <a:t>African Americans fought for freedom and equality and</a:t>
            </a:r>
            <a:endParaRPr sz="1108">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108">
                <a:solidFill>
                  <a:srgbClr val="FFE599"/>
                </a:solidFill>
                <a:latin typeface="Fira Sans Condensed"/>
                <a:ea typeface="Fira Sans Condensed"/>
                <a:cs typeface="Fira Sans Condensed"/>
                <a:sym typeface="Fira Sans Condensed"/>
              </a:rPr>
              <a:t>outline the significance of those acts.</a:t>
            </a:r>
            <a:endParaRPr sz="1208">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500">
              <a:solidFill>
                <a:srgbClr val="FDB632"/>
              </a:solidFill>
              <a:latin typeface="Fira Sans Condensed"/>
              <a:ea typeface="Fira Sans Condensed"/>
              <a:cs typeface="Fira Sans Condensed"/>
              <a:sym typeface="Fira Sans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18" name="Shape 118"/>
        <p:cNvGrpSpPr/>
        <p:nvPr/>
      </p:nvGrpSpPr>
      <p:grpSpPr>
        <a:xfrm>
          <a:off x="0" y="0"/>
          <a:ext cx="0" cy="0"/>
          <a:chOff x="0" y="0"/>
          <a:chExt cx="0" cy="0"/>
        </a:xfrm>
      </p:grpSpPr>
      <p:sp>
        <p:nvSpPr>
          <p:cNvPr id="119" name="Google Shape;119;p6"/>
          <p:cNvSpPr/>
          <p:nvPr/>
        </p:nvSpPr>
        <p:spPr>
          <a:xfrm rot="5400000">
            <a:off x="1996175" y="-2002800"/>
            <a:ext cx="51519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sp>
        <p:nvSpPr>
          <p:cNvPr id="120" name="Google Shape;120;p6"/>
          <p:cNvSpPr/>
          <p:nvPr/>
        </p:nvSpPr>
        <p:spPr>
          <a:xfrm>
            <a:off x="585275" y="1025950"/>
            <a:ext cx="3498000" cy="144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p:nvPr/>
        </p:nvSpPr>
        <p:spPr>
          <a:xfrm>
            <a:off x="595101" y="3319250"/>
            <a:ext cx="3705600" cy="144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
          <p:cNvSpPr/>
          <p:nvPr/>
        </p:nvSpPr>
        <p:spPr>
          <a:xfrm>
            <a:off x="5074475" y="1075050"/>
            <a:ext cx="3498000" cy="144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5144150" y="3260775"/>
            <a:ext cx="3498000" cy="144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6"/>
          <p:cNvPicPr preferRelativeResize="0"/>
          <p:nvPr/>
        </p:nvPicPr>
        <p:blipFill>
          <a:blip r:embed="rId2">
            <a:alphaModFix/>
          </a:blip>
          <a:stretch>
            <a:fillRect/>
          </a:stretch>
        </p:blipFill>
        <p:spPr>
          <a:xfrm>
            <a:off x="4909400" y="3092650"/>
            <a:ext cx="3880499" cy="1780125"/>
          </a:xfrm>
          <a:prstGeom prst="rect">
            <a:avLst/>
          </a:prstGeom>
          <a:noFill/>
          <a:ln>
            <a:noFill/>
          </a:ln>
          <a:effectLst>
            <a:outerShdw blurRad="57150" rotWithShape="0" algn="bl" dir="5400000" dist="19050">
              <a:srgbClr val="000000">
                <a:alpha val="26000"/>
              </a:srgbClr>
            </a:outerShdw>
          </a:effectLst>
        </p:spPr>
      </p:pic>
      <p:pic>
        <p:nvPicPr>
          <p:cNvPr id="125" name="Google Shape;125;p6"/>
          <p:cNvPicPr preferRelativeResize="0"/>
          <p:nvPr/>
        </p:nvPicPr>
        <p:blipFill rotWithShape="1">
          <a:blip r:embed="rId3">
            <a:alphaModFix/>
          </a:blip>
          <a:srcRect b="0" l="31889" r="31893" t="0"/>
          <a:stretch/>
        </p:blipFill>
        <p:spPr>
          <a:xfrm rot="368370">
            <a:off x="7064700" y="2811278"/>
            <a:ext cx="1250143" cy="527717"/>
          </a:xfrm>
          <a:prstGeom prst="rect">
            <a:avLst/>
          </a:prstGeom>
          <a:noFill/>
          <a:ln>
            <a:noFill/>
          </a:ln>
          <a:effectLst>
            <a:outerShdw blurRad="57150" rotWithShape="0" algn="bl" dir="5400000" dist="57150">
              <a:srgbClr val="000000">
                <a:alpha val="12000"/>
              </a:srgbClr>
            </a:outerShdw>
          </a:effectLst>
        </p:spPr>
      </p:pic>
      <p:pic>
        <p:nvPicPr>
          <p:cNvPr id="126" name="Google Shape;126;p6"/>
          <p:cNvPicPr preferRelativeResize="0"/>
          <p:nvPr/>
        </p:nvPicPr>
        <p:blipFill>
          <a:blip r:embed="rId2">
            <a:alphaModFix/>
          </a:blip>
          <a:stretch>
            <a:fillRect/>
          </a:stretch>
        </p:blipFill>
        <p:spPr>
          <a:xfrm>
            <a:off x="362825" y="3092657"/>
            <a:ext cx="4170146" cy="1897069"/>
          </a:xfrm>
          <a:prstGeom prst="rect">
            <a:avLst/>
          </a:prstGeom>
          <a:noFill/>
          <a:ln>
            <a:noFill/>
          </a:ln>
          <a:effectLst>
            <a:outerShdw blurRad="57150" rotWithShape="0" algn="bl" dir="5400000" dist="19050">
              <a:srgbClr val="000000">
                <a:alpha val="26000"/>
              </a:srgbClr>
            </a:outerShdw>
          </a:effectLst>
        </p:spPr>
      </p:pic>
      <p:pic>
        <p:nvPicPr>
          <p:cNvPr id="127" name="Google Shape;127;p6"/>
          <p:cNvPicPr preferRelativeResize="0"/>
          <p:nvPr/>
        </p:nvPicPr>
        <p:blipFill>
          <a:blip r:embed="rId2">
            <a:alphaModFix/>
          </a:blip>
          <a:stretch>
            <a:fillRect/>
          </a:stretch>
        </p:blipFill>
        <p:spPr>
          <a:xfrm>
            <a:off x="4836750" y="896603"/>
            <a:ext cx="3913075" cy="1816297"/>
          </a:xfrm>
          <a:prstGeom prst="rect">
            <a:avLst/>
          </a:prstGeom>
          <a:noFill/>
          <a:ln>
            <a:noFill/>
          </a:ln>
          <a:effectLst>
            <a:outerShdw blurRad="57150" rotWithShape="0" algn="bl" dir="5400000" dist="19050">
              <a:srgbClr val="000000">
                <a:alpha val="26000"/>
              </a:srgbClr>
            </a:outerShdw>
          </a:effectLst>
        </p:spPr>
      </p:pic>
      <p:pic>
        <p:nvPicPr>
          <p:cNvPr id="128" name="Google Shape;128;p6"/>
          <p:cNvPicPr preferRelativeResize="0"/>
          <p:nvPr/>
        </p:nvPicPr>
        <p:blipFill>
          <a:blip r:embed="rId2">
            <a:alphaModFix/>
          </a:blip>
          <a:stretch>
            <a:fillRect/>
          </a:stretch>
        </p:blipFill>
        <p:spPr>
          <a:xfrm>
            <a:off x="405700" y="871950"/>
            <a:ext cx="3913075" cy="1816297"/>
          </a:xfrm>
          <a:prstGeom prst="rect">
            <a:avLst/>
          </a:prstGeom>
          <a:noFill/>
          <a:ln>
            <a:noFill/>
          </a:ln>
          <a:effectLst>
            <a:outerShdw blurRad="57150" rotWithShape="0" algn="bl" dir="5400000" dist="19050">
              <a:srgbClr val="000000">
                <a:alpha val="26000"/>
              </a:srgbClr>
            </a:outerShdw>
          </a:effectLst>
        </p:spPr>
      </p:pic>
      <p:sp>
        <p:nvSpPr>
          <p:cNvPr id="129" name="Google Shape;129;p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FFFFFF"/>
                </a:solidFill>
              </a:rPr>
              <a:t>‹#›</a:t>
            </a:fld>
            <a:endParaRPr sz="1000">
              <a:solidFill>
                <a:srgbClr val="FFFFFF"/>
              </a:solidFill>
            </a:endParaRPr>
          </a:p>
        </p:txBody>
      </p:sp>
      <p:sp>
        <p:nvSpPr>
          <p:cNvPr id="130" name="Google Shape;130;p6"/>
          <p:cNvSpPr txBox="1"/>
          <p:nvPr/>
        </p:nvSpPr>
        <p:spPr>
          <a:xfrm>
            <a:off x="2056320" y="2595850"/>
            <a:ext cx="5122800" cy="49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00"/>
                </a:solidFill>
                <a:latin typeface="Fredericka the Great"/>
                <a:ea typeface="Fredericka the Great"/>
                <a:cs typeface="Fredericka the Great"/>
                <a:sym typeface="Fredericka the Great"/>
              </a:rPr>
              <a:t>R E S I S T A N C E </a:t>
            </a:r>
            <a:endParaRPr sz="2700">
              <a:solidFill>
                <a:srgbClr val="FFFF00"/>
              </a:solidFill>
              <a:latin typeface="Fredericka the Great"/>
              <a:ea typeface="Fredericka the Great"/>
              <a:cs typeface="Fredericka the Great"/>
              <a:sym typeface="Fredericka the Great"/>
            </a:endParaRPr>
          </a:p>
        </p:txBody>
      </p:sp>
      <p:sp>
        <p:nvSpPr>
          <p:cNvPr id="131" name="Google Shape;131;p6"/>
          <p:cNvSpPr txBox="1"/>
          <p:nvPr/>
        </p:nvSpPr>
        <p:spPr>
          <a:xfrm>
            <a:off x="838200" y="97300"/>
            <a:ext cx="7792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FFF2CC"/>
                </a:solidFill>
                <a:latin typeface="Fredericka the Great"/>
                <a:ea typeface="Fredericka the Great"/>
                <a:cs typeface="Fredericka the Great"/>
                <a:sym typeface="Fredericka the Great"/>
              </a:rPr>
              <a:t>LET'S TAKE A LOOK AT THE WORD “RESISTANCE.”</a:t>
            </a:r>
            <a:endParaRPr sz="2000">
              <a:solidFill>
                <a:srgbClr val="FFF2CC"/>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000">
                <a:solidFill>
                  <a:srgbClr val="FFF2CC"/>
                </a:solidFill>
                <a:latin typeface="Fredericka the Great"/>
                <a:ea typeface="Fredericka the Great"/>
                <a:cs typeface="Fredericka the Great"/>
                <a:sym typeface="Fredericka the Great"/>
              </a:rPr>
              <a:t> WHAT DOES IT MEAN “TO RESIST”?</a:t>
            </a:r>
            <a:endParaRPr sz="2000">
              <a:solidFill>
                <a:srgbClr val="FFF2CC"/>
              </a:solidFill>
              <a:latin typeface="Fredericka the Great"/>
              <a:ea typeface="Fredericka the Great"/>
              <a:cs typeface="Fredericka the Great"/>
              <a:sym typeface="Fredericka the Great"/>
            </a:endParaRPr>
          </a:p>
        </p:txBody>
      </p:sp>
      <p:pic>
        <p:nvPicPr>
          <p:cNvPr id="132" name="Google Shape;132;p6"/>
          <p:cNvPicPr preferRelativeResize="0"/>
          <p:nvPr/>
        </p:nvPicPr>
        <p:blipFill rotWithShape="1">
          <a:blip r:embed="rId3">
            <a:alphaModFix/>
          </a:blip>
          <a:srcRect b="0" l="31889" r="31893" t="0"/>
          <a:stretch/>
        </p:blipFill>
        <p:spPr>
          <a:xfrm rot="-336716">
            <a:off x="303499" y="848448"/>
            <a:ext cx="1864752" cy="440556"/>
          </a:xfrm>
          <a:prstGeom prst="rect">
            <a:avLst/>
          </a:prstGeom>
          <a:noFill/>
          <a:ln>
            <a:noFill/>
          </a:ln>
          <a:effectLst>
            <a:outerShdw blurRad="57150" rotWithShape="0" algn="bl" dir="5400000" dist="57150">
              <a:srgbClr val="000000">
                <a:alpha val="12000"/>
              </a:srgbClr>
            </a:outerShdw>
          </a:effectLst>
        </p:spPr>
      </p:pic>
      <p:pic>
        <p:nvPicPr>
          <p:cNvPr id="133" name="Google Shape;133;p6"/>
          <p:cNvPicPr preferRelativeResize="0"/>
          <p:nvPr/>
        </p:nvPicPr>
        <p:blipFill rotWithShape="1">
          <a:blip r:embed="rId3">
            <a:alphaModFix/>
          </a:blip>
          <a:srcRect b="0" l="31889" r="31893" t="0"/>
          <a:stretch/>
        </p:blipFill>
        <p:spPr>
          <a:xfrm rot="105630">
            <a:off x="5523927" y="789943"/>
            <a:ext cx="2946012" cy="527729"/>
          </a:xfrm>
          <a:prstGeom prst="rect">
            <a:avLst/>
          </a:prstGeom>
          <a:noFill/>
          <a:ln>
            <a:noFill/>
          </a:ln>
          <a:effectLst>
            <a:outerShdw blurRad="57150" rotWithShape="0" algn="bl" dir="5400000" dist="57150">
              <a:srgbClr val="000000">
                <a:alpha val="12000"/>
              </a:srgbClr>
            </a:outerShdw>
          </a:effectLst>
        </p:spPr>
      </p:pic>
      <p:pic>
        <p:nvPicPr>
          <p:cNvPr id="134" name="Google Shape;134;p6"/>
          <p:cNvPicPr preferRelativeResize="0"/>
          <p:nvPr/>
        </p:nvPicPr>
        <p:blipFill rotWithShape="1">
          <a:blip r:embed="rId3">
            <a:alphaModFix/>
          </a:blip>
          <a:srcRect b="0" l="31889" r="31893" t="0"/>
          <a:stretch/>
        </p:blipFill>
        <p:spPr>
          <a:xfrm rot="10588668">
            <a:off x="958625" y="2923604"/>
            <a:ext cx="1250141" cy="527717"/>
          </a:xfrm>
          <a:prstGeom prst="rect">
            <a:avLst/>
          </a:prstGeom>
          <a:noFill/>
          <a:ln>
            <a:noFill/>
          </a:ln>
          <a:effectLst>
            <a:outerShdw blurRad="57150" rotWithShape="0" algn="bl" dir="5400000" dist="57150">
              <a:srgbClr val="000000">
                <a:alpha val="12000"/>
              </a:srgbClr>
            </a:outerShdw>
          </a:effectLst>
        </p:spPr>
      </p:pic>
      <p:sp>
        <p:nvSpPr>
          <p:cNvPr id="135" name="Google Shape;135;p6"/>
          <p:cNvSpPr txBox="1"/>
          <p:nvPr/>
        </p:nvSpPr>
        <p:spPr>
          <a:xfrm rot="-402489">
            <a:off x="350560" y="918759"/>
            <a:ext cx="1779784" cy="33862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El Messiri"/>
                <a:ea typeface="El Messiri"/>
                <a:cs typeface="El Messiri"/>
                <a:sym typeface="El Messiri"/>
              </a:rPr>
              <a:t>DESCRIPTION/DEFINITION</a:t>
            </a:r>
            <a:endParaRPr sz="1000">
              <a:solidFill>
                <a:srgbClr val="FFFFFF"/>
              </a:solidFill>
              <a:latin typeface="El Messiri"/>
              <a:ea typeface="El Messiri"/>
              <a:cs typeface="El Messiri"/>
              <a:sym typeface="El Messiri"/>
            </a:endParaRPr>
          </a:p>
        </p:txBody>
      </p:sp>
      <p:sp>
        <p:nvSpPr>
          <p:cNvPr id="136" name="Google Shape;136;p6"/>
          <p:cNvSpPr txBox="1"/>
          <p:nvPr/>
        </p:nvSpPr>
        <p:spPr>
          <a:xfrm rot="111141">
            <a:off x="5674220" y="840962"/>
            <a:ext cx="2802865" cy="43103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FFFFFF"/>
                </a:solidFill>
                <a:latin typeface="El Messiri"/>
                <a:ea typeface="El Messiri"/>
                <a:cs typeface="El Messiri"/>
                <a:sym typeface="El Messiri"/>
              </a:rPr>
              <a:t>HOW COULD THIS TERM BE USED IN CONNECTION</a:t>
            </a:r>
            <a:endParaRPr sz="8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800">
                <a:solidFill>
                  <a:srgbClr val="FFFFFF"/>
                </a:solidFill>
                <a:latin typeface="El Messiri"/>
                <a:ea typeface="El Messiri"/>
                <a:cs typeface="El Messiri"/>
                <a:sym typeface="El Messiri"/>
              </a:rPr>
              <a:t>WITH  A FIGHT FOR FREEDOM + EQUALITY?</a:t>
            </a:r>
            <a:endParaRPr sz="800">
              <a:solidFill>
                <a:srgbClr val="FFFFFF"/>
              </a:solidFill>
              <a:latin typeface="El Messiri"/>
              <a:ea typeface="El Messiri"/>
              <a:cs typeface="El Messiri"/>
              <a:sym typeface="El Messiri"/>
            </a:endParaRPr>
          </a:p>
        </p:txBody>
      </p:sp>
      <p:sp>
        <p:nvSpPr>
          <p:cNvPr id="137" name="Google Shape;137;p6"/>
          <p:cNvSpPr txBox="1"/>
          <p:nvPr/>
        </p:nvSpPr>
        <p:spPr>
          <a:xfrm rot="-551128">
            <a:off x="992893" y="3028032"/>
            <a:ext cx="1183982" cy="33858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El Messiri"/>
                <a:ea typeface="El Messiri"/>
                <a:cs typeface="El Messiri"/>
                <a:sym typeface="El Messiri"/>
              </a:rPr>
              <a:t>IMAGE</a:t>
            </a:r>
            <a:endParaRPr sz="1000">
              <a:solidFill>
                <a:srgbClr val="FFFFFF"/>
              </a:solidFill>
              <a:latin typeface="El Messiri"/>
              <a:ea typeface="El Messiri"/>
              <a:cs typeface="El Messiri"/>
              <a:sym typeface="El Messiri"/>
            </a:endParaRPr>
          </a:p>
        </p:txBody>
      </p:sp>
      <p:sp>
        <p:nvSpPr>
          <p:cNvPr id="138" name="Google Shape;138;p6"/>
          <p:cNvSpPr txBox="1"/>
          <p:nvPr/>
        </p:nvSpPr>
        <p:spPr>
          <a:xfrm rot="289150">
            <a:off x="7245483" y="2925770"/>
            <a:ext cx="1028436" cy="33872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El Messiri"/>
                <a:ea typeface="El Messiri"/>
                <a:cs typeface="El Messiri"/>
                <a:sym typeface="El Messiri"/>
              </a:rPr>
              <a:t>SYNONYM(S)</a:t>
            </a:r>
            <a:endParaRPr sz="1000">
              <a:solidFill>
                <a:srgbClr val="FFFFFF"/>
              </a:solidFill>
              <a:latin typeface="El Messiri"/>
              <a:ea typeface="El Messiri"/>
              <a:cs typeface="El Messiri"/>
              <a:sym typeface="El Messi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139" name="Shape 139"/>
        <p:cNvGrpSpPr/>
        <p:nvPr/>
      </p:nvGrpSpPr>
      <p:grpSpPr>
        <a:xfrm>
          <a:off x="0" y="0"/>
          <a:ext cx="0" cy="0"/>
          <a:chOff x="0" y="0"/>
          <a:chExt cx="0" cy="0"/>
        </a:xfrm>
      </p:grpSpPr>
      <p:pic>
        <p:nvPicPr>
          <p:cNvPr id="140" name="Google Shape;140;p7"/>
          <p:cNvPicPr preferRelativeResize="0"/>
          <p:nvPr/>
        </p:nvPicPr>
        <p:blipFill rotWithShape="1">
          <a:blip r:embed="rId2">
            <a:alphaModFix/>
          </a:blip>
          <a:srcRect b="0" l="0" r="0" t="0"/>
          <a:stretch/>
        </p:blipFill>
        <p:spPr>
          <a:xfrm>
            <a:off x="0" y="1121381"/>
            <a:ext cx="9143999" cy="650093"/>
          </a:xfrm>
          <a:prstGeom prst="rect">
            <a:avLst/>
          </a:prstGeom>
          <a:noFill/>
          <a:ln>
            <a:noFill/>
          </a:ln>
        </p:spPr>
      </p:pic>
      <p:sp>
        <p:nvSpPr>
          <p:cNvPr id="141" name="Google Shape;141;p7"/>
          <p:cNvSpPr/>
          <p:nvPr/>
        </p:nvSpPr>
        <p:spPr>
          <a:xfrm>
            <a:off x="9600" y="0"/>
            <a:ext cx="9144000" cy="1426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txBox="1"/>
          <p:nvPr/>
        </p:nvSpPr>
        <p:spPr>
          <a:xfrm>
            <a:off x="1057975" y="1120950"/>
            <a:ext cx="697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Barlow Semi Condensed"/>
                <a:ea typeface="Barlow Semi Condensed"/>
                <a:cs typeface="Barlow Semi Condensed"/>
                <a:sym typeface="Barlow Semi Condensed"/>
              </a:rPr>
              <a:t> CLICK ON THE RED             TO LEARN MORE ABOUT EACH EVENT</a:t>
            </a:r>
            <a:endParaRPr sz="1800">
              <a:solidFill>
                <a:srgbClr val="FFFFFF"/>
              </a:solidFill>
            </a:endParaRPr>
          </a:p>
        </p:txBody>
      </p:sp>
      <p:pic>
        <p:nvPicPr>
          <p:cNvPr id="143" name="Google Shape;143;p7"/>
          <p:cNvPicPr preferRelativeResize="0"/>
          <p:nvPr/>
        </p:nvPicPr>
        <p:blipFill rotWithShape="1">
          <a:blip r:embed="rId3">
            <a:alphaModFix/>
          </a:blip>
          <a:srcRect b="1597" l="0" r="0" t="1587"/>
          <a:stretch/>
        </p:blipFill>
        <p:spPr>
          <a:xfrm>
            <a:off x="0" y="2878375"/>
            <a:ext cx="9219725" cy="909700"/>
          </a:xfrm>
          <a:prstGeom prst="rect">
            <a:avLst/>
          </a:prstGeom>
          <a:noFill/>
          <a:ln>
            <a:noFill/>
          </a:ln>
        </p:spPr>
      </p:pic>
      <p:sp>
        <p:nvSpPr>
          <p:cNvPr id="144" name="Google Shape;144;p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45" name="Google Shape;145;p7"/>
          <p:cNvSpPr txBox="1"/>
          <p:nvPr/>
        </p:nvSpPr>
        <p:spPr>
          <a:xfrm>
            <a:off x="148425" y="3114600"/>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22326"/>
                </a:solidFill>
                <a:latin typeface="Fredericka the Great"/>
                <a:ea typeface="Fredericka the Great"/>
                <a:cs typeface="Fredericka the Great"/>
                <a:sym typeface="Fredericka the Great"/>
              </a:rPr>
              <a:t>1500s</a:t>
            </a:r>
            <a:endParaRPr sz="1200">
              <a:solidFill>
                <a:srgbClr val="C22326"/>
              </a:solidFill>
              <a:latin typeface="Fredericka the Great"/>
              <a:ea typeface="Fredericka the Great"/>
              <a:cs typeface="Fredericka the Great"/>
              <a:sym typeface="Fredericka the Great"/>
            </a:endParaRPr>
          </a:p>
        </p:txBody>
      </p:sp>
      <p:sp>
        <p:nvSpPr>
          <p:cNvPr id="146" name="Google Shape;146;p7"/>
          <p:cNvSpPr txBox="1"/>
          <p:nvPr/>
        </p:nvSpPr>
        <p:spPr>
          <a:xfrm>
            <a:off x="1348875" y="3133650"/>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22326"/>
                </a:solidFill>
                <a:latin typeface="Fredericka the Great"/>
                <a:ea typeface="Fredericka the Great"/>
                <a:cs typeface="Fredericka the Great"/>
                <a:sym typeface="Fredericka the Great"/>
              </a:rPr>
              <a:t>1619</a:t>
            </a:r>
            <a:endParaRPr sz="1200">
              <a:solidFill>
                <a:srgbClr val="C22326"/>
              </a:solidFill>
              <a:latin typeface="Fredericka the Great"/>
              <a:ea typeface="Fredericka the Great"/>
              <a:cs typeface="Fredericka the Great"/>
              <a:sym typeface="Fredericka the Great"/>
            </a:endParaRPr>
          </a:p>
        </p:txBody>
      </p:sp>
      <p:sp>
        <p:nvSpPr>
          <p:cNvPr id="147" name="Google Shape;147;p7"/>
          <p:cNvSpPr txBox="1"/>
          <p:nvPr/>
        </p:nvSpPr>
        <p:spPr>
          <a:xfrm>
            <a:off x="4345275" y="31226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1849</a:t>
            </a:r>
            <a:endParaRPr sz="1200">
              <a:solidFill>
                <a:srgbClr val="C22326"/>
              </a:solidFill>
              <a:latin typeface="Fredericka the Great"/>
              <a:ea typeface="Fredericka the Great"/>
              <a:cs typeface="Fredericka the Great"/>
              <a:sym typeface="Fredericka the Great"/>
            </a:endParaRPr>
          </a:p>
        </p:txBody>
      </p:sp>
      <p:sp>
        <p:nvSpPr>
          <p:cNvPr id="148" name="Google Shape;148;p7"/>
          <p:cNvSpPr txBox="1"/>
          <p:nvPr/>
        </p:nvSpPr>
        <p:spPr>
          <a:xfrm>
            <a:off x="5025800" y="31226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1850</a:t>
            </a:r>
            <a:endParaRPr sz="1200">
              <a:solidFill>
                <a:srgbClr val="C22326"/>
              </a:solidFill>
              <a:latin typeface="Fredericka the Great"/>
              <a:ea typeface="Fredericka the Great"/>
              <a:cs typeface="Fredericka the Great"/>
              <a:sym typeface="Fredericka the Great"/>
            </a:endParaRPr>
          </a:p>
        </p:txBody>
      </p:sp>
      <p:sp>
        <p:nvSpPr>
          <p:cNvPr id="149" name="Google Shape;149;p7"/>
          <p:cNvSpPr txBox="1"/>
          <p:nvPr/>
        </p:nvSpPr>
        <p:spPr>
          <a:xfrm>
            <a:off x="5776451" y="3036950"/>
            <a:ext cx="732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June 2,</a:t>
            </a:r>
            <a:endParaRPr sz="1200">
              <a:solidFill>
                <a:srgbClr val="C22326"/>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 1854</a:t>
            </a:r>
            <a:endParaRPr sz="1200">
              <a:solidFill>
                <a:srgbClr val="C22326"/>
              </a:solidFill>
              <a:latin typeface="Fredericka the Great"/>
              <a:ea typeface="Fredericka the Great"/>
              <a:cs typeface="Fredericka the Great"/>
              <a:sym typeface="Fredericka the Great"/>
            </a:endParaRPr>
          </a:p>
        </p:txBody>
      </p:sp>
      <p:sp>
        <p:nvSpPr>
          <p:cNvPr id="150" name="Google Shape;150;p7"/>
          <p:cNvSpPr txBox="1"/>
          <p:nvPr/>
        </p:nvSpPr>
        <p:spPr>
          <a:xfrm>
            <a:off x="8230327" y="3024000"/>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January</a:t>
            </a:r>
            <a:endParaRPr sz="1200">
              <a:solidFill>
                <a:srgbClr val="C22326"/>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1865</a:t>
            </a:r>
            <a:endParaRPr sz="1200">
              <a:solidFill>
                <a:srgbClr val="C22326"/>
              </a:solidFill>
              <a:latin typeface="Fredericka the Great"/>
              <a:ea typeface="Fredericka the Great"/>
              <a:cs typeface="Fredericka the Great"/>
              <a:sym typeface="Fredericka the Great"/>
            </a:endParaRPr>
          </a:p>
        </p:txBody>
      </p:sp>
      <p:sp>
        <p:nvSpPr>
          <p:cNvPr id="151" name="Google Shape;151;p7"/>
          <p:cNvSpPr txBox="1"/>
          <p:nvPr/>
        </p:nvSpPr>
        <p:spPr>
          <a:xfrm>
            <a:off x="354375" y="179375"/>
            <a:ext cx="8468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E599"/>
                </a:solidFill>
                <a:latin typeface="Fredericka the Great"/>
                <a:ea typeface="Fredericka the Great"/>
                <a:cs typeface="Fredericka the Great"/>
                <a:sym typeface="Fredericka the Great"/>
              </a:rPr>
              <a:t>USE THE FOLLOWING TIMELINE TO UNDERSTAND KEY</a:t>
            </a:r>
            <a:endParaRPr sz="2000">
              <a:solidFill>
                <a:srgbClr val="FFE599"/>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000">
                <a:solidFill>
                  <a:srgbClr val="FFE599"/>
                </a:solidFill>
                <a:latin typeface="Fredericka the Great"/>
                <a:ea typeface="Fredericka the Great"/>
                <a:cs typeface="Fredericka the Great"/>
                <a:sym typeface="Fredericka the Great"/>
              </a:rPr>
              <a:t> EVENTS THROUGHOUT THIS TIME PERIOD + U.S. HISTORY</a:t>
            </a:r>
            <a:endParaRPr sz="1300">
              <a:solidFill>
                <a:srgbClr val="FFFFFF"/>
              </a:solidFill>
              <a:latin typeface="Fira Sans Condensed"/>
              <a:ea typeface="Fira Sans Condensed"/>
              <a:cs typeface="Fira Sans Condensed"/>
              <a:sym typeface="Fira Sans Condensed"/>
            </a:endParaRPr>
          </a:p>
        </p:txBody>
      </p:sp>
      <p:sp>
        <p:nvSpPr>
          <p:cNvPr id="152" name="Google Shape;152;p7"/>
          <p:cNvSpPr txBox="1"/>
          <p:nvPr/>
        </p:nvSpPr>
        <p:spPr>
          <a:xfrm>
            <a:off x="3706650" y="314465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1841</a:t>
            </a:r>
            <a:endParaRPr sz="1200">
              <a:solidFill>
                <a:srgbClr val="C22326"/>
              </a:solidFill>
              <a:latin typeface="Fredericka the Great"/>
              <a:ea typeface="Fredericka the Great"/>
              <a:cs typeface="Fredericka the Great"/>
              <a:sym typeface="Fredericka the Great"/>
            </a:endParaRPr>
          </a:p>
        </p:txBody>
      </p:sp>
      <p:sp>
        <p:nvSpPr>
          <p:cNvPr id="153" name="Google Shape;153;p7"/>
          <p:cNvSpPr txBox="1"/>
          <p:nvPr/>
        </p:nvSpPr>
        <p:spPr>
          <a:xfrm>
            <a:off x="2246850" y="31146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1800</a:t>
            </a:r>
            <a:endParaRPr sz="1200">
              <a:solidFill>
                <a:srgbClr val="C22326"/>
              </a:solidFill>
              <a:latin typeface="Fredericka the Great"/>
              <a:ea typeface="Fredericka the Great"/>
              <a:cs typeface="Fredericka the Great"/>
              <a:sym typeface="Fredericka the Great"/>
            </a:endParaRPr>
          </a:p>
        </p:txBody>
      </p:sp>
      <p:sp>
        <p:nvSpPr>
          <p:cNvPr id="154" name="Google Shape;154;p7"/>
          <p:cNvSpPr txBox="1"/>
          <p:nvPr/>
        </p:nvSpPr>
        <p:spPr>
          <a:xfrm>
            <a:off x="3077313" y="314465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1831</a:t>
            </a:r>
            <a:endParaRPr sz="1200">
              <a:solidFill>
                <a:srgbClr val="C22326"/>
              </a:solidFill>
              <a:latin typeface="Fredericka the Great"/>
              <a:ea typeface="Fredericka the Great"/>
              <a:cs typeface="Fredericka the Great"/>
              <a:sym typeface="Fredericka the Great"/>
            </a:endParaRPr>
          </a:p>
        </p:txBody>
      </p:sp>
      <p:sp>
        <p:nvSpPr>
          <p:cNvPr id="155" name="Google Shape;155;p7"/>
          <p:cNvSpPr txBox="1"/>
          <p:nvPr/>
        </p:nvSpPr>
        <p:spPr>
          <a:xfrm>
            <a:off x="6863050" y="31226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1861</a:t>
            </a:r>
            <a:endParaRPr sz="1200">
              <a:solidFill>
                <a:srgbClr val="C22326"/>
              </a:solidFill>
              <a:latin typeface="Fredericka the Great"/>
              <a:ea typeface="Fredericka the Great"/>
              <a:cs typeface="Fredericka the Great"/>
              <a:sym typeface="Fredericka the Great"/>
            </a:endParaRPr>
          </a:p>
        </p:txBody>
      </p:sp>
      <p:sp>
        <p:nvSpPr>
          <p:cNvPr id="156" name="Google Shape;156;p7"/>
          <p:cNvSpPr txBox="1"/>
          <p:nvPr/>
        </p:nvSpPr>
        <p:spPr>
          <a:xfrm>
            <a:off x="7451000" y="31226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2326"/>
                </a:solidFill>
                <a:latin typeface="Fredericka the Great"/>
                <a:ea typeface="Fredericka the Great"/>
                <a:cs typeface="Fredericka the Great"/>
                <a:sym typeface="Fredericka the Great"/>
              </a:rPr>
              <a:t>1863</a:t>
            </a:r>
            <a:endParaRPr sz="1200">
              <a:solidFill>
                <a:srgbClr val="C22326"/>
              </a:solidFill>
              <a:latin typeface="Fredericka the Great"/>
              <a:ea typeface="Fredericka the Great"/>
              <a:cs typeface="Fredericka the Great"/>
              <a:sym typeface="Fredericka the Great"/>
            </a:endParaRPr>
          </a:p>
        </p:txBody>
      </p:sp>
      <p:sp>
        <p:nvSpPr>
          <p:cNvPr id="157" name="Google Shape;157;p7"/>
          <p:cNvSpPr/>
          <p:nvPr/>
        </p:nvSpPr>
        <p:spPr>
          <a:xfrm>
            <a:off x="3579175" y="1124773"/>
            <a:ext cx="414000" cy="393600"/>
          </a:xfrm>
          <a:prstGeom prst="star5">
            <a:avLst>
              <a:gd fmla="val 19098" name="adj"/>
              <a:gd fmla="val 105146" name="hf"/>
              <a:gd fmla="val 110557" name="vf"/>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txBox="1"/>
          <p:nvPr/>
        </p:nvSpPr>
        <p:spPr>
          <a:xfrm>
            <a:off x="-70575" y="2127975"/>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Triangular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Slave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Trade </a:t>
            </a:r>
            <a:endParaRPr sz="1000">
              <a:solidFill>
                <a:srgbClr val="78909C"/>
              </a:solidFill>
              <a:latin typeface="El Messiri"/>
              <a:ea typeface="El Messiri"/>
              <a:cs typeface="El Messiri"/>
              <a:sym typeface="El Messiri"/>
            </a:endParaRPr>
          </a:p>
        </p:txBody>
      </p:sp>
      <p:sp>
        <p:nvSpPr>
          <p:cNvPr id="159" name="Google Shape;159;p7"/>
          <p:cNvSpPr txBox="1"/>
          <p:nvPr/>
        </p:nvSpPr>
        <p:spPr>
          <a:xfrm>
            <a:off x="4896000" y="2254138"/>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Fugitive Slave Act</a:t>
            </a:r>
            <a:endParaRPr sz="1000">
              <a:solidFill>
                <a:srgbClr val="78909C"/>
              </a:solidFill>
              <a:latin typeface="El Messiri"/>
              <a:ea typeface="El Messiri"/>
              <a:cs typeface="El Messiri"/>
              <a:sym typeface="El Messiri"/>
            </a:endParaRPr>
          </a:p>
        </p:txBody>
      </p:sp>
      <p:sp>
        <p:nvSpPr>
          <p:cNvPr id="160" name="Google Shape;160;p7"/>
          <p:cNvSpPr txBox="1"/>
          <p:nvPr/>
        </p:nvSpPr>
        <p:spPr>
          <a:xfrm>
            <a:off x="4126275" y="3876100"/>
            <a:ext cx="1143000" cy="12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Henry “Box” Brown ships himself to Philadelphia</a:t>
            </a:r>
            <a:endParaRPr sz="1000">
              <a:solidFill>
                <a:srgbClr val="78909C"/>
              </a:solidFill>
              <a:latin typeface="El Messiri"/>
              <a:ea typeface="El Messiri"/>
              <a:cs typeface="El Messiri"/>
              <a:sym typeface="El Messiri"/>
            </a:endParaRPr>
          </a:p>
        </p:txBody>
      </p:sp>
      <p:sp>
        <p:nvSpPr>
          <p:cNvPr id="161" name="Google Shape;161;p7"/>
          <p:cNvSpPr txBox="1"/>
          <p:nvPr/>
        </p:nvSpPr>
        <p:spPr>
          <a:xfrm>
            <a:off x="5516800" y="3876100"/>
            <a:ext cx="14289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Anthony Burns convicted of being a fugitive slave</a:t>
            </a:r>
            <a:endParaRPr sz="1000">
              <a:solidFill>
                <a:srgbClr val="78909C"/>
              </a:solidFill>
              <a:latin typeface="El Messiri"/>
              <a:ea typeface="El Messiri"/>
              <a:cs typeface="El Messiri"/>
              <a:sym typeface="El Messiri"/>
            </a:endParaRPr>
          </a:p>
        </p:txBody>
      </p:sp>
      <p:sp>
        <p:nvSpPr>
          <p:cNvPr id="162" name="Google Shape;162;p7"/>
          <p:cNvSpPr txBox="1"/>
          <p:nvPr/>
        </p:nvSpPr>
        <p:spPr>
          <a:xfrm>
            <a:off x="835700" y="3986975"/>
            <a:ext cx="14289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First Enslaved Africans arrive in Jamestown</a:t>
            </a:r>
            <a:endParaRPr sz="1000">
              <a:solidFill>
                <a:srgbClr val="78909C"/>
              </a:solidFill>
              <a:latin typeface="El Messiri"/>
              <a:ea typeface="El Messiri"/>
              <a:cs typeface="El Messiri"/>
              <a:sym typeface="El Messiri"/>
            </a:endParaRPr>
          </a:p>
        </p:txBody>
      </p:sp>
      <p:sp>
        <p:nvSpPr>
          <p:cNvPr id="163" name="Google Shape;163;p7"/>
          <p:cNvSpPr txBox="1"/>
          <p:nvPr/>
        </p:nvSpPr>
        <p:spPr>
          <a:xfrm>
            <a:off x="8000525" y="2049388"/>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13th Amendment ratified</a:t>
            </a:r>
            <a:endParaRPr sz="1000">
              <a:solidFill>
                <a:srgbClr val="78909C"/>
              </a:solidFill>
              <a:latin typeface="El Messiri"/>
              <a:ea typeface="El Messiri"/>
              <a:cs typeface="El Messiri"/>
              <a:sym typeface="El Messiri"/>
            </a:endParaRPr>
          </a:p>
        </p:txBody>
      </p:sp>
      <p:sp>
        <p:nvSpPr>
          <p:cNvPr id="164" name="Google Shape;164;p7"/>
          <p:cNvSpPr txBox="1"/>
          <p:nvPr/>
        </p:nvSpPr>
        <p:spPr>
          <a:xfrm>
            <a:off x="3283500" y="1963900"/>
            <a:ext cx="12441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Madison Washington leads a rebellion on the Creole</a:t>
            </a:r>
            <a:endParaRPr sz="1000">
              <a:solidFill>
                <a:srgbClr val="78909C"/>
              </a:solidFill>
              <a:latin typeface="El Messiri"/>
              <a:ea typeface="El Messiri"/>
              <a:cs typeface="El Messiri"/>
              <a:sym typeface="El Messiri"/>
            </a:endParaRPr>
          </a:p>
        </p:txBody>
      </p:sp>
      <p:sp>
        <p:nvSpPr>
          <p:cNvPr id="165" name="Google Shape;165;p7"/>
          <p:cNvSpPr txBox="1"/>
          <p:nvPr/>
        </p:nvSpPr>
        <p:spPr>
          <a:xfrm>
            <a:off x="2951850" y="3996850"/>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Nat Turner Rebellion</a:t>
            </a:r>
            <a:endParaRPr sz="1000">
              <a:solidFill>
                <a:srgbClr val="78909C"/>
              </a:solidFill>
              <a:latin typeface="El Messiri"/>
              <a:ea typeface="El Messiri"/>
              <a:cs typeface="El Messiri"/>
              <a:sym typeface="El Messiri"/>
            </a:endParaRPr>
          </a:p>
        </p:txBody>
      </p:sp>
      <p:sp>
        <p:nvSpPr>
          <p:cNvPr id="166" name="Google Shape;166;p7"/>
          <p:cNvSpPr txBox="1"/>
          <p:nvPr/>
        </p:nvSpPr>
        <p:spPr>
          <a:xfrm>
            <a:off x="2079300" y="2110550"/>
            <a:ext cx="1143000" cy="9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Gabriel Prosser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Planned</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Rebellion</a:t>
            </a:r>
            <a:endParaRPr sz="1000">
              <a:solidFill>
                <a:srgbClr val="78909C"/>
              </a:solidFill>
              <a:latin typeface="El Messiri"/>
              <a:ea typeface="El Messiri"/>
              <a:cs typeface="El Messiri"/>
              <a:sym typeface="El Messiri"/>
            </a:endParaRPr>
          </a:p>
        </p:txBody>
      </p:sp>
      <p:sp>
        <p:nvSpPr>
          <p:cNvPr id="167" name="Google Shape;167;p7"/>
          <p:cNvSpPr txBox="1"/>
          <p:nvPr/>
        </p:nvSpPr>
        <p:spPr>
          <a:xfrm>
            <a:off x="6578050" y="2254272"/>
            <a:ext cx="11430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Civil War begins</a:t>
            </a:r>
            <a:endParaRPr sz="1000">
              <a:solidFill>
                <a:srgbClr val="78909C"/>
              </a:solidFill>
              <a:latin typeface="El Messiri"/>
              <a:ea typeface="El Messiri"/>
              <a:cs typeface="El Messiri"/>
              <a:sym typeface="El Messiri"/>
            </a:endParaRPr>
          </a:p>
        </p:txBody>
      </p:sp>
      <p:sp>
        <p:nvSpPr>
          <p:cNvPr id="168" name="Google Shape;168;p7"/>
          <p:cNvSpPr txBox="1"/>
          <p:nvPr/>
        </p:nvSpPr>
        <p:spPr>
          <a:xfrm>
            <a:off x="7292225" y="3881150"/>
            <a:ext cx="13017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Emancipation</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Proclamation</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signed </a:t>
            </a:r>
            <a:endParaRPr sz="1000">
              <a:solidFill>
                <a:srgbClr val="78909C"/>
              </a:solidFill>
              <a:latin typeface="El Messiri"/>
              <a:ea typeface="El Messiri"/>
              <a:cs typeface="El Messiri"/>
              <a:sym typeface="El Messi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9" name="Shape 169"/>
        <p:cNvGrpSpPr/>
        <p:nvPr/>
      </p:nvGrpSpPr>
      <p:grpSpPr>
        <a:xfrm>
          <a:off x="0" y="0"/>
          <a:ext cx="0" cy="0"/>
          <a:chOff x="0" y="0"/>
          <a:chExt cx="0" cy="0"/>
        </a:xfrm>
      </p:grpSpPr>
      <p:pic>
        <p:nvPicPr>
          <p:cNvPr id="170" name="Google Shape;170;p8"/>
          <p:cNvPicPr preferRelativeResize="0"/>
          <p:nvPr/>
        </p:nvPicPr>
        <p:blipFill rotWithShape="1">
          <a:blip r:embed="rId2">
            <a:alphaModFix/>
          </a:blip>
          <a:srcRect b="0" l="0" r="0" t="0"/>
          <a:stretch/>
        </p:blipFill>
        <p:spPr>
          <a:xfrm>
            <a:off x="-6625" y="1824325"/>
            <a:ext cx="9157500" cy="924900"/>
          </a:xfrm>
          <a:prstGeom prst="rect">
            <a:avLst/>
          </a:prstGeom>
          <a:noFill/>
          <a:ln>
            <a:noFill/>
          </a:ln>
        </p:spPr>
      </p:pic>
      <p:sp>
        <p:nvSpPr>
          <p:cNvPr id="171" name="Google Shape;171;p8"/>
          <p:cNvSpPr/>
          <p:nvPr/>
        </p:nvSpPr>
        <p:spPr>
          <a:xfrm rot="5400000">
            <a:off x="3461075" y="-3467700"/>
            <a:ext cx="22221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sp>
        <p:nvSpPr>
          <p:cNvPr id="172" name="Google Shape;172;p8"/>
          <p:cNvSpPr txBox="1"/>
          <p:nvPr/>
        </p:nvSpPr>
        <p:spPr>
          <a:xfrm>
            <a:off x="415775" y="252000"/>
            <a:ext cx="8381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50">
                <a:solidFill>
                  <a:srgbClr val="FFF2CC"/>
                </a:solidFill>
                <a:latin typeface="Fredericka the Great"/>
                <a:ea typeface="Fredericka the Great"/>
                <a:cs typeface="Fredericka the Great"/>
                <a:sym typeface="Fredericka the Great"/>
              </a:rPr>
              <a:t>“Throughout American history, enslaved people have resisted bondage in a variety of ways: some escaped, rebelled, or sabotaged work tools or work product. They also resisted in more subtle ways, refusing privately to use names given to them by enslavers and maintaining their identity by keeping track of family members. Music, folk tales, and other African cultural forms also became weapons of resistance.”</a:t>
            </a:r>
            <a:endParaRPr sz="1650">
              <a:solidFill>
                <a:srgbClr val="FFF2CC"/>
              </a:solidFill>
              <a:latin typeface="Fredericka the Great"/>
              <a:ea typeface="Fredericka the Great"/>
              <a:cs typeface="Fredericka the Great"/>
              <a:sym typeface="Fredericka the Great"/>
            </a:endParaRPr>
          </a:p>
          <a:p>
            <a:pPr indent="0" lvl="0" marL="457200" rtl="0" algn="ctr">
              <a:spcBef>
                <a:spcPts val="0"/>
              </a:spcBef>
              <a:spcAft>
                <a:spcPts val="0"/>
              </a:spcAft>
              <a:buNone/>
            </a:pPr>
            <a:r>
              <a:rPr lang="en" sz="1350">
                <a:solidFill>
                  <a:srgbClr val="FFFFFF"/>
                </a:solidFill>
                <a:latin typeface="El Messiri"/>
                <a:ea typeface="El Messiri"/>
                <a:cs typeface="El Messiri"/>
                <a:sym typeface="El Messiri"/>
              </a:rPr>
              <a:t>Stephanie Townrow, Gilder Lehrman</a:t>
            </a:r>
            <a:endParaRPr sz="1350">
              <a:solidFill>
                <a:srgbClr val="FFFFFF"/>
              </a:solidFill>
              <a:latin typeface="El Messiri"/>
              <a:ea typeface="El Messiri"/>
              <a:cs typeface="El Messiri"/>
              <a:sym typeface="El Messiri"/>
            </a:endParaRPr>
          </a:p>
        </p:txBody>
      </p:sp>
      <p:sp>
        <p:nvSpPr>
          <p:cNvPr id="173" name="Google Shape;173;p8"/>
          <p:cNvSpPr txBox="1"/>
          <p:nvPr/>
        </p:nvSpPr>
        <p:spPr>
          <a:xfrm>
            <a:off x="898200" y="2240575"/>
            <a:ext cx="7347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txBox="1"/>
          <p:nvPr/>
        </p:nvSpPr>
        <p:spPr>
          <a:xfrm>
            <a:off x="936875" y="1869000"/>
            <a:ext cx="7339500" cy="57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Condensed"/>
                <a:ea typeface="Fira Sans Condensed"/>
                <a:cs typeface="Fira Sans Condensed"/>
                <a:sym typeface="Fira Sans Condensed"/>
              </a:rPr>
              <a:t>LOOK AT THE TERMS BELOW: WE WILL USE THESE TERMS TO GUIDE US IN EXAMINING THE ACTIONS OF AFRICAN AMERICANS IN THEIR FIGHT FOR FREEDOM AND EQUALITY.</a:t>
            </a:r>
            <a:endParaRPr>
              <a:solidFill>
                <a:srgbClr val="FFFFFF"/>
              </a:solidFill>
              <a:latin typeface="Fira Sans Condensed"/>
              <a:ea typeface="Fira Sans Condensed"/>
              <a:cs typeface="Fira Sans Condensed"/>
              <a:sym typeface="Fira Sans Condensed"/>
            </a:endParaRPr>
          </a:p>
        </p:txBody>
      </p:sp>
      <p:sp>
        <p:nvSpPr>
          <p:cNvPr id="175" name="Google Shape;175;p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grpSp>
        <p:nvGrpSpPr>
          <p:cNvPr id="176" name="Google Shape;176;p8"/>
          <p:cNvGrpSpPr/>
          <p:nvPr/>
        </p:nvGrpSpPr>
        <p:grpSpPr>
          <a:xfrm>
            <a:off x="-51837" y="2551457"/>
            <a:ext cx="2759843" cy="2564136"/>
            <a:chOff x="-51837" y="2551457"/>
            <a:chExt cx="2759843" cy="2564136"/>
          </a:xfrm>
        </p:grpSpPr>
        <p:sp>
          <p:nvSpPr>
            <p:cNvPr id="177" name="Google Shape;177;p8"/>
            <p:cNvSpPr/>
            <p:nvPr/>
          </p:nvSpPr>
          <p:spPr>
            <a:xfrm rot="-153874">
              <a:off x="319523" y="2977138"/>
              <a:ext cx="1951054" cy="1810227"/>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8"/>
            <p:cNvPicPr preferRelativeResize="0"/>
            <p:nvPr/>
          </p:nvPicPr>
          <p:blipFill>
            <a:blip r:embed="rId3">
              <a:alphaModFix/>
            </a:blip>
            <a:stretch>
              <a:fillRect/>
            </a:stretch>
          </p:blipFill>
          <p:spPr>
            <a:xfrm rot="-5528045">
              <a:off x="94872" y="2498601"/>
              <a:ext cx="2466424" cy="2669849"/>
            </a:xfrm>
            <a:prstGeom prst="rect">
              <a:avLst/>
            </a:prstGeom>
            <a:noFill/>
            <a:ln>
              <a:noFill/>
            </a:ln>
          </p:spPr>
        </p:pic>
        <p:sp>
          <p:nvSpPr>
            <p:cNvPr id="179" name="Google Shape;179;p8"/>
            <p:cNvSpPr/>
            <p:nvPr/>
          </p:nvSpPr>
          <p:spPr>
            <a:xfrm rot="-239524">
              <a:off x="633127" y="3183930"/>
              <a:ext cx="1387567" cy="148078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5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LEGAL ACTION</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22326"/>
                  </a:solidFill>
                  <a:latin typeface="Fira Sans Condensed"/>
                  <a:ea typeface="Fira Sans Condensed"/>
                  <a:cs typeface="Fira Sans Condensed"/>
                  <a:sym typeface="Fira Sans Condensed"/>
                </a:rPr>
                <a:t>USING THE COURT SYSTEM OR ACTION OF VOTING TO CREATE CHANGE</a:t>
              </a:r>
              <a:endParaRPr sz="1200">
                <a:solidFill>
                  <a:srgbClr val="C22326"/>
                </a:solidFill>
                <a:latin typeface="Fira Sans Condensed"/>
                <a:ea typeface="Fira Sans Condensed"/>
                <a:cs typeface="Fira Sans Condensed"/>
                <a:sym typeface="Fira Sans Condensed"/>
              </a:endParaRPr>
            </a:p>
          </p:txBody>
        </p:sp>
      </p:grpSp>
      <p:grpSp>
        <p:nvGrpSpPr>
          <p:cNvPr id="180" name="Google Shape;180;p8"/>
          <p:cNvGrpSpPr/>
          <p:nvPr/>
        </p:nvGrpSpPr>
        <p:grpSpPr>
          <a:xfrm>
            <a:off x="6462627" y="2565350"/>
            <a:ext cx="2607173" cy="2528474"/>
            <a:chOff x="6462627" y="2565350"/>
            <a:chExt cx="2607173" cy="2528474"/>
          </a:xfrm>
        </p:grpSpPr>
        <p:sp>
          <p:nvSpPr>
            <p:cNvPr id="181" name="Google Shape;181;p8"/>
            <p:cNvSpPr/>
            <p:nvPr/>
          </p:nvSpPr>
          <p:spPr>
            <a:xfrm rot="-342103">
              <a:off x="6942887" y="2995615"/>
              <a:ext cx="1733275" cy="163802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 name="Google Shape;182;p8"/>
            <p:cNvGrpSpPr/>
            <p:nvPr/>
          </p:nvGrpSpPr>
          <p:grpSpPr>
            <a:xfrm>
              <a:off x="6462627" y="2565350"/>
              <a:ext cx="2607173" cy="2528474"/>
              <a:chOff x="6462627" y="2565350"/>
              <a:chExt cx="2607173" cy="2528474"/>
            </a:xfrm>
          </p:grpSpPr>
          <p:pic>
            <p:nvPicPr>
              <p:cNvPr id="183" name="Google Shape;183;p8"/>
              <p:cNvPicPr preferRelativeResize="0"/>
              <p:nvPr/>
            </p:nvPicPr>
            <p:blipFill>
              <a:blip r:embed="rId3">
                <a:alphaModFix/>
              </a:blip>
              <a:stretch>
                <a:fillRect/>
              </a:stretch>
            </p:blipFill>
            <p:spPr>
              <a:xfrm rot="10501908">
                <a:off x="6558906" y="2665533"/>
                <a:ext cx="2414616" cy="2328109"/>
              </a:xfrm>
              <a:prstGeom prst="rect">
                <a:avLst/>
              </a:prstGeom>
              <a:noFill/>
              <a:ln>
                <a:noFill/>
              </a:ln>
            </p:spPr>
          </p:pic>
          <p:sp>
            <p:nvSpPr>
              <p:cNvPr id="184" name="Google Shape;184;p8"/>
              <p:cNvSpPr/>
              <p:nvPr/>
            </p:nvSpPr>
            <p:spPr>
              <a:xfrm rot="-346164">
                <a:off x="7024606" y="2955933"/>
                <a:ext cx="1483213" cy="17410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PERSEVERANCE</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CONTINUING IN ONE’S EFFORTS DESPITE DIFFICULTY OR DELAY IN ACHIEVING SUCCESS</a:t>
                </a:r>
                <a:endParaRPr sz="1200">
                  <a:latin typeface="Fira Sans Condensed"/>
                  <a:ea typeface="Fira Sans Condensed"/>
                  <a:cs typeface="Fira Sans Condensed"/>
                  <a:sym typeface="Fira Sans Condensed"/>
                </a:endParaRPr>
              </a:p>
            </p:txBody>
          </p:sp>
        </p:grpSp>
      </p:grpSp>
      <p:grpSp>
        <p:nvGrpSpPr>
          <p:cNvPr id="185" name="Google Shape;185;p8"/>
          <p:cNvGrpSpPr/>
          <p:nvPr/>
        </p:nvGrpSpPr>
        <p:grpSpPr>
          <a:xfrm>
            <a:off x="4651484" y="2629078"/>
            <a:ext cx="2402034" cy="2590491"/>
            <a:chOff x="4651484" y="2629078"/>
            <a:chExt cx="2402034" cy="2590491"/>
          </a:xfrm>
        </p:grpSpPr>
        <p:sp>
          <p:nvSpPr>
            <p:cNvPr id="186" name="Google Shape;186;p8"/>
            <p:cNvSpPr/>
            <p:nvPr/>
          </p:nvSpPr>
          <p:spPr>
            <a:xfrm rot="635">
              <a:off x="5014852" y="3000503"/>
              <a:ext cx="1624200" cy="185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 name="Google Shape;187;p8"/>
            <p:cNvGrpSpPr/>
            <p:nvPr/>
          </p:nvGrpSpPr>
          <p:grpSpPr>
            <a:xfrm>
              <a:off x="4651484" y="2629078"/>
              <a:ext cx="2402034" cy="2590491"/>
              <a:chOff x="4651484" y="2629078"/>
              <a:chExt cx="2402034" cy="2590491"/>
            </a:xfrm>
          </p:grpSpPr>
          <p:pic>
            <p:nvPicPr>
              <p:cNvPr id="188" name="Google Shape;188;p8"/>
              <p:cNvPicPr preferRelativeResize="0"/>
              <p:nvPr/>
            </p:nvPicPr>
            <p:blipFill>
              <a:blip r:embed="rId3">
                <a:alphaModFix/>
              </a:blip>
              <a:stretch>
                <a:fillRect/>
              </a:stretch>
            </p:blipFill>
            <p:spPr>
              <a:xfrm rot="82679">
                <a:off x="4681622" y="2656869"/>
                <a:ext cx="2341757" cy="2534910"/>
              </a:xfrm>
              <a:prstGeom prst="rect">
                <a:avLst/>
              </a:prstGeom>
              <a:noFill/>
              <a:ln>
                <a:noFill/>
              </a:ln>
            </p:spPr>
          </p:pic>
          <p:sp>
            <p:nvSpPr>
              <p:cNvPr id="189" name="Google Shape;189;p8"/>
              <p:cNvSpPr/>
              <p:nvPr/>
            </p:nvSpPr>
            <p:spPr>
              <a:xfrm rot="30905">
                <a:off x="5064952" y="3154363"/>
                <a:ext cx="1568463" cy="148085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VIOLENT</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100">
                  <a:solidFill>
                    <a:srgbClr val="C32225"/>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32225"/>
                    </a:solidFill>
                    <a:latin typeface="Fira Sans Condensed"/>
                    <a:ea typeface="Fira Sans Condensed"/>
                    <a:cs typeface="Fira Sans Condensed"/>
                    <a:sym typeface="Fira Sans Condensed"/>
                  </a:rPr>
                  <a:t>USING PHYSICAL VIOLENCE TO RESIST OPPRESSION AND CREATE CHANGE</a:t>
                </a:r>
                <a:endParaRPr sz="1200">
                  <a:latin typeface="Fira Sans Condensed"/>
                  <a:ea typeface="Fira Sans Condensed"/>
                  <a:cs typeface="Fira Sans Condensed"/>
                  <a:sym typeface="Fira Sans Condensed"/>
                </a:endParaRPr>
              </a:p>
            </p:txBody>
          </p:sp>
        </p:grpSp>
      </p:grpSp>
      <p:grpSp>
        <p:nvGrpSpPr>
          <p:cNvPr id="190" name="Google Shape;190;p8"/>
          <p:cNvGrpSpPr/>
          <p:nvPr/>
        </p:nvGrpSpPr>
        <p:grpSpPr>
          <a:xfrm>
            <a:off x="2246450" y="2528076"/>
            <a:ext cx="2768375" cy="2596724"/>
            <a:chOff x="2246450" y="2528076"/>
            <a:chExt cx="2768375" cy="2596724"/>
          </a:xfrm>
        </p:grpSpPr>
        <p:sp>
          <p:nvSpPr>
            <p:cNvPr id="191" name="Google Shape;191;p8"/>
            <p:cNvSpPr/>
            <p:nvPr/>
          </p:nvSpPr>
          <p:spPr>
            <a:xfrm rot="266251">
              <a:off x="2731169" y="2916355"/>
              <a:ext cx="1833998" cy="172054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 name="Google Shape;192;p8"/>
            <p:cNvGrpSpPr/>
            <p:nvPr/>
          </p:nvGrpSpPr>
          <p:grpSpPr>
            <a:xfrm>
              <a:off x="2246450" y="2528076"/>
              <a:ext cx="2768375" cy="2596724"/>
              <a:chOff x="2246450" y="2528076"/>
              <a:chExt cx="2768375" cy="2596724"/>
            </a:xfrm>
          </p:grpSpPr>
          <p:pic>
            <p:nvPicPr>
              <p:cNvPr id="193" name="Google Shape;193;p8"/>
              <p:cNvPicPr preferRelativeResize="0"/>
              <p:nvPr/>
            </p:nvPicPr>
            <p:blipFill>
              <a:blip r:embed="rId3">
                <a:alphaModFix/>
              </a:blip>
              <a:stretch>
                <a:fillRect/>
              </a:stretch>
            </p:blipFill>
            <p:spPr>
              <a:xfrm rot="5764284">
                <a:off x="2459760" y="2558982"/>
                <a:ext cx="2341754" cy="2534911"/>
              </a:xfrm>
              <a:prstGeom prst="rect">
                <a:avLst/>
              </a:prstGeom>
              <a:noFill/>
              <a:ln>
                <a:noFill/>
              </a:ln>
            </p:spPr>
          </p:pic>
          <p:sp>
            <p:nvSpPr>
              <p:cNvPr id="194" name="Google Shape;194;p8"/>
              <p:cNvSpPr/>
              <p:nvPr/>
            </p:nvSpPr>
            <p:spPr>
              <a:xfrm rot="413053">
                <a:off x="2822901" y="3105705"/>
                <a:ext cx="1646873" cy="148069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NON-VIOLENT 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3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USING PEACEFUL ACTIONS TO RESIST OPPRESSION AND CREATE CHANGE</a:t>
                </a:r>
                <a:endParaRPr sz="1200">
                  <a:latin typeface="Fira Sans Condensed"/>
                  <a:ea typeface="Fira Sans Condensed"/>
                  <a:cs typeface="Fira Sans Condensed"/>
                  <a:sym typeface="Fira Sans Condensed"/>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7" name="Google Shape;197;p9"/>
          <p:cNvPicPr preferRelativeResize="0"/>
          <p:nvPr/>
        </p:nvPicPr>
        <p:blipFill rotWithShape="1">
          <a:blip r:embed="rId2">
            <a:alphaModFix/>
          </a:blip>
          <a:srcRect b="0" l="0" r="0" t="0"/>
          <a:stretch/>
        </p:blipFill>
        <p:spPr>
          <a:xfrm>
            <a:off x="-6625" y="1557228"/>
            <a:ext cx="9157500" cy="1052621"/>
          </a:xfrm>
          <a:prstGeom prst="rect">
            <a:avLst/>
          </a:prstGeom>
          <a:noFill/>
          <a:ln>
            <a:noFill/>
          </a:ln>
        </p:spPr>
      </p:pic>
      <p:sp>
        <p:nvSpPr>
          <p:cNvPr id="198" name="Google Shape;198;p9"/>
          <p:cNvSpPr/>
          <p:nvPr/>
        </p:nvSpPr>
        <p:spPr>
          <a:xfrm rot="5400000">
            <a:off x="3388925" y="-3405075"/>
            <a:ext cx="23664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199" name="Google Shape;199;p9"/>
          <p:cNvPicPr preferRelativeResize="0"/>
          <p:nvPr/>
        </p:nvPicPr>
        <p:blipFill rotWithShape="1">
          <a:blip r:embed="rId3">
            <a:alphaModFix amt="42000"/>
          </a:blip>
          <a:srcRect b="14157" l="0" r="0" t="8009"/>
          <a:stretch/>
        </p:blipFill>
        <p:spPr>
          <a:xfrm>
            <a:off x="0" y="1344"/>
            <a:ext cx="9144003" cy="2608507"/>
          </a:xfrm>
          <a:prstGeom prst="rect">
            <a:avLst/>
          </a:prstGeom>
          <a:noFill/>
          <a:ln>
            <a:noFill/>
          </a:ln>
        </p:spPr>
      </p:pic>
      <p:sp>
        <p:nvSpPr>
          <p:cNvPr id="200" name="Google Shape;200;p9"/>
          <p:cNvSpPr txBox="1"/>
          <p:nvPr/>
        </p:nvSpPr>
        <p:spPr>
          <a:xfrm>
            <a:off x="1211125" y="2745163"/>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9"/>
          <p:cNvSpPr txBox="1"/>
          <p:nvPr/>
        </p:nvSpPr>
        <p:spPr>
          <a:xfrm>
            <a:off x="0" y="2745173"/>
            <a:ext cx="9144000" cy="23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FF0000"/>
                </a:solidFill>
                <a:latin typeface="Fredericka the Great"/>
                <a:ea typeface="Fredericka the Great"/>
                <a:cs typeface="Fredericka the Great"/>
                <a:sym typeface="Fredericka the Great"/>
              </a:rPr>
              <a:t>YOU WILL MOVE THROUGH THE FOLLOWING</a:t>
            </a:r>
            <a:endParaRPr sz="23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300">
                <a:solidFill>
                  <a:srgbClr val="FF0000"/>
                </a:solidFill>
                <a:latin typeface="Fredericka the Great"/>
                <a:ea typeface="Fredericka the Great"/>
                <a:cs typeface="Fredericka the Great"/>
                <a:sym typeface="Fredericka the Great"/>
              </a:rPr>
              <a:t>3 LEVELS TO LEARN ABOUT SEVERAL INCREDIBLE</a:t>
            </a:r>
            <a:endParaRPr sz="23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300">
                <a:solidFill>
                  <a:srgbClr val="FF0000"/>
                </a:solidFill>
                <a:latin typeface="Fredericka the Great"/>
                <a:ea typeface="Fredericka the Great"/>
                <a:cs typeface="Fredericka the Great"/>
                <a:sym typeface="Fredericka the Great"/>
              </a:rPr>
              <a:t>ACTS OF RESISTANCE BY AFRICAN AMERICANS </a:t>
            </a:r>
            <a:endParaRPr sz="23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300">
                <a:solidFill>
                  <a:srgbClr val="FF0000"/>
                </a:solidFill>
                <a:latin typeface="Fredericka the Great"/>
                <a:ea typeface="Fredericka the Great"/>
                <a:cs typeface="Fredericka the Great"/>
                <a:sym typeface="Fredericka the Great"/>
              </a:rPr>
              <a:t>IN THEIR FIGHT FOR FREEDOM.</a:t>
            </a:r>
            <a:endParaRPr sz="23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100">
              <a:solidFill>
                <a:srgbClr val="FF0000"/>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b="1" sz="100">
              <a:solidFill>
                <a:srgbClr val="FF0000"/>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b="1" sz="200">
              <a:solidFill>
                <a:srgbClr val="FF99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solidFill>
                <a:srgbClr val="FF99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200">
                <a:solidFill>
                  <a:srgbClr val="FF9900"/>
                </a:solidFill>
                <a:latin typeface="Fira Sans Condensed"/>
                <a:ea typeface="Fira Sans Condensed"/>
                <a:cs typeface="Fira Sans Condensed"/>
                <a:sym typeface="Fira Sans Condensed"/>
              </a:rPr>
              <a:t>PLEASE NOTE THESE STORIES DO NOT FULLY ENCOMPASS THE THOUSANDS OF ACTS </a:t>
            </a:r>
            <a:endParaRPr sz="1200">
              <a:solidFill>
                <a:srgbClr val="FF9900"/>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200">
                <a:solidFill>
                  <a:srgbClr val="FF9900"/>
                </a:solidFill>
                <a:latin typeface="Fira Sans Condensed"/>
                <a:ea typeface="Fira Sans Condensed"/>
                <a:cs typeface="Fira Sans Condensed"/>
                <a:sym typeface="Fira Sans Condensed"/>
              </a:rPr>
              <a:t>AFRICAN AMERICANS ENGAGED IN TO FIGHT FOR FREEDOM AND EQUALITY. </a:t>
            </a:r>
            <a:endParaRPr sz="1200">
              <a:solidFill>
                <a:srgbClr val="FF9900"/>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b="1" sz="1100">
              <a:solidFill>
                <a:srgbClr val="FF9900"/>
              </a:solidFill>
              <a:latin typeface="ABeeZee"/>
              <a:ea typeface="ABeeZee"/>
              <a:cs typeface="ABeeZee"/>
              <a:sym typeface="ABeeZee"/>
            </a:endParaRPr>
          </a:p>
          <a:p>
            <a:pPr indent="0" lvl="0" marL="0" rtl="0" algn="ctr">
              <a:spcBef>
                <a:spcPts val="0"/>
              </a:spcBef>
              <a:spcAft>
                <a:spcPts val="0"/>
              </a:spcAft>
              <a:buClr>
                <a:srgbClr val="C32225"/>
              </a:buClr>
              <a:buSzPts val="1100"/>
              <a:buFont typeface="Arial"/>
              <a:buNone/>
            </a:pPr>
            <a:r>
              <a:rPr b="1" lang="en" sz="2600">
                <a:solidFill>
                  <a:srgbClr val="FF9900"/>
                </a:solidFill>
                <a:latin typeface="ABeeZee"/>
                <a:ea typeface="ABeeZee"/>
                <a:cs typeface="ABeeZee"/>
                <a:sym typeface="ABeeZee"/>
              </a:rPr>
              <a:t> </a:t>
            </a:r>
            <a:endParaRPr b="1" sz="4600">
              <a:solidFill>
                <a:srgbClr val="9900FF"/>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b="1" sz="4500">
              <a:solidFill>
                <a:srgbClr val="9900FF"/>
              </a:solidFill>
              <a:latin typeface="Architects Daughter"/>
              <a:ea typeface="Architects Daughter"/>
              <a:cs typeface="Architects Daughter"/>
              <a:sym typeface="Architects Daughter"/>
            </a:endParaRPr>
          </a:p>
        </p:txBody>
      </p:sp>
      <p:pic>
        <p:nvPicPr>
          <p:cNvPr id="202" name="Google Shape;202;p9"/>
          <p:cNvPicPr preferRelativeResize="0"/>
          <p:nvPr/>
        </p:nvPicPr>
        <p:blipFill>
          <a:blip r:embed="rId4">
            <a:alphaModFix/>
          </a:blip>
          <a:stretch>
            <a:fillRect/>
          </a:stretch>
        </p:blipFill>
        <p:spPr>
          <a:xfrm>
            <a:off x="1211125" y="544249"/>
            <a:ext cx="6551903" cy="2189175"/>
          </a:xfrm>
          <a:prstGeom prst="rect">
            <a:avLst/>
          </a:prstGeom>
          <a:noFill/>
          <a:ln>
            <a:noFill/>
          </a:ln>
        </p:spPr>
      </p:pic>
      <p:sp>
        <p:nvSpPr>
          <p:cNvPr id="203" name="Google Shape;203;p9"/>
          <p:cNvSpPr txBox="1"/>
          <p:nvPr/>
        </p:nvSpPr>
        <p:spPr>
          <a:xfrm>
            <a:off x="2345550" y="228600"/>
            <a:ext cx="4300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Mountains of Christmas"/>
                <a:ea typeface="Mountains of Christmas"/>
                <a:cs typeface="Mountains of Christmas"/>
                <a:sym typeface="Mountains of Christmas"/>
              </a:rPr>
              <a:t>WELCOME to THE</a:t>
            </a:r>
            <a:endParaRPr sz="2400">
              <a:latin typeface="Mountains of Christmas"/>
              <a:ea typeface="Mountains of Christmas"/>
              <a:cs typeface="Mountains of Christmas"/>
              <a:sym typeface="Mountains of Christma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04" name="Shape 204"/>
        <p:cNvGrpSpPr/>
        <p:nvPr/>
      </p:nvGrpSpPr>
      <p:grpSpPr>
        <a:xfrm>
          <a:off x="0" y="0"/>
          <a:ext cx="0" cy="0"/>
          <a:chOff x="0" y="0"/>
          <a:chExt cx="0" cy="0"/>
        </a:xfrm>
      </p:grpSpPr>
      <p:pic>
        <p:nvPicPr>
          <p:cNvPr id="205" name="Google Shape;205;p10"/>
          <p:cNvPicPr preferRelativeResize="0"/>
          <p:nvPr/>
        </p:nvPicPr>
        <p:blipFill rotWithShape="1">
          <a:blip r:embed="rId2">
            <a:alphaModFix/>
          </a:blip>
          <a:srcRect b="0" l="0" r="0" t="0"/>
          <a:stretch/>
        </p:blipFill>
        <p:spPr>
          <a:xfrm>
            <a:off x="-6625" y="1557228"/>
            <a:ext cx="9157500" cy="1052621"/>
          </a:xfrm>
          <a:prstGeom prst="rect">
            <a:avLst/>
          </a:prstGeom>
          <a:noFill/>
          <a:ln>
            <a:noFill/>
          </a:ln>
        </p:spPr>
      </p:pic>
      <p:sp>
        <p:nvSpPr>
          <p:cNvPr id="206" name="Google Shape;206;p10"/>
          <p:cNvSpPr/>
          <p:nvPr/>
        </p:nvSpPr>
        <p:spPr>
          <a:xfrm rot="5400000">
            <a:off x="3388925" y="-3405075"/>
            <a:ext cx="2366400" cy="9157500"/>
          </a:xfrm>
          <a:prstGeom prst="rect">
            <a:avLst/>
          </a:prstGeom>
          <a:solidFill>
            <a:srgbClr val="C223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7338"/>
              </a:solidFill>
            </a:endParaRPr>
          </a:p>
        </p:txBody>
      </p:sp>
      <p:pic>
        <p:nvPicPr>
          <p:cNvPr id="207" name="Google Shape;207;p10"/>
          <p:cNvPicPr preferRelativeResize="0"/>
          <p:nvPr/>
        </p:nvPicPr>
        <p:blipFill rotWithShape="1">
          <a:blip r:embed="rId3">
            <a:alphaModFix amt="42000"/>
          </a:blip>
          <a:srcRect b="14157" l="0" r="0" t="8009"/>
          <a:stretch/>
        </p:blipFill>
        <p:spPr>
          <a:xfrm>
            <a:off x="0" y="1344"/>
            <a:ext cx="9144003" cy="2608507"/>
          </a:xfrm>
          <a:prstGeom prst="rect">
            <a:avLst/>
          </a:prstGeom>
          <a:noFill/>
          <a:ln>
            <a:noFill/>
          </a:ln>
        </p:spPr>
      </p:pic>
      <p:sp>
        <p:nvSpPr>
          <p:cNvPr id="208" name="Google Shape;208;p10"/>
          <p:cNvSpPr txBox="1"/>
          <p:nvPr/>
        </p:nvSpPr>
        <p:spPr>
          <a:xfrm>
            <a:off x="1211125" y="2745163"/>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9" name="Google Shape;209;p10"/>
          <p:cNvPicPr preferRelativeResize="0"/>
          <p:nvPr/>
        </p:nvPicPr>
        <p:blipFill>
          <a:blip r:embed="rId4">
            <a:alphaModFix/>
          </a:blip>
          <a:stretch>
            <a:fillRect/>
          </a:stretch>
        </p:blipFill>
        <p:spPr>
          <a:xfrm>
            <a:off x="1211125" y="544249"/>
            <a:ext cx="6551903" cy="2189175"/>
          </a:xfrm>
          <a:prstGeom prst="rect">
            <a:avLst/>
          </a:prstGeom>
          <a:noFill/>
          <a:ln>
            <a:noFill/>
          </a:ln>
        </p:spPr>
      </p:pic>
      <p:sp>
        <p:nvSpPr>
          <p:cNvPr id="210" name="Google Shape;210;p10"/>
          <p:cNvSpPr txBox="1"/>
          <p:nvPr/>
        </p:nvSpPr>
        <p:spPr>
          <a:xfrm>
            <a:off x="2345550" y="228600"/>
            <a:ext cx="4300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Mountains of Christmas"/>
                <a:ea typeface="Mountains of Christmas"/>
                <a:cs typeface="Mountains of Christmas"/>
                <a:sym typeface="Mountains of Christmas"/>
              </a:rPr>
              <a:t>WELCOME to THE</a:t>
            </a:r>
            <a:endParaRPr sz="2400">
              <a:latin typeface="Mountains of Christmas"/>
              <a:ea typeface="Mountains of Christmas"/>
              <a:cs typeface="Mountains of Christmas"/>
              <a:sym typeface="Mountains of Christmas"/>
            </a:endParaRPr>
          </a:p>
        </p:txBody>
      </p:sp>
      <p:sp>
        <p:nvSpPr>
          <p:cNvPr id="211" name="Google Shape;211;p10"/>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12" name="Google Shape;212;p10"/>
          <p:cNvSpPr txBox="1"/>
          <p:nvPr/>
        </p:nvSpPr>
        <p:spPr>
          <a:xfrm>
            <a:off x="371475" y="2444425"/>
            <a:ext cx="8458200" cy="295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500">
              <a:latin typeface="ABeeZee"/>
              <a:ea typeface="ABeeZee"/>
              <a:cs typeface="ABeeZee"/>
              <a:sym typeface="ABeeZee"/>
            </a:endParaRPr>
          </a:p>
          <a:p>
            <a:pPr indent="0" lvl="0" marL="0" rtl="0" algn="l">
              <a:spcBef>
                <a:spcPts val="0"/>
              </a:spcBef>
              <a:spcAft>
                <a:spcPts val="0"/>
              </a:spcAft>
              <a:buNone/>
            </a:pPr>
            <a:r>
              <a:t/>
            </a:r>
            <a:endParaRPr b="1" sz="500">
              <a:latin typeface="ABeeZee"/>
              <a:ea typeface="ABeeZee"/>
              <a:cs typeface="ABeeZee"/>
              <a:sym typeface="ABeeZee"/>
            </a:endParaRPr>
          </a:p>
          <a:p>
            <a:pPr indent="0" lvl="0" marL="0" rtl="0" algn="ctr">
              <a:spcBef>
                <a:spcPts val="0"/>
              </a:spcBef>
              <a:spcAft>
                <a:spcPts val="0"/>
              </a:spcAft>
              <a:buNone/>
            </a:pPr>
            <a:r>
              <a:t/>
            </a:r>
            <a:endParaRPr b="1" sz="500">
              <a:latin typeface="ABeeZee"/>
              <a:ea typeface="ABeeZee"/>
              <a:cs typeface="ABeeZee"/>
              <a:sym typeface="ABeeZee"/>
            </a:endParaRPr>
          </a:p>
          <a:p>
            <a:pPr indent="0" lvl="0" marL="0" rtl="0" algn="ctr">
              <a:spcBef>
                <a:spcPts val="0"/>
              </a:spcBef>
              <a:spcAft>
                <a:spcPts val="0"/>
              </a:spcAft>
              <a:buNone/>
            </a:pPr>
            <a:r>
              <a:rPr lang="en" sz="4500">
                <a:solidFill>
                  <a:srgbClr val="FF0000"/>
                </a:solidFill>
                <a:latin typeface="Fredericka the Great"/>
                <a:ea typeface="Fredericka the Great"/>
                <a:cs typeface="Fredericka the Great"/>
                <a:sym typeface="Fredericka the Great"/>
              </a:rPr>
              <a:t>LEVEL </a:t>
            </a:r>
            <a:r>
              <a:rPr lang="en" sz="4500">
                <a:solidFill>
                  <a:srgbClr val="9900FF"/>
                </a:solidFill>
                <a:latin typeface="Fredericka the Great"/>
                <a:ea typeface="Fredericka the Great"/>
                <a:cs typeface="Fredericka the Great"/>
                <a:sym typeface="Fredericka the Great"/>
              </a:rPr>
              <a:t>ONE</a:t>
            </a:r>
            <a:endParaRPr sz="4500">
              <a:solidFill>
                <a:srgbClr val="9900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900">
              <a:solidFill>
                <a:srgbClr val="FF9900"/>
              </a:solidFill>
              <a:latin typeface="ABeeZee"/>
              <a:ea typeface="ABeeZee"/>
              <a:cs typeface="ABeeZee"/>
              <a:sym typeface="ABeeZee"/>
            </a:endParaRPr>
          </a:p>
          <a:p>
            <a:pPr indent="0" lvl="0" marL="0" rtl="0" algn="ctr">
              <a:spcBef>
                <a:spcPts val="0"/>
              </a:spcBef>
              <a:spcAft>
                <a:spcPts val="0"/>
              </a:spcAft>
              <a:buClr>
                <a:srgbClr val="C32225"/>
              </a:buClr>
              <a:buSzPts val="1100"/>
              <a:buFont typeface="Arial"/>
              <a:buNone/>
            </a:pPr>
            <a:r>
              <a:rPr lang="en" sz="1900">
                <a:solidFill>
                  <a:srgbClr val="FF0000"/>
                </a:solidFill>
                <a:latin typeface="Fredericka the Great"/>
                <a:ea typeface="Fredericka the Great"/>
                <a:cs typeface="Fredericka the Great"/>
                <a:sym typeface="Fredericka the Great"/>
              </a:rPr>
              <a:t>YOU ARE GOING TO READ A DESCRIPTION AND ANALYZE PRIMARY SOURCES TO EXAMINE AN ACT OF RESISTANCE. YOU WILL USE THIS INFORMATION TO DETERMINE HOW AFRICAN AMERICANS FOUGHT FOR FREEDOM AND EQUALITY.</a:t>
            </a:r>
            <a:endParaRPr sz="3900">
              <a:solidFill>
                <a:srgbClr val="FF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4500">
              <a:solidFill>
                <a:srgbClr val="9900FF"/>
              </a:solidFill>
              <a:latin typeface="Architects Daughter"/>
              <a:ea typeface="Architects Daughter"/>
              <a:cs typeface="Architects Daughter"/>
              <a:sym typeface="Architects Daughte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hyperlink" Target="http://drive.google.com/file/d/1UE3-jqugsgWzrLKYonpUi7XLTAOb2hnA/view" TargetMode="Externa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drive.google.com/file/d/1UE3-jqugsgWzrLKYonpUi7XLTAOb2hnA/view" TargetMode="External"/><Relationship Id="rId4" Type="http://schemas.openxmlformats.org/officeDocument/2006/relationships/image" Target="../media/image35.jpg"/><Relationship Id="rId5" Type="http://schemas.openxmlformats.org/officeDocument/2006/relationships/hyperlink" Target="https://www.blackpast.org/entries-categories/canada" TargetMode="External"/><Relationship Id="rId6" Type="http://schemas.openxmlformats.org/officeDocument/2006/relationships/hyperlink" Target="https://www.blackpast.org/entries-categories/virgini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battlefields.org/learn/articles/triangular-trade" TargetMode="External"/><Relationship Id="rId4" Type="http://schemas.openxmlformats.org/officeDocument/2006/relationships/hyperlink" Target="https://www.britannica.com/summary/Transatlantic-Slave-Trade-Timeline" TargetMode="External"/><Relationship Id="rId9" Type="http://schemas.openxmlformats.org/officeDocument/2006/relationships/hyperlink" Target="https://www.history.com/this-day-in-history/the-civil-war-begins" TargetMode="External"/><Relationship Id="rId5" Type="http://schemas.openxmlformats.org/officeDocument/2006/relationships/hyperlink" Target="https://www.history.com/this-day-in-history/first-african-slave-ship-arrives-jamestown-colony" TargetMode="External"/><Relationship Id="rId6" Type="http://schemas.openxmlformats.org/officeDocument/2006/relationships/hyperlink" Target="https://www.lva.virginia.gov/exhibits/deathliberty/gabriel/index.htm" TargetMode="External"/><Relationship Id="rId7" Type="http://schemas.openxmlformats.org/officeDocument/2006/relationships/hyperlink" Target="https://www.britannica.com/biography/Nat-Turner" TargetMode="External"/><Relationship Id="rId8" Type="http://schemas.openxmlformats.org/officeDocument/2006/relationships/hyperlink" Target="https://www.history.com/topics/black-history/fugitive-slave-acts" TargetMode="External"/><Relationship Id="rId11" Type="http://schemas.openxmlformats.org/officeDocument/2006/relationships/hyperlink" Target="https://www.history.com/topics/black-history/thirteenth-amendment" TargetMode="External"/><Relationship Id="rId10" Type="http://schemas.openxmlformats.org/officeDocument/2006/relationships/hyperlink" Target="https://www.history.com/topics/american-civil-war/emancipation-proclam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drive.google.com/file/d/1UE3-jqugsgWzrLKYonpUi7XLTAOb2hnA/view" TargetMode="External"/><Relationship Id="rId4" Type="http://schemas.openxmlformats.org/officeDocument/2006/relationships/image" Target="../media/image35.jpg"/><Relationship Id="rId5" Type="http://schemas.openxmlformats.org/officeDocument/2006/relationships/hyperlink" Target="https://encyclopediavirginia.org/entries/narratives-of-henry-box-brown-the/" TargetMode="External"/><Relationship Id="rId6" Type="http://schemas.openxmlformats.org/officeDocument/2006/relationships/hyperlink" Target="https://encyclopediavirginia.org/entries/narratives-of-henry-box-brown-the/" TargetMode="External"/><Relationship Id="rId7" Type="http://schemas.openxmlformats.org/officeDocument/2006/relationships/hyperlink" Target="https://encyclopediavirginia.org/entries/narratives-of-henry-box-brown-th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0"/>
          <p:cNvSpPr/>
          <p:nvPr/>
        </p:nvSpPr>
        <p:spPr>
          <a:xfrm>
            <a:off x="5714425"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0"/>
          <p:cNvSpPr/>
          <p:nvPr/>
        </p:nvSpPr>
        <p:spPr>
          <a:xfrm>
            <a:off x="6544485"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0"/>
          <p:cNvSpPr/>
          <p:nvPr/>
        </p:nvSpPr>
        <p:spPr>
          <a:xfrm>
            <a:off x="7306450"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0"/>
          <p:cNvSpPr txBox="1"/>
          <p:nvPr>
            <p:ph idx="4294967295" type="body"/>
          </p:nvPr>
        </p:nvSpPr>
        <p:spPr>
          <a:xfrm>
            <a:off x="5193450" y="4101350"/>
            <a:ext cx="3126000" cy="464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22" name="Google Shape;522;p40"/>
          <p:cNvSpPr txBox="1"/>
          <p:nvPr>
            <p:ph idx="4294967295" type="body"/>
          </p:nvPr>
        </p:nvSpPr>
        <p:spPr>
          <a:xfrm rot="-210188">
            <a:off x="5202807" y="2595367"/>
            <a:ext cx="3471186" cy="415365"/>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1"/>
          <p:cNvSpPr txBox="1"/>
          <p:nvPr>
            <p:ph idx="4294967295" type="body"/>
          </p:nvPr>
        </p:nvSpPr>
        <p:spPr>
          <a:xfrm rot="-265855">
            <a:off x="5698319" y="3942039"/>
            <a:ext cx="2496863" cy="573521"/>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28" name="Google Shape;528;p41"/>
          <p:cNvSpPr txBox="1"/>
          <p:nvPr>
            <p:ph idx="4294967295" type="body"/>
          </p:nvPr>
        </p:nvSpPr>
        <p:spPr>
          <a:xfrm>
            <a:off x="5617800" y="2054850"/>
            <a:ext cx="2726700" cy="67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2"/>
          <p:cNvSpPr txBox="1"/>
          <p:nvPr/>
        </p:nvSpPr>
        <p:spPr>
          <a:xfrm>
            <a:off x="409575" y="619125"/>
            <a:ext cx="4086300" cy="44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Anthony Burn was born into bondage in Virginia and eventually escaped to Boston Massachusetts. Despite several precautions, Burn’s former enslaver intercepted a letter between the Boston fugitive and his brother who was still enslaved. Learning of Burn’s whereabouts, his former enslaver traveled to Boston to reclaim Anthony as his property. In May of 1854, Burns was eventually captured and arrested under the Fugitive Slave Act.</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During this time the Fugitive Slave Act of 1850 forced Northern law enforcement officers to aid in the recapturing of African Americans who escaped bondage. This law was controversial and forced many Northerners to become more defiant in their support of fugitives.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Anthony Burns was arrested and jailed in Boston’s federal courthouse. Overnight this became one of America’s most famous court cases of its time.  Boston abolitionists responded to his arrest by mobilizing.  Outside the courthouse and throughout the city groups met to protest and riot. Some antislavery members even attempted to rescue Burns from jail. After one day of particularly violent riots, federal troops were called in to guard the courthouse and surrounding areas.</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00">
              <a:solidFill>
                <a:srgbClr val="C32225"/>
              </a:solidFill>
              <a:highlight>
                <a:srgbClr val="FFFFFF"/>
              </a:highlight>
              <a:latin typeface="Fira Sans Condensed"/>
              <a:ea typeface="Fira Sans Condensed"/>
              <a:cs typeface="Fira Sans Condensed"/>
              <a:sym typeface="Fira Sans Condensed"/>
            </a:endParaRPr>
          </a:p>
          <a:p>
            <a:pPr indent="0" lvl="0" marL="0" rtl="0" algn="ctr">
              <a:spcBef>
                <a:spcPts val="0"/>
              </a:spcBef>
              <a:spcAft>
                <a:spcPts val="0"/>
              </a:spcAft>
              <a:buNone/>
            </a:pPr>
            <a:r>
              <a:rPr lang="en" sz="1100">
                <a:solidFill>
                  <a:srgbClr val="FFF2CC"/>
                </a:solidFill>
                <a:latin typeface="Fira Sans Condensed"/>
                <a:ea typeface="Fira Sans Condensed"/>
                <a:cs typeface="Fira Sans Condensed"/>
                <a:sym typeface="Fira Sans Condensed"/>
              </a:rPr>
              <a:t>The courts eventually declared Burns to be a fugitive slave, and they sent over 1,500 soldiers to come and collect Burns from Boston and bring him back into enslavement in Virginia. After his return to Virginia, abolitionists purchased his freedom.</a:t>
            </a:r>
            <a:endParaRPr sz="1100">
              <a:solidFill>
                <a:srgbClr val="FFF2CC"/>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00">
              <a:solidFill>
                <a:srgbClr val="C32225"/>
              </a:solidFill>
              <a:latin typeface="Fira Sans Condensed"/>
              <a:ea typeface="Fira Sans Condensed"/>
              <a:cs typeface="Fira Sans Condensed"/>
              <a:sym typeface="Fira Sans Condensed"/>
            </a:endParaRPr>
          </a:p>
        </p:txBody>
      </p:sp>
      <p:pic>
        <p:nvPicPr>
          <p:cNvPr id="534" name="Google Shape;534;p42" title="highlight directions.webm">
            <a:hlinkClick r:id="rId3"/>
          </p:cNvPr>
          <p:cNvPicPr preferRelativeResize="0"/>
          <p:nvPr/>
        </p:nvPicPr>
        <p:blipFill>
          <a:blip r:embed="rId4">
            <a:alphaModFix/>
          </a:blip>
          <a:stretch>
            <a:fillRect/>
          </a:stretch>
        </p:blipFill>
        <p:spPr>
          <a:xfrm>
            <a:off x="-2057400" y="246300"/>
            <a:ext cx="1981199" cy="1238249"/>
          </a:xfrm>
          <a:prstGeom prst="rect">
            <a:avLst/>
          </a:prstGeom>
          <a:noFill/>
          <a:ln>
            <a:noFill/>
          </a:ln>
        </p:spPr>
      </p:pic>
      <p:sp>
        <p:nvSpPr>
          <p:cNvPr id="535" name="Google Shape;535;p42"/>
          <p:cNvSpPr txBox="1"/>
          <p:nvPr>
            <p:ph idx="4294967295" type="body"/>
          </p:nvPr>
        </p:nvSpPr>
        <p:spPr>
          <a:xfrm rot="-265855">
            <a:off x="5698319" y="3942039"/>
            <a:ext cx="2496863" cy="573521"/>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36" name="Google Shape;536;p42"/>
          <p:cNvSpPr txBox="1"/>
          <p:nvPr>
            <p:ph idx="4294967295" type="body"/>
          </p:nvPr>
        </p:nvSpPr>
        <p:spPr>
          <a:xfrm>
            <a:off x="5617800" y="2054850"/>
            <a:ext cx="2726700" cy="67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3"/>
          <p:cNvSpPr txBox="1"/>
          <p:nvPr>
            <p:ph idx="4294967295" type="body"/>
          </p:nvPr>
        </p:nvSpPr>
        <p:spPr>
          <a:xfrm rot="144069">
            <a:off x="6412476" y="3100151"/>
            <a:ext cx="2305724" cy="1528649"/>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42" name="Google Shape;542;p43"/>
          <p:cNvSpPr txBox="1"/>
          <p:nvPr>
            <p:ph idx="4294967295" type="body"/>
          </p:nvPr>
        </p:nvSpPr>
        <p:spPr>
          <a:xfrm>
            <a:off x="603575" y="3304850"/>
            <a:ext cx="2210700" cy="13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grpSp>
        <p:nvGrpSpPr>
          <p:cNvPr id="543" name="Google Shape;543;p43"/>
          <p:cNvGrpSpPr/>
          <p:nvPr/>
        </p:nvGrpSpPr>
        <p:grpSpPr>
          <a:xfrm>
            <a:off x="11175" y="-2713068"/>
            <a:ext cx="2759843" cy="2564136"/>
            <a:chOff x="-51837" y="2551457"/>
            <a:chExt cx="2759843" cy="2564136"/>
          </a:xfrm>
        </p:grpSpPr>
        <p:sp>
          <p:nvSpPr>
            <p:cNvPr id="544" name="Google Shape;544;p43"/>
            <p:cNvSpPr/>
            <p:nvPr/>
          </p:nvSpPr>
          <p:spPr>
            <a:xfrm rot="-153874">
              <a:off x="319523" y="2977138"/>
              <a:ext cx="1951054" cy="1810227"/>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5" name="Google Shape;545;p43"/>
            <p:cNvPicPr preferRelativeResize="0"/>
            <p:nvPr/>
          </p:nvPicPr>
          <p:blipFill>
            <a:blip r:embed="rId3">
              <a:alphaModFix/>
            </a:blip>
            <a:stretch>
              <a:fillRect/>
            </a:stretch>
          </p:blipFill>
          <p:spPr>
            <a:xfrm rot="-5528045">
              <a:off x="94872" y="2498601"/>
              <a:ext cx="2466424" cy="2669849"/>
            </a:xfrm>
            <a:prstGeom prst="rect">
              <a:avLst/>
            </a:prstGeom>
            <a:noFill/>
            <a:ln>
              <a:noFill/>
            </a:ln>
          </p:spPr>
        </p:pic>
        <p:sp>
          <p:nvSpPr>
            <p:cNvPr id="546" name="Google Shape;546;p43"/>
            <p:cNvSpPr/>
            <p:nvPr/>
          </p:nvSpPr>
          <p:spPr>
            <a:xfrm rot="-239524">
              <a:off x="633127" y="3183930"/>
              <a:ext cx="1387567" cy="148078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5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LEGAL ACTION</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22326"/>
                  </a:solidFill>
                  <a:latin typeface="Fira Sans Condensed"/>
                  <a:ea typeface="Fira Sans Condensed"/>
                  <a:cs typeface="Fira Sans Condensed"/>
                  <a:sym typeface="Fira Sans Condensed"/>
                </a:rPr>
                <a:t>USING THE COURT SYSTEM OR ACTION OF VOTING TO CREATE CHANGE</a:t>
              </a:r>
              <a:endParaRPr sz="1200">
                <a:solidFill>
                  <a:srgbClr val="C22326"/>
                </a:solidFill>
                <a:latin typeface="Fira Sans Condensed"/>
                <a:ea typeface="Fira Sans Condensed"/>
                <a:cs typeface="Fira Sans Condensed"/>
                <a:sym typeface="Fira Sans Condensed"/>
              </a:endParaRPr>
            </a:p>
          </p:txBody>
        </p:sp>
      </p:grpSp>
      <p:grpSp>
        <p:nvGrpSpPr>
          <p:cNvPr id="547" name="Google Shape;547;p43"/>
          <p:cNvGrpSpPr/>
          <p:nvPr/>
        </p:nvGrpSpPr>
        <p:grpSpPr>
          <a:xfrm>
            <a:off x="6525639" y="-2699175"/>
            <a:ext cx="2607173" cy="2528474"/>
            <a:chOff x="6462627" y="2565350"/>
            <a:chExt cx="2607173" cy="2528474"/>
          </a:xfrm>
        </p:grpSpPr>
        <p:sp>
          <p:nvSpPr>
            <p:cNvPr id="548" name="Google Shape;548;p43"/>
            <p:cNvSpPr/>
            <p:nvPr/>
          </p:nvSpPr>
          <p:spPr>
            <a:xfrm rot="-342103">
              <a:off x="6942887" y="2995615"/>
              <a:ext cx="1733275" cy="163802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p43"/>
            <p:cNvGrpSpPr/>
            <p:nvPr/>
          </p:nvGrpSpPr>
          <p:grpSpPr>
            <a:xfrm>
              <a:off x="6462627" y="2565350"/>
              <a:ext cx="2607173" cy="2528474"/>
              <a:chOff x="6462627" y="2565350"/>
              <a:chExt cx="2607173" cy="2528474"/>
            </a:xfrm>
          </p:grpSpPr>
          <p:pic>
            <p:nvPicPr>
              <p:cNvPr id="550" name="Google Shape;550;p43"/>
              <p:cNvPicPr preferRelativeResize="0"/>
              <p:nvPr/>
            </p:nvPicPr>
            <p:blipFill>
              <a:blip r:embed="rId3">
                <a:alphaModFix/>
              </a:blip>
              <a:stretch>
                <a:fillRect/>
              </a:stretch>
            </p:blipFill>
            <p:spPr>
              <a:xfrm rot="10501908">
                <a:off x="6558906" y="2665533"/>
                <a:ext cx="2414616" cy="2328109"/>
              </a:xfrm>
              <a:prstGeom prst="rect">
                <a:avLst/>
              </a:prstGeom>
              <a:noFill/>
              <a:ln>
                <a:noFill/>
              </a:ln>
            </p:spPr>
          </p:pic>
          <p:sp>
            <p:nvSpPr>
              <p:cNvPr id="551" name="Google Shape;551;p43"/>
              <p:cNvSpPr/>
              <p:nvPr/>
            </p:nvSpPr>
            <p:spPr>
              <a:xfrm rot="-346164">
                <a:off x="7024606" y="2955933"/>
                <a:ext cx="1483213" cy="17410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PERSEVERANCE</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CONTINUING IN ONE’S EFFORTS DESPITE DIFFICULTY OR DELAY IN ACHIEVING SUCCESS</a:t>
                </a:r>
                <a:endParaRPr sz="1200">
                  <a:latin typeface="Fira Sans Condensed"/>
                  <a:ea typeface="Fira Sans Condensed"/>
                  <a:cs typeface="Fira Sans Condensed"/>
                  <a:sym typeface="Fira Sans Condensed"/>
                </a:endParaRPr>
              </a:p>
            </p:txBody>
          </p:sp>
        </p:grpSp>
      </p:grpSp>
      <p:grpSp>
        <p:nvGrpSpPr>
          <p:cNvPr id="552" name="Google Shape;552;p43"/>
          <p:cNvGrpSpPr/>
          <p:nvPr/>
        </p:nvGrpSpPr>
        <p:grpSpPr>
          <a:xfrm>
            <a:off x="4714496" y="-2635447"/>
            <a:ext cx="2402034" cy="2590491"/>
            <a:chOff x="4651484" y="2629078"/>
            <a:chExt cx="2402034" cy="2590491"/>
          </a:xfrm>
        </p:grpSpPr>
        <p:sp>
          <p:nvSpPr>
            <p:cNvPr id="553" name="Google Shape;553;p43"/>
            <p:cNvSpPr/>
            <p:nvPr/>
          </p:nvSpPr>
          <p:spPr>
            <a:xfrm rot="635">
              <a:off x="5014852" y="3000503"/>
              <a:ext cx="1624200" cy="185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43"/>
            <p:cNvGrpSpPr/>
            <p:nvPr/>
          </p:nvGrpSpPr>
          <p:grpSpPr>
            <a:xfrm>
              <a:off x="4651484" y="2629078"/>
              <a:ext cx="2402034" cy="2590491"/>
              <a:chOff x="4651484" y="2629078"/>
              <a:chExt cx="2402034" cy="2590491"/>
            </a:xfrm>
          </p:grpSpPr>
          <p:pic>
            <p:nvPicPr>
              <p:cNvPr id="555" name="Google Shape;555;p43"/>
              <p:cNvPicPr preferRelativeResize="0"/>
              <p:nvPr/>
            </p:nvPicPr>
            <p:blipFill>
              <a:blip r:embed="rId3">
                <a:alphaModFix/>
              </a:blip>
              <a:stretch>
                <a:fillRect/>
              </a:stretch>
            </p:blipFill>
            <p:spPr>
              <a:xfrm rot="82679">
                <a:off x="4681622" y="2656869"/>
                <a:ext cx="2341757" cy="2534910"/>
              </a:xfrm>
              <a:prstGeom prst="rect">
                <a:avLst/>
              </a:prstGeom>
              <a:noFill/>
              <a:ln>
                <a:noFill/>
              </a:ln>
            </p:spPr>
          </p:pic>
          <p:sp>
            <p:nvSpPr>
              <p:cNvPr id="556" name="Google Shape;556;p43"/>
              <p:cNvSpPr/>
              <p:nvPr/>
            </p:nvSpPr>
            <p:spPr>
              <a:xfrm rot="30905">
                <a:off x="5064952" y="3154363"/>
                <a:ext cx="1568463" cy="148085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VIOLENT</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100">
                  <a:solidFill>
                    <a:srgbClr val="C32225"/>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32225"/>
                    </a:solidFill>
                    <a:latin typeface="Fira Sans Condensed"/>
                    <a:ea typeface="Fira Sans Condensed"/>
                    <a:cs typeface="Fira Sans Condensed"/>
                    <a:sym typeface="Fira Sans Condensed"/>
                  </a:rPr>
                  <a:t>USING PHYSICAL VIOLENCE TO RESIST OPPRESSION AND CREATE CHANGE</a:t>
                </a:r>
                <a:endParaRPr sz="1200">
                  <a:latin typeface="Fira Sans Condensed"/>
                  <a:ea typeface="Fira Sans Condensed"/>
                  <a:cs typeface="Fira Sans Condensed"/>
                  <a:sym typeface="Fira Sans Condensed"/>
                </a:endParaRPr>
              </a:p>
            </p:txBody>
          </p:sp>
        </p:grpSp>
      </p:grpSp>
      <p:grpSp>
        <p:nvGrpSpPr>
          <p:cNvPr id="557" name="Google Shape;557;p43"/>
          <p:cNvGrpSpPr/>
          <p:nvPr/>
        </p:nvGrpSpPr>
        <p:grpSpPr>
          <a:xfrm>
            <a:off x="2309462" y="-2736449"/>
            <a:ext cx="2768375" cy="2596724"/>
            <a:chOff x="2246450" y="2528076"/>
            <a:chExt cx="2768375" cy="2596724"/>
          </a:xfrm>
        </p:grpSpPr>
        <p:sp>
          <p:nvSpPr>
            <p:cNvPr id="558" name="Google Shape;558;p43"/>
            <p:cNvSpPr/>
            <p:nvPr/>
          </p:nvSpPr>
          <p:spPr>
            <a:xfrm rot="266251">
              <a:off x="2731169" y="2916355"/>
              <a:ext cx="1833998" cy="172054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9" name="Google Shape;559;p43"/>
            <p:cNvGrpSpPr/>
            <p:nvPr/>
          </p:nvGrpSpPr>
          <p:grpSpPr>
            <a:xfrm>
              <a:off x="2246450" y="2528076"/>
              <a:ext cx="2768375" cy="2596724"/>
              <a:chOff x="2246450" y="2528076"/>
              <a:chExt cx="2768375" cy="2596724"/>
            </a:xfrm>
          </p:grpSpPr>
          <p:pic>
            <p:nvPicPr>
              <p:cNvPr id="560" name="Google Shape;560;p43"/>
              <p:cNvPicPr preferRelativeResize="0"/>
              <p:nvPr/>
            </p:nvPicPr>
            <p:blipFill>
              <a:blip r:embed="rId3">
                <a:alphaModFix/>
              </a:blip>
              <a:stretch>
                <a:fillRect/>
              </a:stretch>
            </p:blipFill>
            <p:spPr>
              <a:xfrm rot="5764284">
                <a:off x="2459760" y="2558982"/>
                <a:ext cx="2341754" cy="2534911"/>
              </a:xfrm>
              <a:prstGeom prst="rect">
                <a:avLst/>
              </a:prstGeom>
              <a:noFill/>
              <a:ln>
                <a:noFill/>
              </a:ln>
            </p:spPr>
          </p:pic>
          <p:sp>
            <p:nvSpPr>
              <p:cNvPr id="561" name="Google Shape;561;p43"/>
              <p:cNvSpPr/>
              <p:nvPr/>
            </p:nvSpPr>
            <p:spPr>
              <a:xfrm rot="413053">
                <a:off x="2822901" y="3105705"/>
                <a:ext cx="1646873" cy="148069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NON-VIOLENT 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3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USING PEACEFUL ACTIONS TO RESIST OPPRESSION AND CREATE CHANGE</a:t>
                </a:r>
                <a:endParaRPr sz="1200">
                  <a:latin typeface="Fira Sans Condensed"/>
                  <a:ea typeface="Fira Sans Condensed"/>
                  <a:cs typeface="Fira Sans Condensed"/>
                  <a:sym typeface="Fira Sans Condensed"/>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45"/>
          <p:cNvSpPr/>
          <p:nvPr/>
        </p:nvSpPr>
        <p:spPr>
          <a:xfrm>
            <a:off x="5714425"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a:off x="6544485"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
          <p:cNvSpPr/>
          <p:nvPr/>
        </p:nvSpPr>
        <p:spPr>
          <a:xfrm>
            <a:off x="7306450"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5"/>
          <p:cNvSpPr txBox="1"/>
          <p:nvPr>
            <p:ph idx="4294967295" type="body"/>
          </p:nvPr>
        </p:nvSpPr>
        <p:spPr>
          <a:xfrm>
            <a:off x="5193450" y="4101350"/>
            <a:ext cx="3126000" cy="464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74" name="Google Shape;574;p45"/>
          <p:cNvSpPr txBox="1"/>
          <p:nvPr>
            <p:ph idx="4294967295" type="body"/>
          </p:nvPr>
        </p:nvSpPr>
        <p:spPr>
          <a:xfrm rot="-210188">
            <a:off x="5202807" y="2595367"/>
            <a:ext cx="3471186" cy="415365"/>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46" title="highlight directions.webm">
            <a:hlinkClick r:id="rId3"/>
          </p:cNvPr>
          <p:cNvPicPr preferRelativeResize="0"/>
          <p:nvPr/>
        </p:nvPicPr>
        <p:blipFill>
          <a:blip r:embed="rId4">
            <a:alphaModFix/>
          </a:blip>
          <a:stretch>
            <a:fillRect/>
          </a:stretch>
        </p:blipFill>
        <p:spPr>
          <a:xfrm>
            <a:off x="-1981200" y="322500"/>
            <a:ext cx="1981199" cy="1238249"/>
          </a:xfrm>
          <a:prstGeom prst="rect">
            <a:avLst/>
          </a:prstGeom>
          <a:noFill/>
          <a:ln>
            <a:noFill/>
          </a:ln>
        </p:spPr>
      </p:pic>
      <p:sp>
        <p:nvSpPr>
          <p:cNvPr id="580" name="Google Shape;580;p46"/>
          <p:cNvSpPr txBox="1"/>
          <p:nvPr/>
        </p:nvSpPr>
        <p:spPr>
          <a:xfrm>
            <a:off x="341375" y="317998"/>
            <a:ext cx="4171500" cy="3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E599"/>
                </a:solidFill>
                <a:latin typeface="Fira Sans Condensed"/>
                <a:ea typeface="Fira Sans Condensed"/>
                <a:cs typeface="Fira Sans Condensed"/>
                <a:sym typeface="Fira Sans Condensed"/>
              </a:rPr>
              <a:t>Madison Washington, an enslaved man who escaped bondage to </a:t>
            </a:r>
            <a:r>
              <a:rPr lang="en" sz="1000">
                <a:solidFill>
                  <a:srgbClr val="FFE599"/>
                </a:solidFill>
                <a:uFill>
                  <a:noFill/>
                </a:uFill>
                <a:latin typeface="Fira Sans Condensed"/>
                <a:ea typeface="Fira Sans Condensed"/>
                <a:cs typeface="Fira Sans Condensed"/>
                <a:sym typeface="Fira Sans Condensed"/>
                <a:hlinkClick r:id="rId5">
                  <a:extLst>
                    <a:ext uri="{A12FA001-AC4F-418D-AE19-62706E023703}">
                      <ahyp:hlinkClr val="tx"/>
                    </a:ext>
                  </a:extLst>
                </a:hlinkClick>
              </a:rPr>
              <a:t>Canada</a:t>
            </a:r>
            <a:r>
              <a:rPr lang="en" sz="1000">
                <a:solidFill>
                  <a:srgbClr val="FFE599"/>
                </a:solidFill>
                <a:latin typeface="Fira Sans Condensed"/>
                <a:ea typeface="Fira Sans Condensed"/>
                <a:cs typeface="Fira Sans Condensed"/>
                <a:sym typeface="Fira Sans Condensed"/>
              </a:rPr>
              <a:t> in 1840, was captured and sold when he returned to Virginia in search of his wife, Susan. </a:t>
            </a:r>
            <a:endParaRPr sz="1000">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E599"/>
                </a:solidFill>
                <a:latin typeface="Fira Sans Condensed"/>
                <a:ea typeface="Fira Sans Condensed"/>
                <a:cs typeface="Fira Sans Condensed"/>
                <a:sym typeface="Fira Sans Condensed"/>
              </a:rPr>
              <a:t>In the fall of 1841, the ship </a:t>
            </a:r>
            <a:r>
              <a:rPr i="1" lang="en" sz="1000">
                <a:solidFill>
                  <a:srgbClr val="FFE599"/>
                </a:solidFill>
                <a:latin typeface="Fira Sans Condensed"/>
                <a:ea typeface="Fira Sans Condensed"/>
                <a:cs typeface="Fira Sans Condensed"/>
                <a:sym typeface="Fira Sans Condensed"/>
              </a:rPr>
              <a:t>Creole</a:t>
            </a:r>
            <a:r>
              <a:rPr lang="en" sz="1000">
                <a:solidFill>
                  <a:srgbClr val="FFE599"/>
                </a:solidFill>
                <a:latin typeface="Fira Sans Condensed"/>
                <a:ea typeface="Fira Sans Condensed"/>
                <a:cs typeface="Fira Sans Condensed"/>
                <a:sym typeface="Fira Sans Condensed"/>
              </a:rPr>
              <a:t>, which was owned by the Johnson and Eperson Company of Richmond, </a:t>
            </a:r>
            <a:r>
              <a:rPr lang="en" sz="1000">
                <a:solidFill>
                  <a:srgbClr val="FFE599"/>
                </a:solidFill>
                <a:uFill>
                  <a:noFill/>
                </a:uFill>
                <a:latin typeface="Fira Sans Condensed"/>
                <a:ea typeface="Fira Sans Condensed"/>
                <a:cs typeface="Fira Sans Condensed"/>
                <a:sym typeface="Fira Sans Condensed"/>
                <a:hlinkClick r:id="rId6">
                  <a:extLst>
                    <a:ext uri="{A12FA001-AC4F-418D-AE19-62706E023703}">
                      <ahyp:hlinkClr val="tx"/>
                    </a:ext>
                  </a:extLst>
                </a:hlinkClick>
              </a:rPr>
              <a:t>Virginia</a:t>
            </a:r>
            <a:r>
              <a:rPr lang="en" sz="1000">
                <a:solidFill>
                  <a:srgbClr val="FFE599"/>
                </a:solidFill>
                <a:latin typeface="Fira Sans Condensed"/>
                <a:ea typeface="Fira Sans Condensed"/>
                <a:cs typeface="Fira Sans Condensed"/>
                <a:sym typeface="Fira Sans Condensed"/>
              </a:rPr>
              <a:t>, transported Washington and 134 enslaved humans from Richmond to sell in New Orleans. On November 7, 1841, Washington and 18 enslaved males broke out of the </a:t>
            </a:r>
            <a:r>
              <a:rPr i="1" lang="en" sz="1000">
                <a:solidFill>
                  <a:srgbClr val="FFE599"/>
                </a:solidFill>
                <a:latin typeface="Fira Sans Condensed"/>
                <a:ea typeface="Fira Sans Condensed"/>
                <a:cs typeface="Fira Sans Condensed"/>
                <a:sym typeface="Fira Sans Condensed"/>
              </a:rPr>
              <a:t>Creole’s</a:t>
            </a:r>
            <a:r>
              <a:rPr lang="en" sz="1000">
                <a:solidFill>
                  <a:srgbClr val="FFE599"/>
                </a:solidFill>
                <a:latin typeface="Fira Sans Condensed"/>
                <a:ea typeface="Fira Sans Condensed"/>
                <a:cs typeface="Fira Sans Condensed"/>
                <a:sym typeface="Fira Sans Condensed"/>
              </a:rPr>
              <a:t> slave hold. Washington and the others grabbed improvised weapons such as a marlinspike- used to work the ship’s ropes- to overpower the crew.</a:t>
            </a:r>
            <a:endParaRPr sz="1000">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E599"/>
                </a:solidFill>
                <a:latin typeface="Fira Sans Condensed"/>
                <a:ea typeface="Fira Sans Condensed"/>
                <a:cs typeface="Fira Sans Condensed"/>
                <a:sym typeface="Fira Sans Condensed"/>
              </a:rPr>
              <a:t>The ship’s captain, Robert Ensor, along with several crew members, were wounded but survived. Two men died including an enslaved man who was badly wounded and later succumbed to his injuries.</a:t>
            </a:r>
            <a:endParaRPr sz="1000">
              <a:solidFill>
                <a:srgbClr val="FFE599"/>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000">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E599"/>
                </a:solidFill>
                <a:latin typeface="Fira Sans Condensed"/>
                <a:ea typeface="Fira Sans Condensed"/>
                <a:cs typeface="Fira Sans Condensed"/>
                <a:sym typeface="Fira Sans Condensed"/>
              </a:rPr>
              <a:t>After gaining control of the ship and demanding freedom, the </a:t>
            </a:r>
            <a:r>
              <a:rPr i="1" lang="en" sz="1000">
                <a:solidFill>
                  <a:srgbClr val="FFE599"/>
                </a:solidFill>
                <a:latin typeface="Fira Sans Condensed"/>
                <a:ea typeface="Fira Sans Condensed"/>
                <a:cs typeface="Fira Sans Condensed"/>
                <a:sym typeface="Fira Sans Condensed"/>
              </a:rPr>
              <a:t>Creole</a:t>
            </a:r>
            <a:r>
              <a:rPr lang="en" sz="1000">
                <a:solidFill>
                  <a:srgbClr val="FFE599"/>
                </a:solidFill>
                <a:latin typeface="Fira Sans Condensed"/>
                <a:ea typeface="Fira Sans Condensed"/>
                <a:cs typeface="Fira Sans Condensed"/>
                <a:sym typeface="Fira Sans Condensed"/>
              </a:rPr>
              <a:t> headed to Nassau in the British territory, where the British Slave Abolition Act of 1833 had deemed slavery illegal. While most of the enslaved people on board gained immediate freedom, Washington and his collaborators were seized under charges of mutiny to answer for a slave trader killed in the revolt. The charges were ultimately dropped. It was decided that the African Americans on board the</a:t>
            </a:r>
            <a:r>
              <a:rPr i="1" lang="en" sz="1000">
                <a:solidFill>
                  <a:srgbClr val="FFE599"/>
                </a:solidFill>
                <a:latin typeface="Fira Sans Condensed"/>
                <a:ea typeface="Fira Sans Condensed"/>
                <a:cs typeface="Fira Sans Condensed"/>
                <a:sym typeface="Fira Sans Condensed"/>
              </a:rPr>
              <a:t> Creole</a:t>
            </a:r>
            <a:r>
              <a:rPr lang="en" sz="1000">
                <a:solidFill>
                  <a:srgbClr val="FFE599"/>
                </a:solidFill>
                <a:latin typeface="Fira Sans Condensed"/>
                <a:ea typeface="Fira Sans Condensed"/>
                <a:cs typeface="Fira Sans Condensed"/>
                <a:sym typeface="Fira Sans Condensed"/>
              </a:rPr>
              <a:t> were illegally enslaved and had the right to use force to gain their freedom.</a:t>
            </a:r>
            <a:endParaRPr sz="1000">
              <a:solidFill>
                <a:srgbClr val="FFE599"/>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 In total, 128 enslaved people gained their freedom, which made the </a:t>
            </a:r>
            <a:r>
              <a:rPr i="1" lang="en" sz="1000">
                <a:solidFill>
                  <a:srgbClr val="FFFFFF"/>
                </a:solidFill>
                <a:latin typeface="Fira Sans Condensed"/>
                <a:ea typeface="Fira Sans Condensed"/>
                <a:cs typeface="Fira Sans Condensed"/>
                <a:sym typeface="Fira Sans Condensed"/>
              </a:rPr>
              <a:t>Creole</a:t>
            </a:r>
            <a:r>
              <a:rPr lang="en" sz="1000">
                <a:solidFill>
                  <a:srgbClr val="FFFFFF"/>
                </a:solidFill>
                <a:latin typeface="Fira Sans Condensed"/>
                <a:ea typeface="Fira Sans Condensed"/>
                <a:cs typeface="Fira Sans Condensed"/>
                <a:sym typeface="Fira Sans Condensed"/>
              </a:rPr>
              <a:t> mutiny the most successful slave revolt in US history.</a:t>
            </a:r>
            <a:endParaRPr sz="1000">
              <a:solidFill>
                <a:srgbClr val="FFFFFF"/>
              </a:solidFill>
              <a:latin typeface="Fira Sans Condensed"/>
              <a:ea typeface="Fira Sans Condensed"/>
              <a:cs typeface="Fira Sans Condensed"/>
              <a:sym typeface="Fira Sans Condensed"/>
            </a:endParaRPr>
          </a:p>
        </p:txBody>
      </p:sp>
      <p:sp>
        <p:nvSpPr>
          <p:cNvPr id="581" name="Google Shape;581;p46"/>
          <p:cNvSpPr txBox="1"/>
          <p:nvPr/>
        </p:nvSpPr>
        <p:spPr>
          <a:xfrm rot="-207134">
            <a:off x="5705540" y="4149601"/>
            <a:ext cx="2600619" cy="497986"/>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000">
              <a:solidFill>
                <a:srgbClr val="595959"/>
              </a:solidFill>
              <a:latin typeface="Barlow Semi Condensed"/>
              <a:ea typeface="Barlow Semi Condensed"/>
              <a:cs typeface="Barlow Semi Condensed"/>
              <a:sym typeface="Barlow Semi Condensed"/>
            </a:endParaRPr>
          </a:p>
        </p:txBody>
      </p:sp>
      <p:sp>
        <p:nvSpPr>
          <p:cNvPr id="582" name="Google Shape;582;p46"/>
          <p:cNvSpPr txBox="1"/>
          <p:nvPr/>
        </p:nvSpPr>
        <p:spPr>
          <a:xfrm>
            <a:off x="5638800" y="2054850"/>
            <a:ext cx="2752800" cy="669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000">
              <a:solidFill>
                <a:srgbClr val="595959"/>
              </a:solidFill>
              <a:latin typeface="Barlow Semi Condensed"/>
              <a:ea typeface="Barlow Semi Condensed"/>
              <a:cs typeface="Barlow Semi Condensed"/>
              <a:sym typeface="Barlow Semi Condensed"/>
            </a:endParaRPr>
          </a:p>
        </p:txBody>
      </p:sp>
      <p:sp>
        <p:nvSpPr>
          <p:cNvPr id="583" name="Google Shape;583;p46"/>
          <p:cNvSpPr txBox="1"/>
          <p:nvPr>
            <p:ph idx="4294967295" type="body"/>
          </p:nvPr>
        </p:nvSpPr>
        <p:spPr>
          <a:xfrm rot="-265858">
            <a:off x="5801949" y="4088240"/>
            <a:ext cx="2492951" cy="525064"/>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84" name="Google Shape;584;p46"/>
          <p:cNvSpPr txBox="1"/>
          <p:nvPr>
            <p:ph idx="4294967295" type="body"/>
          </p:nvPr>
        </p:nvSpPr>
        <p:spPr>
          <a:xfrm>
            <a:off x="5651850" y="2120550"/>
            <a:ext cx="2726700" cy="67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7"/>
          <p:cNvSpPr txBox="1"/>
          <p:nvPr>
            <p:ph idx="4294967295" type="body"/>
          </p:nvPr>
        </p:nvSpPr>
        <p:spPr>
          <a:xfrm rot="-265835">
            <a:off x="5703856" y="3937613"/>
            <a:ext cx="2605787" cy="719766"/>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90" name="Google Shape;590;p47"/>
          <p:cNvSpPr txBox="1"/>
          <p:nvPr>
            <p:ph idx="4294967295" type="body"/>
          </p:nvPr>
        </p:nvSpPr>
        <p:spPr>
          <a:xfrm>
            <a:off x="5880625" y="1899750"/>
            <a:ext cx="2606400" cy="76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8"/>
          <p:cNvSpPr txBox="1"/>
          <p:nvPr>
            <p:ph idx="4294967295" type="body"/>
          </p:nvPr>
        </p:nvSpPr>
        <p:spPr>
          <a:xfrm rot="144069">
            <a:off x="6410326" y="3204949"/>
            <a:ext cx="2305724" cy="1423852"/>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96" name="Google Shape;596;p48"/>
          <p:cNvSpPr txBox="1"/>
          <p:nvPr>
            <p:ph idx="4294967295" type="body"/>
          </p:nvPr>
        </p:nvSpPr>
        <p:spPr>
          <a:xfrm>
            <a:off x="603575" y="3304850"/>
            <a:ext cx="2210700" cy="13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grpSp>
        <p:nvGrpSpPr>
          <p:cNvPr id="597" name="Google Shape;597;p48"/>
          <p:cNvGrpSpPr/>
          <p:nvPr/>
        </p:nvGrpSpPr>
        <p:grpSpPr>
          <a:xfrm>
            <a:off x="11175" y="-2713068"/>
            <a:ext cx="2759843" cy="2564136"/>
            <a:chOff x="-51837" y="2551457"/>
            <a:chExt cx="2759843" cy="2564136"/>
          </a:xfrm>
        </p:grpSpPr>
        <p:sp>
          <p:nvSpPr>
            <p:cNvPr id="598" name="Google Shape;598;p48"/>
            <p:cNvSpPr/>
            <p:nvPr/>
          </p:nvSpPr>
          <p:spPr>
            <a:xfrm rot="-153874">
              <a:off x="319523" y="2977138"/>
              <a:ext cx="1951054" cy="1810227"/>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9" name="Google Shape;599;p48"/>
            <p:cNvPicPr preferRelativeResize="0"/>
            <p:nvPr/>
          </p:nvPicPr>
          <p:blipFill>
            <a:blip r:embed="rId3">
              <a:alphaModFix/>
            </a:blip>
            <a:stretch>
              <a:fillRect/>
            </a:stretch>
          </p:blipFill>
          <p:spPr>
            <a:xfrm rot="-5528045">
              <a:off x="94872" y="2498601"/>
              <a:ext cx="2466424" cy="2669849"/>
            </a:xfrm>
            <a:prstGeom prst="rect">
              <a:avLst/>
            </a:prstGeom>
            <a:noFill/>
            <a:ln>
              <a:noFill/>
            </a:ln>
          </p:spPr>
        </p:pic>
        <p:sp>
          <p:nvSpPr>
            <p:cNvPr id="600" name="Google Shape;600;p48"/>
            <p:cNvSpPr/>
            <p:nvPr/>
          </p:nvSpPr>
          <p:spPr>
            <a:xfrm rot="-239524">
              <a:off x="633127" y="3183930"/>
              <a:ext cx="1387567" cy="148078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5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LEGAL ACTION</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22326"/>
                  </a:solidFill>
                  <a:latin typeface="Fira Sans Condensed"/>
                  <a:ea typeface="Fira Sans Condensed"/>
                  <a:cs typeface="Fira Sans Condensed"/>
                  <a:sym typeface="Fira Sans Condensed"/>
                </a:rPr>
                <a:t>USING THE COURT SYSTEM OR ACTION OF VOTING TO CREATE CHANGE</a:t>
              </a:r>
              <a:endParaRPr sz="1200">
                <a:solidFill>
                  <a:srgbClr val="C22326"/>
                </a:solidFill>
                <a:latin typeface="Fira Sans Condensed"/>
                <a:ea typeface="Fira Sans Condensed"/>
                <a:cs typeface="Fira Sans Condensed"/>
                <a:sym typeface="Fira Sans Condensed"/>
              </a:endParaRPr>
            </a:p>
          </p:txBody>
        </p:sp>
      </p:grpSp>
      <p:grpSp>
        <p:nvGrpSpPr>
          <p:cNvPr id="601" name="Google Shape;601;p48"/>
          <p:cNvGrpSpPr/>
          <p:nvPr/>
        </p:nvGrpSpPr>
        <p:grpSpPr>
          <a:xfrm>
            <a:off x="6525639" y="-2699175"/>
            <a:ext cx="2607173" cy="2528474"/>
            <a:chOff x="6462627" y="2565350"/>
            <a:chExt cx="2607173" cy="2528474"/>
          </a:xfrm>
        </p:grpSpPr>
        <p:sp>
          <p:nvSpPr>
            <p:cNvPr id="602" name="Google Shape;602;p48"/>
            <p:cNvSpPr/>
            <p:nvPr/>
          </p:nvSpPr>
          <p:spPr>
            <a:xfrm rot="-342103">
              <a:off x="6942887" y="2995615"/>
              <a:ext cx="1733275" cy="163802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3" name="Google Shape;603;p48"/>
            <p:cNvGrpSpPr/>
            <p:nvPr/>
          </p:nvGrpSpPr>
          <p:grpSpPr>
            <a:xfrm>
              <a:off x="6462627" y="2565350"/>
              <a:ext cx="2607173" cy="2528474"/>
              <a:chOff x="6462627" y="2565350"/>
              <a:chExt cx="2607173" cy="2528474"/>
            </a:xfrm>
          </p:grpSpPr>
          <p:pic>
            <p:nvPicPr>
              <p:cNvPr id="604" name="Google Shape;604;p48"/>
              <p:cNvPicPr preferRelativeResize="0"/>
              <p:nvPr/>
            </p:nvPicPr>
            <p:blipFill>
              <a:blip r:embed="rId3">
                <a:alphaModFix/>
              </a:blip>
              <a:stretch>
                <a:fillRect/>
              </a:stretch>
            </p:blipFill>
            <p:spPr>
              <a:xfrm rot="10501908">
                <a:off x="6558906" y="2665533"/>
                <a:ext cx="2414616" cy="2328109"/>
              </a:xfrm>
              <a:prstGeom prst="rect">
                <a:avLst/>
              </a:prstGeom>
              <a:noFill/>
              <a:ln>
                <a:noFill/>
              </a:ln>
            </p:spPr>
          </p:pic>
          <p:sp>
            <p:nvSpPr>
              <p:cNvPr id="605" name="Google Shape;605;p48"/>
              <p:cNvSpPr/>
              <p:nvPr/>
            </p:nvSpPr>
            <p:spPr>
              <a:xfrm rot="-346164">
                <a:off x="7024606" y="2955933"/>
                <a:ext cx="1483213" cy="17410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PERSEVERANCE</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CONTINUING IN ONE’S EFFORTS DESPITE DIFFICULTY OR DELAY IN ACHIEVING SUCCESS</a:t>
                </a:r>
                <a:endParaRPr sz="1200">
                  <a:latin typeface="Fira Sans Condensed"/>
                  <a:ea typeface="Fira Sans Condensed"/>
                  <a:cs typeface="Fira Sans Condensed"/>
                  <a:sym typeface="Fira Sans Condensed"/>
                </a:endParaRPr>
              </a:p>
            </p:txBody>
          </p:sp>
        </p:grpSp>
      </p:grpSp>
      <p:grpSp>
        <p:nvGrpSpPr>
          <p:cNvPr id="606" name="Google Shape;606;p48"/>
          <p:cNvGrpSpPr/>
          <p:nvPr/>
        </p:nvGrpSpPr>
        <p:grpSpPr>
          <a:xfrm>
            <a:off x="4714496" y="-2635447"/>
            <a:ext cx="2402034" cy="2590491"/>
            <a:chOff x="4651484" y="2629078"/>
            <a:chExt cx="2402034" cy="2590491"/>
          </a:xfrm>
        </p:grpSpPr>
        <p:sp>
          <p:nvSpPr>
            <p:cNvPr id="607" name="Google Shape;607;p48"/>
            <p:cNvSpPr/>
            <p:nvPr/>
          </p:nvSpPr>
          <p:spPr>
            <a:xfrm rot="635">
              <a:off x="5014852" y="3000503"/>
              <a:ext cx="1624200" cy="185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8" name="Google Shape;608;p48"/>
            <p:cNvGrpSpPr/>
            <p:nvPr/>
          </p:nvGrpSpPr>
          <p:grpSpPr>
            <a:xfrm>
              <a:off x="4651484" y="2629078"/>
              <a:ext cx="2402034" cy="2590491"/>
              <a:chOff x="4651484" y="2629078"/>
              <a:chExt cx="2402034" cy="2590491"/>
            </a:xfrm>
          </p:grpSpPr>
          <p:pic>
            <p:nvPicPr>
              <p:cNvPr id="609" name="Google Shape;609;p48"/>
              <p:cNvPicPr preferRelativeResize="0"/>
              <p:nvPr/>
            </p:nvPicPr>
            <p:blipFill>
              <a:blip r:embed="rId3">
                <a:alphaModFix/>
              </a:blip>
              <a:stretch>
                <a:fillRect/>
              </a:stretch>
            </p:blipFill>
            <p:spPr>
              <a:xfrm rot="82679">
                <a:off x="4681622" y="2656869"/>
                <a:ext cx="2341757" cy="2534910"/>
              </a:xfrm>
              <a:prstGeom prst="rect">
                <a:avLst/>
              </a:prstGeom>
              <a:noFill/>
              <a:ln>
                <a:noFill/>
              </a:ln>
            </p:spPr>
          </p:pic>
          <p:sp>
            <p:nvSpPr>
              <p:cNvPr id="610" name="Google Shape;610;p48"/>
              <p:cNvSpPr/>
              <p:nvPr/>
            </p:nvSpPr>
            <p:spPr>
              <a:xfrm rot="30905">
                <a:off x="5064952" y="3154363"/>
                <a:ext cx="1568463" cy="148085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VIOLENT</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100">
                  <a:solidFill>
                    <a:srgbClr val="C32225"/>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32225"/>
                    </a:solidFill>
                    <a:latin typeface="Fira Sans Condensed"/>
                    <a:ea typeface="Fira Sans Condensed"/>
                    <a:cs typeface="Fira Sans Condensed"/>
                    <a:sym typeface="Fira Sans Condensed"/>
                  </a:rPr>
                  <a:t>USING PHYSICAL VIOLENCE TO RESIST OPPRESSION AND CREATE CHANGE</a:t>
                </a:r>
                <a:endParaRPr sz="1200">
                  <a:latin typeface="Fira Sans Condensed"/>
                  <a:ea typeface="Fira Sans Condensed"/>
                  <a:cs typeface="Fira Sans Condensed"/>
                  <a:sym typeface="Fira Sans Condensed"/>
                </a:endParaRPr>
              </a:p>
            </p:txBody>
          </p:sp>
        </p:grpSp>
      </p:grpSp>
      <p:grpSp>
        <p:nvGrpSpPr>
          <p:cNvPr id="611" name="Google Shape;611;p48"/>
          <p:cNvGrpSpPr/>
          <p:nvPr/>
        </p:nvGrpSpPr>
        <p:grpSpPr>
          <a:xfrm>
            <a:off x="2309462" y="-2736449"/>
            <a:ext cx="2768375" cy="2596724"/>
            <a:chOff x="2246450" y="2528076"/>
            <a:chExt cx="2768375" cy="2596724"/>
          </a:xfrm>
        </p:grpSpPr>
        <p:sp>
          <p:nvSpPr>
            <p:cNvPr id="612" name="Google Shape;612;p48"/>
            <p:cNvSpPr/>
            <p:nvPr/>
          </p:nvSpPr>
          <p:spPr>
            <a:xfrm rot="266251">
              <a:off x="2731169" y="2916355"/>
              <a:ext cx="1833998" cy="172054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48"/>
            <p:cNvGrpSpPr/>
            <p:nvPr/>
          </p:nvGrpSpPr>
          <p:grpSpPr>
            <a:xfrm>
              <a:off x="2246450" y="2528076"/>
              <a:ext cx="2768375" cy="2596724"/>
              <a:chOff x="2246450" y="2528076"/>
              <a:chExt cx="2768375" cy="2596724"/>
            </a:xfrm>
          </p:grpSpPr>
          <p:pic>
            <p:nvPicPr>
              <p:cNvPr id="614" name="Google Shape;614;p48"/>
              <p:cNvPicPr preferRelativeResize="0"/>
              <p:nvPr/>
            </p:nvPicPr>
            <p:blipFill>
              <a:blip r:embed="rId3">
                <a:alphaModFix/>
              </a:blip>
              <a:stretch>
                <a:fillRect/>
              </a:stretch>
            </p:blipFill>
            <p:spPr>
              <a:xfrm rot="5764284">
                <a:off x="2459760" y="2558982"/>
                <a:ext cx="2341754" cy="2534911"/>
              </a:xfrm>
              <a:prstGeom prst="rect">
                <a:avLst/>
              </a:prstGeom>
              <a:noFill/>
              <a:ln>
                <a:noFill/>
              </a:ln>
            </p:spPr>
          </p:pic>
          <p:sp>
            <p:nvSpPr>
              <p:cNvPr id="615" name="Google Shape;615;p48"/>
              <p:cNvSpPr/>
              <p:nvPr/>
            </p:nvSpPr>
            <p:spPr>
              <a:xfrm rot="413053">
                <a:off x="2822901" y="3105705"/>
                <a:ext cx="1646873" cy="148069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NON-VIOLENT 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3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USING PEACEFUL ACTIONS TO RESIST OPPRESSION AND CREATE CHANGE</a:t>
                </a:r>
                <a:endParaRPr sz="1200">
                  <a:latin typeface="Fira Sans Condensed"/>
                  <a:ea typeface="Fira Sans Condensed"/>
                  <a:cs typeface="Fira Sans Condensed"/>
                  <a:sym typeface="Fira Sans Condensed"/>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0"/>
          <p:cNvSpPr/>
          <p:nvPr/>
        </p:nvSpPr>
        <p:spPr>
          <a:xfrm>
            <a:off x="5714425"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0"/>
          <p:cNvSpPr/>
          <p:nvPr/>
        </p:nvSpPr>
        <p:spPr>
          <a:xfrm>
            <a:off x="6544485"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0"/>
          <p:cNvSpPr/>
          <p:nvPr/>
        </p:nvSpPr>
        <p:spPr>
          <a:xfrm>
            <a:off x="7306450" y="987850"/>
            <a:ext cx="535200" cy="516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0"/>
          <p:cNvSpPr txBox="1"/>
          <p:nvPr>
            <p:ph idx="4294967295" type="body"/>
          </p:nvPr>
        </p:nvSpPr>
        <p:spPr>
          <a:xfrm>
            <a:off x="5193450" y="4101350"/>
            <a:ext cx="3126000" cy="464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628" name="Google Shape;628;p50"/>
          <p:cNvSpPr txBox="1"/>
          <p:nvPr>
            <p:ph idx="4294967295" type="body"/>
          </p:nvPr>
        </p:nvSpPr>
        <p:spPr>
          <a:xfrm rot="-210188">
            <a:off x="5206707" y="2659492"/>
            <a:ext cx="3471186" cy="417461"/>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51"/>
          <p:cNvSpPr txBox="1"/>
          <p:nvPr>
            <p:ph idx="4294967295" type="body"/>
          </p:nvPr>
        </p:nvSpPr>
        <p:spPr>
          <a:xfrm rot="444">
            <a:off x="6096350" y="3537302"/>
            <a:ext cx="2324700" cy="104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634" name="Google Shape;634;p51"/>
          <p:cNvSpPr txBox="1"/>
          <p:nvPr>
            <p:ph idx="4294967295" type="body"/>
          </p:nvPr>
        </p:nvSpPr>
        <p:spPr>
          <a:xfrm>
            <a:off x="6001075" y="1167825"/>
            <a:ext cx="2420100" cy="945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52"/>
          <p:cNvSpPr txBox="1"/>
          <p:nvPr>
            <p:ph idx="4294967295" type="body"/>
          </p:nvPr>
        </p:nvSpPr>
        <p:spPr>
          <a:xfrm rot="144069">
            <a:off x="6415063" y="2977823"/>
            <a:ext cx="2305724" cy="1651155"/>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640" name="Google Shape;640;p52"/>
          <p:cNvSpPr txBox="1"/>
          <p:nvPr>
            <p:ph idx="4294967295" type="body"/>
          </p:nvPr>
        </p:nvSpPr>
        <p:spPr>
          <a:xfrm>
            <a:off x="603575" y="3304850"/>
            <a:ext cx="2210700" cy="13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grpSp>
        <p:nvGrpSpPr>
          <p:cNvPr id="641" name="Google Shape;641;p52"/>
          <p:cNvGrpSpPr/>
          <p:nvPr/>
        </p:nvGrpSpPr>
        <p:grpSpPr>
          <a:xfrm>
            <a:off x="11175" y="-2713068"/>
            <a:ext cx="2759843" cy="2564136"/>
            <a:chOff x="-51837" y="2551457"/>
            <a:chExt cx="2759843" cy="2564136"/>
          </a:xfrm>
        </p:grpSpPr>
        <p:sp>
          <p:nvSpPr>
            <p:cNvPr id="642" name="Google Shape;642;p52"/>
            <p:cNvSpPr/>
            <p:nvPr/>
          </p:nvSpPr>
          <p:spPr>
            <a:xfrm rot="-153874">
              <a:off x="319523" y="2977138"/>
              <a:ext cx="1951054" cy="1810227"/>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52"/>
            <p:cNvPicPr preferRelativeResize="0"/>
            <p:nvPr/>
          </p:nvPicPr>
          <p:blipFill>
            <a:blip r:embed="rId3">
              <a:alphaModFix/>
            </a:blip>
            <a:stretch>
              <a:fillRect/>
            </a:stretch>
          </p:blipFill>
          <p:spPr>
            <a:xfrm rot="-5528045">
              <a:off x="94872" y="2498601"/>
              <a:ext cx="2466424" cy="2669849"/>
            </a:xfrm>
            <a:prstGeom prst="rect">
              <a:avLst/>
            </a:prstGeom>
            <a:noFill/>
            <a:ln>
              <a:noFill/>
            </a:ln>
          </p:spPr>
        </p:pic>
        <p:sp>
          <p:nvSpPr>
            <p:cNvPr id="644" name="Google Shape;644;p52"/>
            <p:cNvSpPr/>
            <p:nvPr/>
          </p:nvSpPr>
          <p:spPr>
            <a:xfrm rot="-239524">
              <a:off x="633127" y="3183930"/>
              <a:ext cx="1387567" cy="148078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5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LEGAL ACTION</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22326"/>
                  </a:solidFill>
                  <a:latin typeface="Fira Sans Condensed"/>
                  <a:ea typeface="Fira Sans Condensed"/>
                  <a:cs typeface="Fira Sans Condensed"/>
                  <a:sym typeface="Fira Sans Condensed"/>
                </a:rPr>
                <a:t>USING THE COURT SYSTEM OR ACTION OF VOTING TO CREATE CHANGE</a:t>
              </a:r>
              <a:endParaRPr sz="1200">
                <a:solidFill>
                  <a:srgbClr val="C22326"/>
                </a:solidFill>
                <a:latin typeface="Fira Sans Condensed"/>
                <a:ea typeface="Fira Sans Condensed"/>
                <a:cs typeface="Fira Sans Condensed"/>
                <a:sym typeface="Fira Sans Condensed"/>
              </a:endParaRPr>
            </a:p>
          </p:txBody>
        </p:sp>
      </p:grpSp>
      <p:grpSp>
        <p:nvGrpSpPr>
          <p:cNvPr id="645" name="Google Shape;645;p52"/>
          <p:cNvGrpSpPr/>
          <p:nvPr/>
        </p:nvGrpSpPr>
        <p:grpSpPr>
          <a:xfrm>
            <a:off x="6525639" y="-2699175"/>
            <a:ext cx="2607173" cy="2528474"/>
            <a:chOff x="6462627" y="2565350"/>
            <a:chExt cx="2607173" cy="2528474"/>
          </a:xfrm>
        </p:grpSpPr>
        <p:sp>
          <p:nvSpPr>
            <p:cNvPr id="646" name="Google Shape;646;p52"/>
            <p:cNvSpPr/>
            <p:nvPr/>
          </p:nvSpPr>
          <p:spPr>
            <a:xfrm rot="-342103">
              <a:off x="6942887" y="2995615"/>
              <a:ext cx="1733275" cy="163802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7" name="Google Shape;647;p52"/>
            <p:cNvGrpSpPr/>
            <p:nvPr/>
          </p:nvGrpSpPr>
          <p:grpSpPr>
            <a:xfrm>
              <a:off x="6462627" y="2565350"/>
              <a:ext cx="2607173" cy="2528474"/>
              <a:chOff x="6462627" y="2565350"/>
              <a:chExt cx="2607173" cy="2528474"/>
            </a:xfrm>
          </p:grpSpPr>
          <p:pic>
            <p:nvPicPr>
              <p:cNvPr id="648" name="Google Shape;648;p52"/>
              <p:cNvPicPr preferRelativeResize="0"/>
              <p:nvPr/>
            </p:nvPicPr>
            <p:blipFill>
              <a:blip r:embed="rId3">
                <a:alphaModFix/>
              </a:blip>
              <a:stretch>
                <a:fillRect/>
              </a:stretch>
            </p:blipFill>
            <p:spPr>
              <a:xfrm rot="10501908">
                <a:off x="6558906" y="2665533"/>
                <a:ext cx="2414616" cy="2328109"/>
              </a:xfrm>
              <a:prstGeom prst="rect">
                <a:avLst/>
              </a:prstGeom>
              <a:noFill/>
              <a:ln>
                <a:noFill/>
              </a:ln>
            </p:spPr>
          </p:pic>
          <p:sp>
            <p:nvSpPr>
              <p:cNvPr id="649" name="Google Shape;649;p52"/>
              <p:cNvSpPr/>
              <p:nvPr/>
            </p:nvSpPr>
            <p:spPr>
              <a:xfrm rot="-346164">
                <a:off x="7024606" y="2955933"/>
                <a:ext cx="1483213" cy="17410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4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PERSEVERANCE</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CONTINUING IN ONE’S EFFORTS DESPITE DIFFICULTY OR DELAY IN ACHIEVING SUCCESS</a:t>
                </a:r>
                <a:endParaRPr sz="1200">
                  <a:latin typeface="Fira Sans Condensed"/>
                  <a:ea typeface="Fira Sans Condensed"/>
                  <a:cs typeface="Fira Sans Condensed"/>
                  <a:sym typeface="Fira Sans Condensed"/>
                </a:endParaRPr>
              </a:p>
            </p:txBody>
          </p:sp>
        </p:grpSp>
      </p:grpSp>
      <p:grpSp>
        <p:nvGrpSpPr>
          <p:cNvPr id="650" name="Google Shape;650;p52"/>
          <p:cNvGrpSpPr/>
          <p:nvPr/>
        </p:nvGrpSpPr>
        <p:grpSpPr>
          <a:xfrm>
            <a:off x="4714496" y="-2635447"/>
            <a:ext cx="2402034" cy="2590491"/>
            <a:chOff x="4651484" y="2629078"/>
            <a:chExt cx="2402034" cy="2590491"/>
          </a:xfrm>
        </p:grpSpPr>
        <p:sp>
          <p:nvSpPr>
            <p:cNvPr id="651" name="Google Shape;651;p52"/>
            <p:cNvSpPr/>
            <p:nvPr/>
          </p:nvSpPr>
          <p:spPr>
            <a:xfrm rot="635">
              <a:off x="5014852" y="3000503"/>
              <a:ext cx="1624200" cy="185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2" name="Google Shape;652;p52"/>
            <p:cNvGrpSpPr/>
            <p:nvPr/>
          </p:nvGrpSpPr>
          <p:grpSpPr>
            <a:xfrm>
              <a:off x="4651484" y="2629078"/>
              <a:ext cx="2402034" cy="2590491"/>
              <a:chOff x="4651484" y="2629078"/>
              <a:chExt cx="2402034" cy="2590491"/>
            </a:xfrm>
          </p:grpSpPr>
          <p:pic>
            <p:nvPicPr>
              <p:cNvPr id="653" name="Google Shape;653;p52"/>
              <p:cNvPicPr preferRelativeResize="0"/>
              <p:nvPr/>
            </p:nvPicPr>
            <p:blipFill>
              <a:blip r:embed="rId3">
                <a:alphaModFix/>
              </a:blip>
              <a:stretch>
                <a:fillRect/>
              </a:stretch>
            </p:blipFill>
            <p:spPr>
              <a:xfrm rot="82679">
                <a:off x="4681622" y="2656869"/>
                <a:ext cx="2341757" cy="2534910"/>
              </a:xfrm>
              <a:prstGeom prst="rect">
                <a:avLst/>
              </a:prstGeom>
              <a:noFill/>
              <a:ln>
                <a:noFill/>
              </a:ln>
            </p:spPr>
          </p:pic>
          <p:sp>
            <p:nvSpPr>
              <p:cNvPr id="654" name="Google Shape;654;p52"/>
              <p:cNvSpPr/>
              <p:nvPr/>
            </p:nvSpPr>
            <p:spPr>
              <a:xfrm rot="30905">
                <a:off x="5064952" y="3154363"/>
                <a:ext cx="1568463" cy="148085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VIOLENT</a:t>
                </a:r>
                <a:endParaRPr sz="1300">
                  <a:solidFill>
                    <a:srgbClr val="F37338"/>
                  </a:solidFill>
                  <a:latin typeface="El Messiri"/>
                  <a:ea typeface="El Messiri"/>
                  <a:cs typeface="El Messiri"/>
                  <a:sym typeface="El Messiri"/>
                </a:endParaRPr>
              </a:p>
              <a:p>
                <a:pPr indent="0" lvl="0" marL="0" rtl="0" algn="ctr">
                  <a:spcBef>
                    <a:spcPts val="0"/>
                  </a:spcBef>
                  <a:spcAft>
                    <a:spcPts val="0"/>
                  </a:spcAft>
                  <a:buNone/>
                </a:pPr>
                <a:r>
                  <a:rPr lang="en" sz="1300">
                    <a:solidFill>
                      <a:srgbClr val="F37338"/>
                    </a:solidFill>
                    <a:latin typeface="El Messiri"/>
                    <a:ea typeface="El Messiri"/>
                    <a:cs typeface="El Messiri"/>
                    <a:sym typeface="El Messiri"/>
                  </a:rPr>
                  <a:t>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100">
                  <a:solidFill>
                    <a:srgbClr val="C32225"/>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200">
                    <a:solidFill>
                      <a:srgbClr val="C32225"/>
                    </a:solidFill>
                    <a:latin typeface="Fira Sans Condensed"/>
                    <a:ea typeface="Fira Sans Condensed"/>
                    <a:cs typeface="Fira Sans Condensed"/>
                    <a:sym typeface="Fira Sans Condensed"/>
                  </a:rPr>
                  <a:t>USING PHYSICAL VIOLENCE TO RESIST OPPRESSION AND CREATE CHANGE</a:t>
                </a:r>
                <a:endParaRPr sz="1200">
                  <a:latin typeface="Fira Sans Condensed"/>
                  <a:ea typeface="Fira Sans Condensed"/>
                  <a:cs typeface="Fira Sans Condensed"/>
                  <a:sym typeface="Fira Sans Condensed"/>
                </a:endParaRPr>
              </a:p>
            </p:txBody>
          </p:sp>
        </p:grpSp>
      </p:grpSp>
      <p:grpSp>
        <p:nvGrpSpPr>
          <p:cNvPr id="655" name="Google Shape;655;p52"/>
          <p:cNvGrpSpPr/>
          <p:nvPr/>
        </p:nvGrpSpPr>
        <p:grpSpPr>
          <a:xfrm>
            <a:off x="2309462" y="-2736449"/>
            <a:ext cx="2768375" cy="2596724"/>
            <a:chOff x="2246450" y="2528076"/>
            <a:chExt cx="2768375" cy="2596724"/>
          </a:xfrm>
        </p:grpSpPr>
        <p:sp>
          <p:nvSpPr>
            <p:cNvPr id="656" name="Google Shape;656;p52"/>
            <p:cNvSpPr/>
            <p:nvPr/>
          </p:nvSpPr>
          <p:spPr>
            <a:xfrm rot="266251">
              <a:off x="2731169" y="2916355"/>
              <a:ext cx="1833998" cy="172054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7" name="Google Shape;657;p52"/>
            <p:cNvGrpSpPr/>
            <p:nvPr/>
          </p:nvGrpSpPr>
          <p:grpSpPr>
            <a:xfrm>
              <a:off x="2246450" y="2528076"/>
              <a:ext cx="2768375" cy="2596724"/>
              <a:chOff x="2246450" y="2528076"/>
              <a:chExt cx="2768375" cy="2596724"/>
            </a:xfrm>
          </p:grpSpPr>
          <p:pic>
            <p:nvPicPr>
              <p:cNvPr id="658" name="Google Shape;658;p52"/>
              <p:cNvPicPr preferRelativeResize="0"/>
              <p:nvPr/>
            </p:nvPicPr>
            <p:blipFill>
              <a:blip r:embed="rId3">
                <a:alphaModFix/>
              </a:blip>
              <a:stretch>
                <a:fillRect/>
              </a:stretch>
            </p:blipFill>
            <p:spPr>
              <a:xfrm rot="5764284">
                <a:off x="2459760" y="2558982"/>
                <a:ext cx="2341754" cy="2534911"/>
              </a:xfrm>
              <a:prstGeom prst="rect">
                <a:avLst/>
              </a:prstGeom>
              <a:noFill/>
              <a:ln>
                <a:noFill/>
              </a:ln>
            </p:spPr>
          </p:pic>
          <p:sp>
            <p:nvSpPr>
              <p:cNvPr id="659" name="Google Shape;659;p52"/>
              <p:cNvSpPr/>
              <p:nvPr/>
            </p:nvSpPr>
            <p:spPr>
              <a:xfrm rot="413053">
                <a:off x="2822901" y="3105705"/>
                <a:ext cx="1646873" cy="148069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37338"/>
                    </a:solidFill>
                    <a:latin typeface="El Messiri"/>
                    <a:ea typeface="El Messiri"/>
                    <a:cs typeface="El Messiri"/>
                    <a:sym typeface="El Messiri"/>
                  </a:rPr>
                  <a:t>NON-VIOLENT RESISTANCE</a:t>
                </a:r>
                <a:endParaRPr sz="1300">
                  <a:solidFill>
                    <a:srgbClr val="F37338"/>
                  </a:solidFill>
                  <a:latin typeface="El Messiri"/>
                  <a:ea typeface="El Messiri"/>
                  <a:cs typeface="El Messiri"/>
                  <a:sym typeface="El Messiri"/>
                </a:endParaRPr>
              </a:p>
              <a:p>
                <a:pPr indent="0" lvl="0" marL="0" rtl="0" algn="l">
                  <a:spcBef>
                    <a:spcPts val="0"/>
                  </a:spcBef>
                  <a:spcAft>
                    <a:spcPts val="0"/>
                  </a:spcAft>
                  <a:buNone/>
                </a:pPr>
                <a:r>
                  <a:t/>
                </a:r>
                <a:endParaRPr sz="300">
                  <a:latin typeface="Mountains of Christmas"/>
                  <a:ea typeface="Mountains of Christmas"/>
                  <a:cs typeface="Mountains of Christmas"/>
                  <a:sym typeface="Mountains of Christmas"/>
                </a:endParaRPr>
              </a:p>
              <a:p>
                <a:pPr indent="0" lvl="0" marL="0" rtl="0" algn="ctr">
                  <a:spcBef>
                    <a:spcPts val="0"/>
                  </a:spcBef>
                  <a:spcAft>
                    <a:spcPts val="0"/>
                  </a:spcAft>
                  <a:buClr>
                    <a:srgbClr val="C32225"/>
                  </a:buClr>
                  <a:buSzPts val="1100"/>
                  <a:buFont typeface="Arial"/>
                  <a:buNone/>
                </a:pPr>
                <a:r>
                  <a:rPr lang="en" sz="1200">
                    <a:solidFill>
                      <a:srgbClr val="C32225"/>
                    </a:solidFill>
                    <a:latin typeface="Fira Sans Condensed"/>
                    <a:ea typeface="Fira Sans Condensed"/>
                    <a:cs typeface="Fira Sans Condensed"/>
                    <a:sym typeface="Fira Sans Condensed"/>
                  </a:rPr>
                  <a:t>USING PEACEFUL ACTIONS TO RESIST OPPRESSION AND CREATE CHANGE</a:t>
                </a:r>
                <a:endParaRPr sz="1200">
                  <a:latin typeface="Fira Sans Condensed"/>
                  <a:ea typeface="Fira Sans Condensed"/>
                  <a:cs typeface="Fira Sans Condensed"/>
                  <a:sym typeface="Fira Sans Condensed"/>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3"/>
          <p:cNvSpPr txBox="1"/>
          <p:nvPr>
            <p:ph idx="4294967295" type="body"/>
          </p:nvPr>
        </p:nvSpPr>
        <p:spPr>
          <a:xfrm>
            <a:off x="5125025" y="3591900"/>
            <a:ext cx="3208500" cy="733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665" name="Google Shape;665;p53"/>
          <p:cNvSpPr txBox="1"/>
          <p:nvPr>
            <p:ph idx="4294967295" type="body"/>
          </p:nvPr>
        </p:nvSpPr>
        <p:spPr>
          <a:xfrm>
            <a:off x="5125025" y="2571750"/>
            <a:ext cx="3208500" cy="51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5">
            <a:hlinkClick r:id="rId3"/>
          </p:cNvPr>
          <p:cNvSpPr/>
          <p:nvPr/>
        </p:nvSpPr>
        <p:spPr>
          <a:xfrm>
            <a:off x="210100" y="2818575"/>
            <a:ext cx="2664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5">
            <a:hlinkClick r:id="rId4"/>
          </p:cNvPr>
          <p:cNvSpPr/>
          <p:nvPr/>
        </p:nvSpPr>
        <p:spPr>
          <a:xfrm>
            <a:off x="333650" y="3447225"/>
            <a:ext cx="2664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5">
            <a:hlinkClick r:id="rId5"/>
          </p:cNvPr>
          <p:cNvSpPr/>
          <p:nvPr/>
        </p:nvSpPr>
        <p:spPr>
          <a:xfrm>
            <a:off x="1381124" y="3631950"/>
            <a:ext cx="390600" cy="33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5">
            <a:hlinkClick r:id="rId6"/>
          </p:cNvPr>
          <p:cNvSpPr/>
          <p:nvPr/>
        </p:nvSpPr>
        <p:spPr>
          <a:xfrm>
            <a:off x="2510425" y="2806125"/>
            <a:ext cx="2286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5">
            <a:hlinkClick r:id="rId7"/>
          </p:cNvPr>
          <p:cNvSpPr/>
          <p:nvPr/>
        </p:nvSpPr>
        <p:spPr>
          <a:xfrm>
            <a:off x="3333950" y="3562200"/>
            <a:ext cx="390600" cy="33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5">
            <a:hlinkClick r:id="rId8"/>
          </p:cNvPr>
          <p:cNvSpPr/>
          <p:nvPr/>
        </p:nvSpPr>
        <p:spPr>
          <a:xfrm>
            <a:off x="5148625" y="2818575"/>
            <a:ext cx="390600" cy="33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5">
            <a:hlinkClick r:id="rId9"/>
          </p:cNvPr>
          <p:cNvSpPr/>
          <p:nvPr/>
        </p:nvSpPr>
        <p:spPr>
          <a:xfrm>
            <a:off x="6980725" y="2784225"/>
            <a:ext cx="390600" cy="33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5">
            <a:hlinkClick r:id="rId10"/>
          </p:cNvPr>
          <p:cNvSpPr/>
          <p:nvPr/>
        </p:nvSpPr>
        <p:spPr>
          <a:xfrm>
            <a:off x="7663050" y="3562200"/>
            <a:ext cx="2664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5">
            <a:hlinkClick r:id="rId11"/>
          </p:cNvPr>
          <p:cNvSpPr/>
          <p:nvPr/>
        </p:nvSpPr>
        <p:spPr>
          <a:xfrm>
            <a:off x="8382125" y="2779275"/>
            <a:ext cx="390600" cy="3354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6"/>
          <p:cNvSpPr txBox="1"/>
          <p:nvPr>
            <p:ph idx="4294967295" type="body"/>
          </p:nvPr>
        </p:nvSpPr>
        <p:spPr>
          <a:xfrm rot="-265855">
            <a:off x="5698319" y="3942039"/>
            <a:ext cx="2496863" cy="573521"/>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495" name="Google Shape;495;p36"/>
          <p:cNvSpPr txBox="1"/>
          <p:nvPr>
            <p:ph idx="4294967295" type="body"/>
          </p:nvPr>
        </p:nvSpPr>
        <p:spPr>
          <a:xfrm>
            <a:off x="5617800" y="2054850"/>
            <a:ext cx="2726700" cy="67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pic>
        <p:nvPicPr>
          <p:cNvPr id="496" name="Google Shape;496;p36" title="highlight directions.webm">
            <a:hlinkClick r:id="rId3"/>
          </p:cNvPr>
          <p:cNvPicPr preferRelativeResize="0"/>
          <p:nvPr/>
        </p:nvPicPr>
        <p:blipFill>
          <a:blip r:embed="rId4">
            <a:alphaModFix/>
          </a:blip>
          <a:stretch>
            <a:fillRect/>
          </a:stretch>
        </p:blipFill>
        <p:spPr>
          <a:xfrm>
            <a:off x="-1981200" y="322500"/>
            <a:ext cx="1981199" cy="1238249"/>
          </a:xfrm>
          <a:prstGeom prst="rect">
            <a:avLst/>
          </a:prstGeom>
          <a:noFill/>
          <a:ln>
            <a:noFill/>
          </a:ln>
        </p:spPr>
      </p:pic>
      <p:sp>
        <p:nvSpPr>
          <p:cNvPr id="497" name="Google Shape;497;p36"/>
          <p:cNvSpPr txBox="1"/>
          <p:nvPr/>
        </p:nvSpPr>
        <p:spPr>
          <a:xfrm>
            <a:off x="438150" y="523875"/>
            <a:ext cx="4124400" cy="474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Henry "Box" Brown was born into bondage in Louisa County and was taken from his mother and father when he was 15 years old. Brown was sold and sent to work in a Richmond tobacco factory while living in a rented house. In 1848 his pregnant wife, who was owned by another enslaver, was sold to a plantation in North Carolina along with their three children. This loss fueled Brown's desire to escape enslavement.</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Brown, an active member of a local church, enlisted a fellow parishioner and a white shoemaker to aid him in his escape to the North. Brown's plan was to have himself shipped as cargo from Richmond to Philadelphia, where slavery had been abolished.</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C32225"/>
              </a:buClr>
              <a:buSzPts val="1100"/>
              <a:buFont typeface="Arial"/>
              <a:buNone/>
            </a:pPr>
            <a:r>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In March 1849 Henry, packaged in a 3 feet long by 2 feet 8 inches deep by 2 feet wide box, was sent as “dry goods.” Brown traveled in the box lined with baize, a coarse woollen cloth, carrying with him some water and a few biscuits. There was a hole cut in the box for air and it was nailed and tied with straps. In large words, “this side up” was written on the box. Brown traveled by a variety of wagons, railroads, steamboats, ferries, and finally, for added safety, a delivery wagon that brought the box to the Philadelphia Anti-Slavery Society.</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As a free man, Brown lectured across New England on the evils of slavery and participated in the publication of his story, the </a:t>
            </a:r>
            <a:r>
              <a:rPr lang="en" sz="1000" u="sng">
                <a:solidFill>
                  <a:srgbClr val="FFE599"/>
                </a:solidFill>
                <a:latin typeface="Fredericka the Great"/>
                <a:ea typeface="Fredericka the Great"/>
                <a:cs typeface="Fredericka the Great"/>
                <a:sym typeface="Fredericka the Great"/>
                <a:hlinkClick r:id="rId5">
                  <a:extLst>
                    <a:ext uri="{A12FA001-AC4F-418D-AE19-62706E023703}">
                      <ahyp:hlinkClr val="tx"/>
                    </a:ext>
                  </a:extLst>
                </a:hlinkClick>
              </a:rPr>
              <a:t>Narrative of Henry Box</a:t>
            </a:r>
            <a:r>
              <a:rPr lang="en" sz="1000" u="sng">
                <a:solidFill>
                  <a:srgbClr val="FFFFFF"/>
                </a:solidFill>
                <a:latin typeface="Fredericka the Great"/>
                <a:ea typeface="Fredericka the Great"/>
                <a:cs typeface="Fredericka the Great"/>
                <a:sym typeface="Fredericka the Great"/>
                <a:hlinkClick r:id="rId6">
                  <a:extLst>
                    <a:ext uri="{A12FA001-AC4F-418D-AE19-62706E023703}">
                      <ahyp:hlinkClr val="tx"/>
                    </a:ext>
                  </a:extLst>
                </a:hlinkClick>
              </a:rPr>
              <a:t> </a:t>
            </a:r>
            <a:r>
              <a:rPr lang="en" sz="1000" u="sng">
                <a:solidFill>
                  <a:srgbClr val="FFE599"/>
                </a:solidFill>
                <a:latin typeface="Fredericka the Great"/>
                <a:ea typeface="Fredericka the Great"/>
                <a:cs typeface="Fredericka the Great"/>
                <a:sym typeface="Fredericka the Great"/>
                <a:hlinkClick r:id="rId7">
                  <a:extLst>
                    <a:ext uri="{A12FA001-AC4F-418D-AE19-62706E023703}">
                      <ahyp:hlinkClr val="tx"/>
                    </a:ext>
                  </a:extLst>
                </a:hlinkClick>
              </a:rPr>
              <a:t>Brown </a:t>
            </a:r>
            <a:r>
              <a:rPr lang="en" sz="1000" u="sng">
                <a:solidFill>
                  <a:srgbClr val="FFE599"/>
                </a:solidFill>
                <a:latin typeface="Fredericka the Great"/>
                <a:ea typeface="Fredericka the Great"/>
                <a:cs typeface="Fredericka the Great"/>
                <a:sym typeface="Fredericka the Great"/>
              </a:rPr>
              <a:t>(1849)</a:t>
            </a:r>
            <a:r>
              <a:rPr lang="en" sz="1000">
                <a:solidFill>
                  <a:srgbClr val="FFE599"/>
                </a:solidFill>
                <a:latin typeface="Fira Sans Condensed"/>
                <a:ea typeface="Fira Sans Condensed"/>
                <a:cs typeface="Fira Sans Condensed"/>
                <a:sym typeface="Fira Sans Condensed"/>
              </a:rPr>
              <a:t>.</a:t>
            </a:r>
            <a:r>
              <a:rPr lang="en" sz="1000">
                <a:solidFill>
                  <a:srgbClr val="FFFFFF"/>
                </a:solidFill>
                <a:latin typeface="Fira Sans Condensed"/>
                <a:ea typeface="Fira Sans Condensed"/>
                <a:cs typeface="Fira Sans Condensed"/>
                <a:sym typeface="Fira Sans Condensed"/>
              </a:rPr>
              <a:t> The following year after his escape, fearing capture and resenslavement because of the the Fugitive Slave Act, moved to England and  continued to advocated for the abolition of slavery.</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50">
              <a:solidFill>
                <a:srgbClr val="FFFFFF"/>
              </a:solidFill>
              <a:latin typeface="Fira Sans Condensed"/>
              <a:ea typeface="Fira Sans Condensed"/>
              <a:cs typeface="Fira Sans Condensed"/>
              <a:sym typeface="Fira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7"/>
          <p:cNvSpPr txBox="1"/>
          <p:nvPr>
            <p:ph idx="4294967295" type="body"/>
          </p:nvPr>
        </p:nvSpPr>
        <p:spPr>
          <a:xfrm>
            <a:off x="809950" y="3471425"/>
            <a:ext cx="3318600" cy="112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03" name="Google Shape;503;p37"/>
          <p:cNvSpPr txBox="1"/>
          <p:nvPr>
            <p:ph idx="4294967295" type="body"/>
          </p:nvPr>
        </p:nvSpPr>
        <p:spPr>
          <a:xfrm>
            <a:off x="5333075" y="3471425"/>
            <a:ext cx="3132300" cy="10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04" name="Google Shape;504;p37"/>
          <p:cNvSpPr txBox="1"/>
          <p:nvPr>
            <p:ph idx="4294967295" type="body"/>
          </p:nvPr>
        </p:nvSpPr>
        <p:spPr>
          <a:xfrm>
            <a:off x="809950" y="1401700"/>
            <a:ext cx="3176100" cy="95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
        <p:nvSpPr>
          <p:cNvPr id="505" name="Google Shape;505;p37"/>
          <p:cNvSpPr txBox="1"/>
          <p:nvPr>
            <p:ph idx="4294967295" type="body"/>
          </p:nvPr>
        </p:nvSpPr>
        <p:spPr>
          <a:xfrm>
            <a:off x="5267375" y="1357775"/>
            <a:ext cx="3132300" cy="996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Semi Condensed"/>
              <a:ea typeface="Barlow Semi Condensed"/>
              <a:cs typeface="Barlow Semi Condensed"/>
              <a:sym typeface="Barlow Semi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