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Architects Daughter"/>
      <p:regular r:id="rId20"/>
    </p:embeddedFont>
    <p:embeddedFont>
      <p:font typeface="Caveat"/>
      <p:regular r:id="rId21"/>
      <p:bold r:id="rId22"/>
    </p:embeddedFont>
    <p:embeddedFont>
      <p:font typeface="Fredericka the Great"/>
      <p:regular r:id="rId23"/>
    </p:embeddedFont>
    <p:embeddedFont>
      <p:font typeface="ABeeZee"/>
      <p:regular r:id="rId24"/>
      <p:italic r:id="rId25"/>
    </p:embeddedFont>
    <p:embeddedFont>
      <p:font typeface="Mountains of Christmas"/>
      <p:regular r:id="rId26"/>
      <p:bold r:id="rId27"/>
    </p:embeddedFont>
    <p:embeddedFont>
      <p:font typeface="Fira Sans Condensed Light"/>
      <p:regular r:id="rId28"/>
      <p:bold r:id="rId29"/>
      <p:italic r:id="rId30"/>
      <p:boldItalic r:id="rId31"/>
    </p:embeddedFont>
    <p:embeddedFont>
      <p:font typeface="Caveat Regular"/>
      <p:regular r:id="rId32"/>
      <p:bold r:id="rId33"/>
    </p:embeddedFont>
    <p:embeddedFont>
      <p:font typeface="Fira Sans Condensed"/>
      <p:regular r:id="rId34"/>
      <p:bold r:id="rId35"/>
      <p:italic r:id="rId36"/>
      <p:boldItalic r:id="rId37"/>
    </p:embeddedFont>
    <p:embeddedFont>
      <p:font typeface="El Messiri"/>
      <p:regular r:id="rId38"/>
      <p:bold r:id="rId39"/>
    </p:embeddedFont>
    <p:embeddedFont>
      <p:font typeface="Barlow Semi Condensed"/>
      <p:regular r:id="rId40"/>
      <p:bold r:id="rId41"/>
      <p:italic r:id="rId42"/>
      <p:boldItalic r:id="rId43"/>
    </p:embeddedFont>
    <p:embeddedFont>
      <p:font typeface="Handlee"/>
      <p:regular r:id="rId44"/>
    </p:embeddedFont>
    <p:embeddedFont>
      <p:font typeface="Special Elite"/>
      <p:regular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SemiCondensed-regular.fntdata"/><Relationship Id="rId20" Type="http://schemas.openxmlformats.org/officeDocument/2006/relationships/font" Target="fonts/ArchitectsDaughter-regular.fntdata"/><Relationship Id="rId42" Type="http://schemas.openxmlformats.org/officeDocument/2006/relationships/font" Target="fonts/BarlowSemiCondensed-italic.fntdata"/><Relationship Id="rId41" Type="http://schemas.openxmlformats.org/officeDocument/2006/relationships/font" Target="fonts/BarlowSemiCondensed-bold.fntdata"/><Relationship Id="rId22" Type="http://schemas.openxmlformats.org/officeDocument/2006/relationships/font" Target="fonts/Caveat-bold.fntdata"/><Relationship Id="rId44" Type="http://schemas.openxmlformats.org/officeDocument/2006/relationships/font" Target="fonts/Handlee-regular.fntdata"/><Relationship Id="rId21" Type="http://schemas.openxmlformats.org/officeDocument/2006/relationships/font" Target="fonts/Caveat-regular.fntdata"/><Relationship Id="rId43" Type="http://schemas.openxmlformats.org/officeDocument/2006/relationships/font" Target="fonts/BarlowSemiCondensed-boldItalic.fntdata"/><Relationship Id="rId24" Type="http://schemas.openxmlformats.org/officeDocument/2006/relationships/font" Target="fonts/ABeeZee-regular.fntdata"/><Relationship Id="rId23" Type="http://schemas.openxmlformats.org/officeDocument/2006/relationships/font" Target="fonts/FrederickatheGreat-regular.fntdata"/><Relationship Id="rId45" Type="http://schemas.openxmlformats.org/officeDocument/2006/relationships/font" Target="fonts/SpecialElite-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untainsofChristmas-regular.fntdata"/><Relationship Id="rId25" Type="http://schemas.openxmlformats.org/officeDocument/2006/relationships/font" Target="fonts/ABeeZee-italic.fntdata"/><Relationship Id="rId28" Type="http://schemas.openxmlformats.org/officeDocument/2006/relationships/font" Target="fonts/FiraSansCondensedLight-regular.fntdata"/><Relationship Id="rId27" Type="http://schemas.openxmlformats.org/officeDocument/2006/relationships/font" Target="fonts/MountainsofChristmas-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FiraSansCondensedLight-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FiraSansCondensedLight-boldItalic.fntdata"/><Relationship Id="rId30" Type="http://schemas.openxmlformats.org/officeDocument/2006/relationships/font" Target="fonts/FiraSansCondensedLight-italic.fntdata"/><Relationship Id="rId11" Type="http://schemas.openxmlformats.org/officeDocument/2006/relationships/slide" Target="slides/slide5.xml"/><Relationship Id="rId33" Type="http://schemas.openxmlformats.org/officeDocument/2006/relationships/font" Target="fonts/CaveatRegular-bold.fntdata"/><Relationship Id="rId10" Type="http://schemas.openxmlformats.org/officeDocument/2006/relationships/slide" Target="slides/slide4.xml"/><Relationship Id="rId32" Type="http://schemas.openxmlformats.org/officeDocument/2006/relationships/font" Target="fonts/CaveatRegular-regular.fntdata"/><Relationship Id="rId13" Type="http://schemas.openxmlformats.org/officeDocument/2006/relationships/slide" Target="slides/slide7.xml"/><Relationship Id="rId35" Type="http://schemas.openxmlformats.org/officeDocument/2006/relationships/font" Target="fonts/FiraSansCondensed-bold.fntdata"/><Relationship Id="rId12" Type="http://schemas.openxmlformats.org/officeDocument/2006/relationships/slide" Target="slides/slide6.xml"/><Relationship Id="rId34" Type="http://schemas.openxmlformats.org/officeDocument/2006/relationships/font" Target="fonts/FiraSansCondensed-regular.fntdata"/><Relationship Id="rId15" Type="http://schemas.openxmlformats.org/officeDocument/2006/relationships/slide" Target="slides/slide9.xml"/><Relationship Id="rId37" Type="http://schemas.openxmlformats.org/officeDocument/2006/relationships/font" Target="fonts/FiraSansCondensed-boldItalic.fntdata"/><Relationship Id="rId14" Type="http://schemas.openxmlformats.org/officeDocument/2006/relationships/slide" Target="slides/slide8.xml"/><Relationship Id="rId36" Type="http://schemas.openxmlformats.org/officeDocument/2006/relationships/font" Target="fonts/FiraSansCondensed-italic.fntdata"/><Relationship Id="rId17" Type="http://schemas.openxmlformats.org/officeDocument/2006/relationships/slide" Target="slides/slide11.xml"/><Relationship Id="rId39" Type="http://schemas.openxmlformats.org/officeDocument/2006/relationships/font" Target="fonts/ElMessiri-bold.fntdata"/><Relationship Id="rId16" Type="http://schemas.openxmlformats.org/officeDocument/2006/relationships/slide" Target="slides/slide10.xml"/><Relationship Id="rId38" Type="http://schemas.openxmlformats.org/officeDocument/2006/relationships/font" Target="fonts/ElMessiri-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dfc7876f4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dfc7876f4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Mary S. Peake (need period after middle initial)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dae6480ff3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dae6480ff3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dae6480ff3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dae6480ff3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sentence, edits included: Barbara Johns was born in New York City in 1935, and grew up during the Jim Crow era in Prince Edward County, Virginia, where Black and white students attended separate schools.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dae6480ff3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dae6480ff3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dae6480ff3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dae6480ff3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dd746acbf6_1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dd746acbf6_1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Widows on timeline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dfc7876f42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dfc7876f42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Throughout U.S. History (need period after S)</a:t>
            </a:r>
            <a:endParaRPr/>
          </a:p>
          <a:p>
            <a:pPr indent="0" lvl="0" marL="0" rtl="0" algn="l">
              <a:spcBef>
                <a:spcPts val="0"/>
              </a:spcBef>
              <a:spcAft>
                <a:spcPts val="0"/>
              </a:spcAft>
              <a:buNone/>
            </a:pPr>
            <a:r>
              <a:rPr lang="en"/>
              <a:t>Third paragraph, change to: “equality, both in slavery and freedom.”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dbd5cedd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dbd5cedd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Widows in ovals</a:t>
            </a:r>
            <a:endParaRPr/>
          </a:p>
          <a:p>
            <a:pPr indent="0" lvl="0" marL="0" rtl="0" algn="l">
              <a:spcBef>
                <a:spcPts val="0"/>
              </a:spcBef>
              <a:spcAft>
                <a:spcPts val="0"/>
              </a:spcAft>
              <a:buNone/>
            </a:pPr>
            <a:r>
              <a:rPr lang="en"/>
              <a:t>Need period at end of each definition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dae6480ff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dae6480ff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Widows on timeline</a:t>
            </a:r>
            <a:endParaRPr/>
          </a:p>
          <a:p>
            <a:pPr indent="0" lvl="0" marL="0" rtl="0" algn="l">
              <a:spcBef>
                <a:spcPts val="0"/>
              </a:spcBef>
              <a:spcAft>
                <a:spcPts val="0"/>
              </a:spcAft>
              <a:buNone/>
            </a:pPr>
            <a:r>
              <a:rPr lang="en"/>
              <a:t>Chimborazo School (capitalize S)</a:t>
            </a:r>
            <a:endParaRPr/>
          </a:p>
          <a:p>
            <a:pPr indent="0" lvl="0" marL="0" rtl="0" algn="l">
              <a:spcBef>
                <a:spcPts val="0"/>
              </a:spcBef>
              <a:spcAft>
                <a:spcPts val="0"/>
              </a:spcAft>
              <a:buNone/>
            </a:pPr>
            <a:r>
              <a:rPr lang="en"/>
              <a:t>Barbara Johns (fix typo)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e0f18d5e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e0f18d5e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dd746acbf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dd746acbf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paragraph, need comma after Washington.</a:t>
            </a:r>
            <a:endParaRPr/>
          </a:p>
          <a:p>
            <a:pPr indent="0" lvl="0" marL="0" rtl="0" algn="l">
              <a:spcBef>
                <a:spcPts val="0"/>
              </a:spcBef>
              <a:spcAft>
                <a:spcPts val="0"/>
              </a:spcAft>
              <a:buNone/>
            </a:pPr>
            <a:r>
              <a:rPr lang="en"/>
              <a:t>Change “Here” to “There”</a:t>
            </a:r>
            <a:endParaRPr/>
          </a:p>
          <a:p>
            <a:pPr indent="0" lvl="0" marL="0" rtl="0" algn="l">
              <a:spcBef>
                <a:spcPts val="0"/>
              </a:spcBef>
              <a:spcAft>
                <a:spcPts val="0"/>
              </a:spcAft>
              <a:buNone/>
            </a:pPr>
            <a:r>
              <a:rPr lang="en"/>
              <a:t>Delete “the” from before “Virginia”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Question: did the law stop education for free Blacks in other states, too?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Third paragraph, change Black “woman” to Black “women”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Fourth paragraph, how about: Following the Civil War, her teachings helped the African American community in Hampton develop a literacy rate </a:t>
            </a:r>
            <a:r>
              <a:rPr lang="en"/>
              <a:t>...</a:t>
            </a:r>
            <a:r>
              <a:rPr lang="en"/>
              <a:t> “ lowercase southern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Lower case freedemen’s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dd746acbf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dd746acbf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Text cut off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dae6480ff3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dae6480ff3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great. Wonder if we can make mention </a:t>
            </a:r>
            <a:r>
              <a:rPr lang="en"/>
              <a:t>somehow that a statue of Barbara Johns will soon represent the Commonwealth of Virginia in the U.S. Capitol building, following the 2020 removal of the Robert E. Lee statute which stood for XX years there.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jpg"/><Relationship Id="rId4" Type="http://schemas.openxmlformats.org/officeDocument/2006/relationships/image" Target="../media/image14.png"/><Relationship Id="rId5" Type="http://schemas.openxmlformats.org/officeDocument/2006/relationships/image" Target="../media/image2.jpg"/><Relationship Id="rId6"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jpg"/><Relationship Id="rId4" Type="http://schemas.openxmlformats.org/officeDocument/2006/relationships/image" Target="../media/image14.png"/><Relationship Id="rId5" Type="http://schemas.openxmlformats.org/officeDocument/2006/relationships/image" Target="../media/image2.jpg"/><Relationship Id="rId6"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8.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0.png"/><Relationship Id="rId4" Type="http://schemas.openxmlformats.org/officeDocument/2006/relationships/image" Target="../media/image11.jpg"/><Relationship Id="rId5"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3.pn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3.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1.jpg"/><Relationship Id="rId5"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2.jpg"/><Relationship Id="rId5"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1.jpg"/><Relationship Id="rId5" Type="http://schemas.openxmlformats.org/officeDocument/2006/relationships/image" Target="../media/image14.png"/><Relationship Id="rId6" Type="http://schemas.openxmlformats.org/officeDocument/2006/relationships/image" Target="../media/image2.jpg"/><Relationship Id="rId7"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54" name="Shape 54"/>
        <p:cNvGrpSpPr/>
        <p:nvPr/>
      </p:nvGrpSpPr>
      <p:grpSpPr>
        <a:xfrm>
          <a:off x="0" y="0"/>
          <a:ext cx="0" cy="0"/>
          <a:chOff x="0" y="0"/>
          <a:chExt cx="0" cy="0"/>
        </a:xfrm>
      </p:grpSpPr>
      <p:sp>
        <p:nvSpPr>
          <p:cNvPr id="55" name="Google Shape;55;p14"/>
          <p:cNvSpPr txBox="1"/>
          <p:nvPr/>
        </p:nvSpPr>
        <p:spPr>
          <a:xfrm>
            <a:off x="50" y="434525"/>
            <a:ext cx="9144000" cy="42288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4"/>
          <p:cNvPicPr preferRelativeResize="0"/>
          <p:nvPr/>
        </p:nvPicPr>
        <p:blipFill>
          <a:blip r:embed="rId2">
            <a:alphaModFix/>
          </a:blip>
          <a:stretch>
            <a:fillRect/>
          </a:stretch>
        </p:blipFill>
        <p:spPr>
          <a:xfrm>
            <a:off x="0" y="198325"/>
            <a:ext cx="9205576" cy="916800"/>
          </a:xfrm>
          <a:prstGeom prst="rect">
            <a:avLst/>
          </a:prstGeom>
          <a:noFill/>
          <a:ln>
            <a:noFill/>
          </a:ln>
        </p:spPr>
      </p:pic>
      <p:pic>
        <p:nvPicPr>
          <p:cNvPr id="57" name="Google Shape;57;p14"/>
          <p:cNvPicPr preferRelativeResize="0"/>
          <p:nvPr/>
        </p:nvPicPr>
        <p:blipFill>
          <a:blip r:embed="rId2">
            <a:alphaModFix/>
          </a:blip>
          <a:stretch>
            <a:fillRect/>
          </a:stretch>
        </p:blipFill>
        <p:spPr>
          <a:xfrm>
            <a:off x="0" y="3989975"/>
            <a:ext cx="9205576" cy="916800"/>
          </a:xfrm>
          <a:prstGeom prst="rect">
            <a:avLst/>
          </a:prstGeom>
          <a:noFill/>
          <a:ln>
            <a:noFill/>
          </a:ln>
        </p:spPr>
      </p:pic>
      <p:sp>
        <p:nvSpPr>
          <p:cNvPr id="58" name="Google Shape;58;p14"/>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59" name="Google Shape;59;p14"/>
          <p:cNvSpPr txBox="1"/>
          <p:nvPr/>
        </p:nvSpPr>
        <p:spPr>
          <a:xfrm>
            <a:off x="4471725" y="1267950"/>
            <a:ext cx="4623000" cy="260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900">
                <a:solidFill>
                  <a:srgbClr val="FFFFFF"/>
                </a:solidFill>
                <a:latin typeface="El Messiri"/>
                <a:ea typeface="El Messiri"/>
                <a:cs typeface="El Messiri"/>
                <a:sym typeface="El Messiri"/>
              </a:rPr>
              <a:t> </a:t>
            </a:r>
            <a:r>
              <a:rPr lang="en" sz="3700">
                <a:solidFill>
                  <a:srgbClr val="FFFFFF"/>
                </a:solidFill>
                <a:latin typeface="El Messiri"/>
                <a:ea typeface="El Messiri"/>
                <a:cs typeface="El Messiri"/>
                <a:sym typeface="El Messiri"/>
              </a:rPr>
              <a:t>MARY S. PEAKE</a:t>
            </a:r>
            <a:endParaRPr sz="37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1800">
                <a:solidFill>
                  <a:srgbClr val="FFFFFF"/>
                </a:solidFill>
                <a:latin typeface="El Messiri"/>
                <a:ea typeface="El Messiri"/>
                <a:cs typeface="El Messiri"/>
                <a:sym typeface="El Messiri"/>
              </a:rPr>
              <a:t>+</a:t>
            </a:r>
            <a:endParaRPr sz="1800">
              <a:solidFill>
                <a:srgbClr val="FFFFFF"/>
              </a:solidFill>
              <a:latin typeface="El Messiri"/>
              <a:ea typeface="El Messiri"/>
              <a:cs typeface="El Messiri"/>
              <a:sym typeface="El Messiri"/>
            </a:endParaRPr>
          </a:p>
          <a:p>
            <a:pPr indent="0" lvl="0" marL="0" rtl="0" algn="ctr">
              <a:spcBef>
                <a:spcPts val="0"/>
              </a:spcBef>
              <a:spcAft>
                <a:spcPts val="0"/>
              </a:spcAft>
              <a:buNone/>
            </a:pPr>
            <a:r>
              <a:rPr lang="en" sz="3700">
                <a:solidFill>
                  <a:srgbClr val="FFFFFF"/>
                </a:solidFill>
                <a:latin typeface="El Messiri"/>
                <a:ea typeface="El Messiri"/>
                <a:cs typeface="El Messiri"/>
                <a:sym typeface="El Messiri"/>
              </a:rPr>
              <a:t>BARBARA JOHNS</a:t>
            </a:r>
            <a:endParaRPr sz="800">
              <a:solidFill>
                <a:srgbClr val="FFFFFF"/>
              </a:solidFill>
              <a:latin typeface="El Messiri"/>
              <a:ea typeface="El Messiri"/>
              <a:cs typeface="El Messiri"/>
              <a:sym typeface="El Messiri"/>
            </a:endParaRPr>
          </a:p>
          <a:p>
            <a:pPr indent="0" lvl="0" marL="0" rtl="0" algn="ctr">
              <a:spcBef>
                <a:spcPts val="0"/>
              </a:spcBef>
              <a:spcAft>
                <a:spcPts val="0"/>
              </a:spcAft>
              <a:buNone/>
            </a:pPr>
            <a:r>
              <a:t/>
            </a:r>
            <a:endParaRPr b="1" sz="1000">
              <a:latin typeface="Architects Daughter"/>
              <a:ea typeface="Architects Daughter"/>
              <a:cs typeface="Architects Daughter"/>
              <a:sym typeface="Architects Daughter"/>
            </a:endParaRPr>
          </a:p>
          <a:p>
            <a:pPr indent="0" lvl="0" marL="0" rtl="0" algn="ctr">
              <a:spcBef>
                <a:spcPts val="0"/>
              </a:spcBef>
              <a:spcAft>
                <a:spcPts val="0"/>
              </a:spcAft>
              <a:buNone/>
            </a:pPr>
            <a:r>
              <a:rPr lang="en" sz="2600">
                <a:latin typeface="Fredericka the Great"/>
                <a:ea typeface="Fredericka the Great"/>
                <a:cs typeface="Fredericka the Great"/>
                <a:sym typeface="Fredericka the Great"/>
              </a:rPr>
              <a:t>A FIGHT FOR </a:t>
            </a:r>
            <a:endParaRPr sz="2600">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600">
                <a:latin typeface="Fredericka the Great"/>
                <a:ea typeface="Fredericka the Great"/>
                <a:cs typeface="Fredericka the Great"/>
                <a:sym typeface="Fredericka the Great"/>
              </a:rPr>
              <a:t>ACADEMIC EQUALITY</a:t>
            </a:r>
            <a:endParaRPr sz="2600">
              <a:latin typeface="Fredericka the Great"/>
              <a:ea typeface="Fredericka the Great"/>
              <a:cs typeface="Fredericka the Great"/>
              <a:sym typeface="Fredericka the Great"/>
            </a:endParaRPr>
          </a:p>
        </p:txBody>
      </p:sp>
      <p:grpSp>
        <p:nvGrpSpPr>
          <p:cNvPr id="60" name="Google Shape;60;p14"/>
          <p:cNvGrpSpPr/>
          <p:nvPr/>
        </p:nvGrpSpPr>
        <p:grpSpPr>
          <a:xfrm rot="-225689">
            <a:off x="290430" y="1549942"/>
            <a:ext cx="2614540" cy="3266492"/>
            <a:chOff x="385194" y="1428421"/>
            <a:chExt cx="2614660" cy="3266642"/>
          </a:xfrm>
        </p:grpSpPr>
        <p:pic>
          <p:nvPicPr>
            <p:cNvPr id="61" name="Google Shape;61;p14"/>
            <p:cNvPicPr preferRelativeResize="0"/>
            <p:nvPr/>
          </p:nvPicPr>
          <p:blipFill>
            <a:blip r:embed="rId3">
              <a:alphaModFix/>
            </a:blip>
            <a:stretch>
              <a:fillRect/>
            </a:stretch>
          </p:blipFill>
          <p:spPr>
            <a:xfrm>
              <a:off x="631925" y="1591449"/>
              <a:ext cx="2182800" cy="2985000"/>
            </a:xfrm>
            <a:prstGeom prst="ellipse">
              <a:avLst/>
            </a:prstGeom>
            <a:noFill/>
            <a:ln>
              <a:noFill/>
            </a:ln>
            <a:effectLst>
              <a:outerShdw blurRad="57150" rotWithShape="0" algn="bl" dir="2520000" dist="38100">
                <a:srgbClr val="000000">
                  <a:alpha val="35000"/>
                </a:srgbClr>
              </a:outerShdw>
            </a:effectLst>
          </p:spPr>
        </p:pic>
        <p:pic>
          <p:nvPicPr>
            <p:cNvPr id="62" name="Google Shape;62;p14"/>
            <p:cNvPicPr preferRelativeResize="0"/>
            <p:nvPr/>
          </p:nvPicPr>
          <p:blipFill>
            <a:blip r:embed="rId4">
              <a:alphaModFix/>
            </a:blip>
            <a:stretch>
              <a:fillRect/>
            </a:stretch>
          </p:blipFill>
          <p:spPr>
            <a:xfrm>
              <a:off x="385194" y="1428421"/>
              <a:ext cx="2614660" cy="3266642"/>
            </a:xfrm>
            <a:prstGeom prst="rect">
              <a:avLst/>
            </a:prstGeom>
            <a:noFill/>
            <a:ln>
              <a:noFill/>
            </a:ln>
            <a:effectLst>
              <a:outerShdw blurRad="57150" rotWithShape="0" algn="bl" dir="2520000" dist="38100">
                <a:srgbClr val="000000">
                  <a:alpha val="35000"/>
                </a:srgbClr>
              </a:outerShdw>
            </a:effectLst>
          </p:spPr>
        </p:pic>
      </p:grpSp>
      <p:grpSp>
        <p:nvGrpSpPr>
          <p:cNvPr id="63" name="Google Shape;63;p14"/>
          <p:cNvGrpSpPr/>
          <p:nvPr/>
        </p:nvGrpSpPr>
        <p:grpSpPr>
          <a:xfrm rot="158069">
            <a:off x="2161336" y="312308"/>
            <a:ext cx="2715484" cy="3817544"/>
            <a:chOff x="2025850" y="-114975"/>
            <a:chExt cx="3029500" cy="4104951"/>
          </a:xfrm>
        </p:grpSpPr>
        <p:pic>
          <p:nvPicPr>
            <p:cNvPr id="64" name="Google Shape;64;p14"/>
            <p:cNvPicPr preferRelativeResize="0"/>
            <p:nvPr/>
          </p:nvPicPr>
          <p:blipFill>
            <a:blip r:embed="rId5">
              <a:alphaModFix/>
            </a:blip>
            <a:stretch>
              <a:fillRect/>
            </a:stretch>
          </p:blipFill>
          <p:spPr>
            <a:xfrm>
              <a:off x="2466105" y="305800"/>
              <a:ext cx="2182800" cy="3274500"/>
            </a:xfrm>
            <a:prstGeom prst="ellipse">
              <a:avLst/>
            </a:prstGeom>
            <a:noFill/>
            <a:ln>
              <a:noFill/>
            </a:ln>
            <a:effectLst>
              <a:outerShdw blurRad="57150" rotWithShape="0" algn="bl" dir="2520000" dist="38100">
                <a:srgbClr val="000000">
                  <a:alpha val="35000"/>
                </a:srgbClr>
              </a:outerShdw>
            </a:effectLst>
          </p:spPr>
        </p:pic>
        <p:pic>
          <p:nvPicPr>
            <p:cNvPr id="65" name="Google Shape;65;p14"/>
            <p:cNvPicPr preferRelativeResize="0"/>
            <p:nvPr/>
          </p:nvPicPr>
          <p:blipFill>
            <a:blip r:embed="rId6">
              <a:alphaModFix/>
            </a:blip>
            <a:stretch>
              <a:fillRect/>
            </a:stretch>
          </p:blipFill>
          <p:spPr>
            <a:xfrm>
              <a:off x="2025850" y="-114975"/>
              <a:ext cx="3029500" cy="4104951"/>
            </a:xfrm>
            <a:prstGeom prst="rect">
              <a:avLst/>
            </a:prstGeom>
            <a:noFill/>
            <a:ln>
              <a:noFill/>
            </a:ln>
            <a:effectLst>
              <a:outerShdw blurRad="57150" rotWithShape="0" algn="bl" dir="2520000" dist="38100">
                <a:srgbClr val="000000">
                  <a:alpha val="35000"/>
                </a:srgbClr>
              </a:outerShdw>
            </a:effectLst>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2">
    <p:spTree>
      <p:nvGrpSpPr>
        <p:cNvPr id="66" name="Shape 66"/>
        <p:cNvGrpSpPr/>
        <p:nvPr/>
      </p:nvGrpSpPr>
      <p:grpSpPr>
        <a:xfrm>
          <a:off x="0" y="0"/>
          <a:ext cx="0" cy="0"/>
          <a:chOff x="0" y="0"/>
          <a:chExt cx="0" cy="0"/>
        </a:xfrm>
      </p:grpSpPr>
      <p:pic>
        <p:nvPicPr>
          <p:cNvPr id="67" name="Google Shape;67;p15"/>
          <p:cNvPicPr preferRelativeResize="0"/>
          <p:nvPr/>
        </p:nvPicPr>
        <p:blipFill rotWithShape="1">
          <a:blip r:embed="rId2">
            <a:alphaModFix/>
          </a:blip>
          <a:srcRect b="0" l="1095" r="1085" t="0"/>
          <a:stretch/>
        </p:blipFill>
        <p:spPr>
          <a:xfrm>
            <a:off x="282" y="2994275"/>
            <a:ext cx="9143769" cy="937200"/>
          </a:xfrm>
          <a:prstGeom prst="rect">
            <a:avLst/>
          </a:prstGeom>
          <a:noFill/>
          <a:ln>
            <a:noFill/>
          </a:ln>
        </p:spPr>
      </p:pic>
      <p:sp>
        <p:nvSpPr>
          <p:cNvPr id="68" name="Google Shape;68;p15"/>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69" name="Google Shape;69;p15"/>
          <p:cNvSpPr txBox="1"/>
          <p:nvPr/>
        </p:nvSpPr>
        <p:spPr>
          <a:xfrm>
            <a:off x="76650" y="3260838"/>
            <a:ext cx="70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Fredericka the Great"/>
                <a:ea typeface="Fredericka the Great"/>
                <a:cs typeface="Fredericka the Great"/>
                <a:sym typeface="Fredericka the Great"/>
              </a:rPr>
              <a:t>1500s</a:t>
            </a:r>
            <a:endParaRPr sz="1200">
              <a:solidFill>
                <a:srgbClr val="434343"/>
              </a:solidFill>
              <a:latin typeface="Fredericka the Great"/>
              <a:ea typeface="Fredericka the Great"/>
              <a:cs typeface="Fredericka the Great"/>
              <a:sym typeface="Fredericka the Great"/>
            </a:endParaRPr>
          </a:p>
        </p:txBody>
      </p:sp>
      <p:sp>
        <p:nvSpPr>
          <p:cNvPr id="70" name="Google Shape;70;p15"/>
          <p:cNvSpPr txBox="1"/>
          <p:nvPr/>
        </p:nvSpPr>
        <p:spPr>
          <a:xfrm>
            <a:off x="611838" y="3283200"/>
            <a:ext cx="70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Fredericka the Great"/>
                <a:ea typeface="Fredericka the Great"/>
                <a:cs typeface="Fredericka the Great"/>
                <a:sym typeface="Fredericka the Great"/>
              </a:rPr>
              <a:t>1619</a:t>
            </a:r>
            <a:endParaRPr sz="1200">
              <a:solidFill>
                <a:srgbClr val="434343"/>
              </a:solidFill>
              <a:latin typeface="Fredericka the Great"/>
              <a:ea typeface="Fredericka the Great"/>
              <a:cs typeface="Fredericka the Great"/>
              <a:sym typeface="Fredericka the Great"/>
            </a:endParaRPr>
          </a:p>
        </p:txBody>
      </p:sp>
      <p:sp>
        <p:nvSpPr>
          <p:cNvPr id="71" name="Google Shape;71;p15"/>
          <p:cNvSpPr txBox="1"/>
          <p:nvPr/>
        </p:nvSpPr>
        <p:spPr>
          <a:xfrm>
            <a:off x="1688240" y="3205425"/>
            <a:ext cx="835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January</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1787</a:t>
            </a:r>
            <a:endParaRPr sz="1200">
              <a:solidFill>
                <a:srgbClr val="434343"/>
              </a:solidFill>
              <a:latin typeface="Fredericka the Great"/>
              <a:ea typeface="Fredericka the Great"/>
              <a:cs typeface="Fredericka the Great"/>
              <a:sym typeface="Fredericka the Great"/>
            </a:endParaRPr>
          </a:p>
        </p:txBody>
      </p:sp>
      <p:sp>
        <p:nvSpPr>
          <p:cNvPr id="72" name="Google Shape;72;p15"/>
          <p:cNvSpPr txBox="1"/>
          <p:nvPr/>
        </p:nvSpPr>
        <p:spPr>
          <a:xfrm>
            <a:off x="1094663" y="3222100"/>
            <a:ext cx="705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July 4,</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 1776</a:t>
            </a:r>
            <a:endParaRPr sz="1200">
              <a:solidFill>
                <a:srgbClr val="434343"/>
              </a:solidFill>
              <a:latin typeface="Fredericka the Great"/>
              <a:ea typeface="Fredericka the Great"/>
              <a:cs typeface="Fredericka the Great"/>
              <a:sym typeface="Fredericka the Great"/>
            </a:endParaRPr>
          </a:p>
        </p:txBody>
      </p:sp>
      <p:sp>
        <p:nvSpPr>
          <p:cNvPr id="73" name="Google Shape;73;p15"/>
          <p:cNvSpPr txBox="1"/>
          <p:nvPr/>
        </p:nvSpPr>
        <p:spPr>
          <a:xfrm>
            <a:off x="3087088" y="331587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1849</a:t>
            </a:r>
            <a:endParaRPr sz="1200">
              <a:solidFill>
                <a:srgbClr val="434343"/>
              </a:solidFill>
              <a:latin typeface="Fredericka the Great"/>
              <a:ea typeface="Fredericka the Great"/>
              <a:cs typeface="Fredericka the Great"/>
              <a:sym typeface="Fredericka the Great"/>
            </a:endParaRPr>
          </a:p>
        </p:txBody>
      </p:sp>
      <p:sp>
        <p:nvSpPr>
          <p:cNvPr id="74" name="Google Shape;74;p15"/>
          <p:cNvSpPr txBox="1"/>
          <p:nvPr/>
        </p:nvSpPr>
        <p:spPr>
          <a:xfrm>
            <a:off x="3665888" y="33046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1850</a:t>
            </a:r>
            <a:endParaRPr sz="1200">
              <a:solidFill>
                <a:srgbClr val="434343"/>
              </a:solidFill>
              <a:latin typeface="Fredericka the Great"/>
              <a:ea typeface="Fredericka the Great"/>
              <a:cs typeface="Fredericka the Great"/>
              <a:sym typeface="Fredericka the Great"/>
            </a:endParaRPr>
          </a:p>
        </p:txBody>
      </p:sp>
      <p:sp>
        <p:nvSpPr>
          <p:cNvPr id="75" name="Google Shape;75;p15"/>
          <p:cNvSpPr txBox="1"/>
          <p:nvPr/>
        </p:nvSpPr>
        <p:spPr>
          <a:xfrm>
            <a:off x="4195751" y="3206800"/>
            <a:ext cx="732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June 2,</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 1854</a:t>
            </a:r>
            <a:endParaRPr sz="1200">
              <a:solidFill>
                <a:srgbClr val="434343"/>
              </a:solidFill>
              <a:latin typeface="Fredericka the Great"/>
              <a:ea typeface="Fredericka the Great"/>
              <a:cs typeface="Fredericka the Great"/>
              <a:sym typeface="Fredericka the Great"/>
            </a:endParaRPr>
          </a:p>
        </p:txBody>
      </p:sp>
      <p:sp>
        <p:nvSpPr>
          <p:cNvPr id="76" name="Google Shape;76;p15"/>
          <p:cNvSpPr txBox="1"/>
          <p:nvPr/>
        </p:nvSpPr>
        <p:spPr>
          <a:xfrm>
            <a:off x="2575350" y="32978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1841</a:t>
            </a:r>
            <a:endParaRPr sz="1200">
              <a:solidFill>
                <a:srgbClr val="434343"/>
              </a:solidFill>
              <a:latin typeface="Fredericka the Great"/>
              <a:ea typeface="Fredericka the Great"/>
              <a:cs typeface="Fredericka the Great"/>
              <a:sym typeface="Fredericka the Great"/>
            </a:endParaRPr>
          </a:p>
        </p:txBody>
      </p:sp>
      <p:sp>
        <p:nvSpPr>
          <p:cNvPr id="77" name="Google Shape;77;p15"/>
          <p:cNvSpPr txBox="1"/>
          <p:nvPr/>
        </p:nvSpPr>
        <p:spPr>
          <a:xfrm>
            <a:off x="5752190" y="3177525"/>
            <a:ext cx="835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January</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1865</a:t>
            </a:r>
            <a:endParaRPr sz="1200">
              <a:solidFill>
                <a:srgbClr val="434343"/>
              </a:solidFill>
              <a:latin typeface="Fredericka the Great"/>
              <a:ea typeface="Fredericka the Great"/>
              <a:cs typeface="Fredericka the Great"/>
              <a:sym typeface="Fredericka the Great"/>
            </a:endParaRPr>
          </a:p>
        </p:txBody>
      </p:sp>
      <p:sp>
        <p:nvSpPr>
          <p:cNvPr id="78" name="Google Shape;78;p15"/>
          <p:cNvSpPr txBox="1"/>
          <p:nvPr/>
        </p:nvSpPr>
        <p:spPr>
          <a:xfrm>
            <a:off x="5189000" y="33009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1863</a:t>
            </a:r>
            <a:endParaRPr sz="1200">
              <a:solidFill>
                <a:srgbClr val="434343"/>
              </a:solidFill>
              <a:latin typeface="Fredericka the Great"/>
              <a:ea typeface="Fredericka the Great"/>
              <a:cs typeface="Fredericka the Great"/>
              <a:sym typeface="Fredericka the Great"/>
            </a:endParaRPr>
          </a:p>
        </p:txBody>
      </p:sp>
      <p:sp>
        <p:nvSpPr>
          <p:cNvPr id="79" name="Google Shape;79;p15"/>
          <p:cNvSpPr txBox="1"/>
          <p:nvPr/>
        </p:nvSpPr>
        <p:spPr>
          <a:xfrm>
            <a:off x="4792163" y="33046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1861</a:t>
            </a:r>
            <a:endParaRPr sz="1200">
              <a:solidFill>
                <a:srgbClr val="434343"/>
              </a:solidFill>
              <a:latin typeface="Fredericka the Great"/>
              <a:ea typeface="Fredericka the Great"/>
              <a:cs typeface="Fredericka the Great"/>
              <a:sym typeface="Fredericka the Great"/>
            </a:endParaRPr>
          </a:p>
        </p:txBody>
      </p:sp>
      <p:sp>
        <p:nvSpPr>
          <p:cNvPr id="80" name="Google Shape;80;p15"/>
          <p:cNvSpPr txBox="1"/>
          <p:nvPr/>
        </p:nvSpPr>
        <p:spPr>
          <a:xfrm>
            <a:off x="6631063" y="32602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1871</a:t>
            </a:r>
            <a:endParaRPr sz="1200">
              <a:solidFill>
                <a:srgbClr val="434343"/>
              </a:solidFill>
              <a:latin typeface="Fredericka the Great"/>
              <a:ea typeface="Fredericka the Great"/>
              <a:cs typeface="Fredericka the Great"/>
              <a:sym typeface="Fredericka the Great"/>
            </a:endParaRPr>
          </a:p>
        </p:txBody>
      </p:sp>
      <p:sp>
        <p:nvSpPr>
          <p:cNvPr id="81" name="Google Shape;81;p15"/>
          <p:cNvSpPr txBox="1"/>
          <p:nvPr/>
        </p:nvSpPr>
        <p:spPr>
          <a:xfrm>
            <a:off x="8469975" y="3129175"/>
            <a:ext cx="618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1964-</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1965 </a:t>
            </a:r>
            <a:endParaRPr sz="1200">
              <a:solidFill>
                <a:srgbClr val="434343"/>
              </a:solidFill>
              <a:latin typeface="Fredericka the Great"/>
              <a:ea typeface="Fredericka the Great"/>
              <a:cs typeface="Fredericka the Great"/>
              <a:sym typeface="Fredericka the Great"/>
            </a:endParaRPr>
          </a:p>
        </p:txBody>
      </p:sp>
      <p:sp>
        <p:nvSpPr>
          <p:cNvPr id="82" name="Google Shape;82;p15"/>
          <p:cNvSpPr txBox="1"/>
          <p:nvPr/>
        </p:nvSpPr>
        <p:spPr>
          <a:xfrm>
            <a:off x="7255150" y="3177513"/>
            <a:ext cx="705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April</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1951</a:t>
            </a:r>
            <a:endParaRPr sz="1200">
              <a:solidFill>
                <a:srgbClr val="434343"/>
              </a:solidFill>
              <a:latin typeface="Fredericka the Great"/>
              <a:ea typeface="Fredericka the Great"/>
              <a:cs typeface="Fredericka the Great"/>
              <a:sym typeface="Fredericka the Great"/>
            </a:endParaRPr>
          </a:p>
        </p:txBody>
      </p:sp>
      <p:sp>
        <p:nvSpPr>
          <p:cNvPr id="83" name="Google Shape;83;p15"/>
          <p:cNvSpPr txBox="1"/>
          <p:nvPr/>
        </p:nvSpPr>
        <p:spPr>
          <a:xfrm>
            <a:off x="7779188" y="32247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1954</a:t>
            </a:r>
            <a:endParaRPr sz="1200">
              <a:solidFill>
                <a:srgbClr val="434343"/>
              </a:solidFill>
              <a:latin typeface="Fredericka the Great"/>
              <a:ea typeface="Fredericka the Great"/>
              <a:cs typeface="Fredericka the Great"/>
              <a:sym typeface="Fredericka the Great"/>
            </a:endParaRPr>
          </a:p>
        </p:txBody>
      </p:sp>
      <p:sp>
        <p:nvSpPr>
          <p:cNvPr id="84" name="Google Shape;84;p15"/>
          <p:cNvSpPr txBox="1"/>
          <p:nvPr/>
        </p:nvSpPr>
        <p:spPr>
          <a:xfrm>
            <a:off x="185473" y="4075100"/>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First Enslaved Africans arrive in Jamestown</a:t>
            </a:r>
            <a:endParaRPr sz="1000">
              <a:solidFill>
                <a:srgbClr val="674EA7"/>
              </a:solidFill>
              <a:latin typeface="Special Elite"/>
              <a:ea typeface="Special Elite"/>
              <a:cs typeface="Special Elite"/>
              <a:sym typeface="Special Elite"/>
            </a:endParaRPr>
          </a:p>
        </p:txBody>
      </p:sp>
      <p:sp>
        <p:nvSpPr>
          <p:cNvPr id="85" name="Google Shape;85;p15"/>
          <p:cNvSpPr txBox="1"/>
          <p:nvPr/>
        </p:nvSpPr>
        <p:spPr>
          <a:xfrm>
            <a:off x="1540450" y="4096250"/>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James Armistead Lafayette receives freedom</a:t>
            </a:r>
            <a:endParaRPr sz="1000">
              <a:solidFill>
                <a:srgbClr val="674EA7"/>
              </a:solidFill>
              <a:latin typeface="Special Elite"/>
              <a:ea typeface="Special Elite"/>
              <a:cs typeface="Special Elite"/>
              <a:sym typeface="Special Elite"/>
            </a:endParaRPr>
          </a:p>
        </p:txBody>
      </p:sp>
      <p:sp>
        <p:nvSpPr>
          <p:cNvPr id="86" name="Google Shape;86;p15"/>
          <p:cNvSpPr txBox="1"/>
          <p:nvPr/>
        </p:nvSpPr>
        <p:spPr>
          <a:xfrm>
            <a:off x="923300" y="2360775"/>
            <a:ext cx="11430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Declaration of Independence</a:t>
            </a:r>
            <a:endParaRPr sz="1000">
              <a:solidFill>
                <a:srgbClr val="674EA7"/>
              </a:solidFill>
              <a:latin typeface="Special Elite"/>
              <a:ea typeface="Special Elite"/>
              <a:cs typeface="Special Elite"/>
              <a:sym typeface="Special Elite"/>
            </a:endParaRPr>
          </a:p>
        </p:txBody>
      </p:sp>
      <p:sp>
        <p:nvSpPr>
          <p:cNvPr id="87" name="Google Shape;87;p15"/>
          <p:cNvSpPr txBox="1"/>
          <p:nvPr/>
        </p:nvSpPr>
        <p:spPr>
          <a:xfrm>
            <a:off x="3498338" y="2374475"/>
            <a:ext cx="10401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Fugitive Slave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Act</a:t>
            </a:r>
            <a:endParaRPr sz="1000">
              <a:solidFill>
                <a:srgbClr val="674EA7"/>
              </a:solidFill>
              <a:latin typeface="Special Elite"/>
              <a:ea typeface="Special Elite"/>
              <a:cs typeface="Special Elite"/>
              <a:sym typeface="Special Elite"/>
            </a:endParaRPr>
          </a:p>
        </p:txBody>
      </p:sp>
      <p:sp>
        <p:nvSpPr>
          <p:cNvPr id="88" name="Google Shape;88;p15"/>
          <p:cNvSpPr txBox="1"/>
          <p:nvPr/>
        </p:nvSpPr>
        <p:spPr>
          <a:xfrm>
            <a:off x="2895425" y="4076825"/>
            <a:ext cx="1143000" cy="128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Henry “Box” Brown ships himself to Philadelphia</a:t>
            </a:r>
            <a:endParaRPr sz="1000">
              <a:solidFill>
                <a:srgbClr val="674EA7"/>
              </a:solidFill>
              <a:latin typeface="Special Elite"/>
              <a:ea typeface="Special Elite"/>
              <a:cs typeface="Special Elite"/>
              <a:sym typeface="Special Elite"/>
            </a:endParaRPr>
          </a:p>
        </p:txBody>
      </p:sp>
      <p:sp>
        <p:nvSpPr>
          <p:cNvPr id="89" name="Google Shape;89;p15"/>
          <p:cNvSpPr txBox="1"/>
          <p:nvPr/>
        </p:nvSpPr>
        <p:spPr>
          <a:xfrm>
            <a:off x="3975300" y="4065825"/>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Anthony Burns convicted of being a fugitive slave</a:t>
            </a:r>
            <a:endParaRPr sz="1000">
              <a:solidFill>
                <a:srgbClr val="674EA7"/>
              </a:solidFill>
              <a:latin typeface="Special Elite"/>
              <a:ea typeface="Special Elite"/>
              <a:cs typeface="Special Elite"/>
              <a:sym typeface="Special Elite"/>
            </a:endParaRPr>
          </a:p>
        </p:txBody>
      </p:sp>
      <p:sp>
        <p:nvSpPr>
          <p:cNvPr id="90" name="Google Shape;90;p15"/>
          <p:cNvSpPr txBox="1"/>
          <p:nvPr/>
        </p:nvSpPr>
        <p:spPr>
          <a:xfrm>
            <a:off x="2356352" y="2161725"/>
            <a:ext cx="1143000" cy="10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Madison Washington leads a rebellion on the </a:t>
            </a:r>
            <a:r>
              <a:rPr i="1" lang="en" sz="1000">
                <a:solidFill>
                  <a:srgbClr val="674EA7"/>
                </a:solidFill>
                <a:latin typeface="Special Elite"/>
                <a:ea typeface="Special Elite"/>
                <a:cs typeface="Special Elite"/>
                <a:sym typeface="Special Elite"/>
              </a:rPr>
              <a:t>Creole</a:t>
            </a:r>
            <a:endParaRPr i="1" sz="1000">
              <a:solidFill>
                <a:srgbClr val="674EA7"/>
              </a:solidFill>
              <a:latin typeface="Special Elite"/>
              <a:ea typeface="Special Elite"/>
              <a:cs typeface="Special Elite"/>
              <a:sym typeface="Special Elite"/>
            </a:endParaRPr>
          </a:p>
        </p:txBody>
      </p:sp>
      <p:sp>
        <p:nvSpPr>
          <p:cNvPr id="91" name="Google Shape;91;p15"/>
          <p:cNvSpPr txBox="1"/>
          <p:nvPr/>
        </p:nvSpPr>
        <p:spPr>
          <a:xfrm>
            <a:off x="5598588" y="1936532"/>
            <a:ext cx="1143000" cy="124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13th Amendment ratified</a:t>
            </a:r>
            <a:endParaRPr sz="1000">
              <a:solidFill>
                <a:srgbClr val="674EA7"/>
              </a:solidFill>
              <a:latin typeface="Special Elite"/>
              <a:ea typeface="Special Elite"/>
              <a:cs typeface="Special Elite"/>
              <a:sym typeface="Special Elite"/>
            </a:endParaRPr>
          </a:p>
          <a:p>
            <a:pPr indent="-292100" lvl="0" marL="457200" rtl="0" algn="ctr">
              <a:spcBef>
                <a:spcPts val="0"/>
              </a:spcBef>
              <a:spcAft>
                <a:spcPts val="0"/>
              </a:spcAft>
              <a:buClr>
                <a:srgbClr val="674EA7"/>
              </a:buClr>
              <a:buSzPts val="1000"/>
              <a:buFont typeface="Special Elite"/>
              <a:buChar char="+"/>
            </a:pPr>
            <a:r>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Chimborazo</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School opens </a:t>
            </a:r>
            <a:endParaRPr sz="1000">
              <a:solidFill>
                <a:srgbClr val="674EA7"/>
              </a:solidFill>
              <a:latin typeface="Special Elite"/>
              <a:ea typeface="Special Elite"/>
              <a:cs typeface="Special Elite"/>
              <a:sym typeface="Special Elite"/>
            </a:endParaRPr>
          </a:p>
        </p:txBody>
      </p:sp>
      <p:sp>
        <p:nvSpPr>
          <p:cNvPr id="92" name="Google Shape;92;p15"/>
          <p:cNvSpPr txBox="1"/>
          <p:nvPr/>
        </p:nvSpPr>
        <p:spPr>
          <a:xfrm>
            <a:off x="4538450" y="1971663"/>
            <a:ext cx="1143000" cy="10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Civil War begins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Peake starts a school near Fort Monroe</a:t>
            </a:r>
            <a:endParaRPr sz="1000">
              <a:solidFill>
                <a:srgbClr val="674EA7"/>
              </a:solidFill>
              <a:latin typeface="Special Elite"/>
              <a:ea typeface="Special Elite"/>
              <a:cs typeface="Special Elite"/>
              <a:sym typeface="Special Elite"/>
            </a:endParaRPr>
          </a:p>
        </p:txBody>
      </p:sp>
      <p:sp>
        <p:nvSpPr>
          <p:cNvPr id="93" name="Google Shape;93;p15"/>
          <p:cNvSpPr txBox="1"/>
          <p:nvPr/>
        </p:nvSpPr>
        <p:spPr>
          <a:xfrm>
            <a:off x="5085975" y="4059825"/>
            <a:ext cx="10401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Emancipation</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Proclamation</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signed </a:t>
            </a:r>
            <a:endParaRPr sz="1000">
              <a:solidFill>
                <a:srgbClr val="674EA7"/>
              </a:solidFill>
              <a:latin typeface="Special Elite"/>
              <a:ea typeface="Special Elite"/>
              <a:cs typeface="Special Elite"/>
              <a:sym typeface="Special Elite"/>
            </a:endParaRPr>
          </a:p>
        </p:txBody>
      </p:sp>
      <p:sp>
        <p:nvSpPr>
          <p:cNvPr id="94" name="Google Shape;94;p15"/>
          <p:cNvSpPr txBox="1"/>
          <p:nvPr/>
        </p:nvSpPr>
        <p:spPr>
          <a:xfrm>
            <a:off x="6363525" y="4089824"/>
            <a:ext cx="1143000" cy="10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Peter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Jacob Carter elected </a:t>
            </a:r>
            <a:endParaRPr sz="1000">
              <a:solidFill>
                <a:srgbClr val="674EA7"/>
              </a:solidFill>
              <a:latin typeface="Special Elite"/>
              <a:ea typeface="Special Elite"/>
              <a:cs typeface="Special Elite"/>
              <a:sym typeface="Special Elite"/>
            </a:endParaRPr>
          </a:p>
        </p:txBody>
      </p:sp>
      <p:sp>
        <p:nvSpPr>
          <p:cNvPr id="95" name="Google Shape;95;p15"/>
          <p:cNvSpPr txBox="1"/>
          <p:nvPr/>
        </p:nvSpPr>
        <p:spPr>
          <a:xfrm>
            <a:off x="7960150" y="2131050"/>
            <a:ext cx="11430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Civil Rights Act of 1964 + Voting Rights Act of 1965</a:t>
            </a:r>
            <a:endParaRPr sz="1000">
              <a:solidFill>
                <a:srgbClr val="674EA7"/>
              </a:solidFill>
              <a:latin typeface="Special Elite"/>
              <a:ea typeface="Special Elite"/>
              <a:cs typeface="Special Elite"/>
              <a:sym typeface="Special Elite"/>
            </a:endParaRPr>
          </a:p>
        </p:txBody>
      </p:sp>
      <p:sp>
        <p:nvSpPr>
          <p:cNvPr id="96" name="Google Shape;96;p15"/>
          <p:cNvSpPr txBox="1"/>
          <p:nvPr/>
        </p:nvSpPr>
        <p:spPr>
          <a:xfrm>
            <a:off x="7189750" y="2099125"/>
            <a:ext cx="8358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Barbara Johns leads student strike</a:t>
            </a:r>
            <a:endParaRPr sz="1000">
              <a:solidFill>
                <a:srgbClr val="674EA7"/>
              </a:solidFill>
              <a:latin typeface="Special Elite"/>
              <a:ea typeface="Special Elite"/>
              <a:cs typeface="Special Elite"/>
              <a:sym typeface="Special Elite"/>
            </a:endParaRPr>
          </a:p>
        </p:txBody>
      </p:sp>
      <p:sp>
        <p:nvSpPr>
          <p:cNvPr id="97" name="Google Shape;97;p15"/>
          <p:cNvSpPr txBox="1"/>
          <p:nvPr/>
        </p:nvSpPr>
        <p:spPr>
          <a:xfrm>
            <a:off x="7744000" y="4091075"/>
            <a:ext cx="885300" cy="10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Brown v. Board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of Education</a:t>
            </a:r>
            <a:endParaRPr sz="1000">
              <a:solidFill>
                <a:srgbClr val="674EA7"/>
              </a:solidFill>
              <a:latin typeface="Special Elite"/>
              <a:ea typeface="Special Elite"/>
              <a:cs typeface="Special Elite"/>
              <a:sym typeface="Special Elite"/>
            </a:endParaRPr>
          </a:p>
        </p:txBody>
      </p:sp>
      <p:sp>
        <p:nvSpPr>
          <p:cNvPr id="98" name="Google Shape;98;p15"/>
          <p:cNvSpPr txBox="1"/>
          <p:nvPr/>
        </p:nvSpPr>
        <p:spPr>
          <a:xfrm>
            <a:off x="-25200" y="2188350"/>
            <a:ext cx="11430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Triangular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Slave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Trade</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Established </a:t>
            </a:r>
            <a:endParaRPr sz="1000">
              <a:solidFill>
                <a:srgbClr val="674EA7"/>
              </a:solidFill>
              <a:latin typeface="Special Elite"/>
              <a:ea typeface="Special Elite"/>
              <a:cs typeface="Special Elite"/>
              <a:sym typeface="Special Elite"/>
            </a:endParaRPr>
          </a:p>
        </p:txBody>
      </p:sp>
      <p:sp>
        <p:nvSpPr>
          <p:cNvPr id="99" name="Google Shape;99;p15"/>
          <p:cNvSpPr/>
          <p:nvPr/>
        </p:nvSpPr>
        <p:spPr>
          <a:xfrm>
            <a:off x="4490750" y="-38275"/>
            <a:ext cx="4653300" cy="17667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 name="Google Shape;100;p15"/>
          <p:cNvPicPr preferRelativeResize="0"/>
          <p:nvPr/>
        </p:nvPicPr>
        <p:blipFill rotWithShape="1">
          <a:blip r:embed="rId3">
            <a:alphaModFix/>
          </a:blip>
          <a:srcRect b="445" l="0" r="0" t="455"/>
          <a:stretch/>
        </p:blipFill>
        <p:spPr>
          <a:xfrm>
            <a:off x="-25200" y="-38175"/>
            <a:ext cx="4524488" cy="1766701"/>
          </a:xfrm>
          <a:prstGeom prst="rect">
            <a:avLst/>
          </a:prstGeom>
          <a:noFill/>
          <a:ln>
            <a:noFill/>
          </a:ln>
        </p:spPr>
      </p:pic>
      <p:sp>
        <p:nvSpPr>
          <p:cNvPr id="101" name="Google Shape;101;p15"/>
          <p:cNvSpPr txBox="1"/>
          <p:nvPr/>
        </p:nvSpPr>
        <p:spPr>
          <a:xfrm>
            <a:off x="4765450" y="57500"/>
            <a:ext cx="4319700" cy="14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Fira Sans Condensed"/>
                <a:ea typeface="Fira Sans Condensed"/>
                <a:cs typeface="Fira Sans Condensed"/>
                <a:sym typeface="Fira Sans Condensed"/>
              </a:rPr>
              <a:t>In a partnership with VMHC, the John Marshall Center has created a set of lesson plans to complement the VMHC’s exhibition, </a:t>
            </a:r>
            <a:endParaRPr sz="1000">
              <a:solidFill>
                <a:srgbClr val="434343"/>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i="1" sz="1000">
              <a:solidFill>
                <a:srgbClr val="434343"/>
              </a:solidFill>
              <a:latin typeface="Fira Sans Condensed"/>
              <a:ea typeface="Fira Sans Condensed"/>
              <a:cs typeface="Fira Sans Condensed"/>
              <a:sym typeface="Fira Sans Condensed"/>
            </a:endParaRPr>
          </a:p>
          <a:p>
            <a:pPr indent="0" lvl="0" marL="0" rtl="0" algn="l">
              <a:spcBef>
                <a:spcPts val="0"/>
              </a:spcBef>
              <a:spcAft>
                <a:spcPts val="0"/>
              </a:spcAft>
              <a:buNone/>
            </a:pPr>
            <a:r>
              <a:rPr b="1" i="1" lang="en">
                <a:solidFill>
                  <a:srgbClr val="434343"/>
                </a:solidFill>
                <a:latin typeface="Fira Sans Condensed"/>
                <a:ea typeface="Fira Sans Condensed"/>
                <a:cs typeface="Fira Sans Condensed"/>
                <a:sym typeface="Fira Sans Condensed"/>
              </a:rPr>
              <a:t>Determined: the 400-year struggle for Black Equality</a:t>
            </a:r>
            <a:r>
              <a:rPr b="1" lang="en">
                <a:solidFill>
                  <a:srgbClr val="434343"/>
                </a:solidFill>
                <a:latin typeface="Fira Sans Condensed"/>
                <a:ea typeface="Fira Sans Condensed"/>
                <a:cs typeface="Fira Sans Condensed"/>
                <a:sym typeface="Fira Sans Condensed"/>
              </a:rPr>
              <a:t> </a:t>
            </a:r>
            <a:endParaRPr b="1">
              <a:solidFill>
                <a:srgbClr val="434343"/>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100">
              <a:solidFill>
                <a:srgbClr val="434343"/>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 sz="1000">
                <a:solidFill>
                  <a:srgbClr val="434343"/>
                </a:solidFill>
                <a:latin typeface="Fira Sans Condensed"/>
                <a:ea typeface="Fira Sans Condensed"/>
                <a:cs typeface="Fira Sans Condensed"/>
                <a:sym typeface="Fira Sans Condensed"/>
              </a:rPr>
              <a:t>This is lesson 4:  </a:t>
            </a:r>
            <a:r>
              <a:rPr lang="en" sz="1500">
                <a:solidFill>
                  <a:srgbClr val="FFFFFF"/>
                </a:solidFill>
                <a:latin typeface="El Messiri"/>
                <a:ea typeface="El Messiri"/>
                <a:cs typeface="El Messiri"/>
                <a:sym typeface="El Messiri"/>
              </a:rPr>
              <a:t>MARY S. PEAKE + BARBARA JOHNS</a:t>
            </a:r>
            <a:endParaRPr sz="100">
              <a:solidFill>
                <a:srgbClr val="434343"/>
              </a:solidFill>
              <a:latin typeface="El Messiri"/>
              <a:ea typeface="El Messiri"/>
              <a:cs typeface="El Messiri"/>
              <a:sym typeface="El Messiri"/>
            </a:endParaRPr>
          </a:p>
          <a:p>
            <a:pPr indent="0" lvl="0" marL="0" rtl="0" algn="l">
              <a:spcBef>
                <a:spcPts val="0"/>
              </a:spcBef>
              <a:spcAft>
                <a:spcPts val="0"/>
              </a:spcAft>
              <a:buNone/>
            </a:pPr>
            <a:r>
              <a:rPr lang="en" sz="1300">
                <a:solidFill>
                  <a:srgbClr val="434343"/>
                </a:solidFill>
                <a:latin typeface="Fredericka the Great"/>
                <a:ea typeface="Fredericka the Great"/>
                <a:cs typeface="Fredericka the Great"/>
                <a:sym typeface="Fredericka the Great"/>
              </a:rPr>
              <a:t>A FIGHT FOR FREEDOM AND EQUALITY  (MS)</a:t>
            </a:r>
            <a:endParaRPr b="1" sz="1600">
              <a:solidFill>
                <a:srgbClr val="434343"/>
              </a:solidFill>
              <a:latin typeface="Fredericka the Great"/>
              <a:ea typeface="Fredericka the Great"/>
              <a:cs typeface="Fredericka the Great"/>
              <a:sym typeface="Fredericka the Grea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1">
  <p:cSld name="TITLE_1_2_1">
    <p:spTree>
      <p:nvGrpSpPr>
        <p:cNvPr id="102" name="Shape 102"/>
        <p:cNvGrpSpPr/>
        <p:nvPr/>
      </p:nvGrpSpPr>
      <p:grpSpPr>
        <a:xfrm>
          <a:off x="0" y="0"/>
          <a:ext cx="0" cy="0"/>
          <a:chOff x="0" y="0"/>
          <a:chExt cx="0" cy="0"/>
        </a:xfrm>
      </p:grpSpPr>
      <p:sp>
        <p:nvSpPr>
          <p:cNvPr id="103" name="Google Shape;103;p16"/>
          <p:cNvSpPr/>
          <p:nvPr/>
        </p:nvSpPr>
        <p:spPr>
          <a:xfrm>
            <a:off x="4490750" y="-38275"/>
            <a:ext cx="4653300" cy="17667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 name="Google Shape;104;p16"/>
          <p:cNvPicPr preferRelativeResize="0"/>
          <p:nvPr/>
        </p:nvPicPr>
        <p:blipFill rotWithShape="1">
          <a:blip r:embed="rId2">
            <a:alphaModFix/>
          </a:blip>
          <a:srcRect b="445" l="0" r="0" t="455"/>
          <a:stretch/>
        </p:blipFill>
        <p:spPr>
          <a:xfrm>
            <a:off x="-25200" y="-38175"/>
            <a:ext cx="4524488" cy="1766701"/>
          </a:xfrm>
          <a:prstGeom prst="rect">
            <a:avLst/>
          </a:prstGeom>
          <a:noFill/>
          <a:ln>
            <a:noFill/>
          </a:ln>
        </p:spPr>
      </p:pic>
      <p:sp>
        <p:nvSpPr>
          <p:cNvPr id="105" name="Google Shape;105;p16"/>
          <p:cNvSpPr txBox="1"/>
          <p:nvPr/>
        </p:nvSpPr>
        <p:spPr>
          <a:xfrm>
            <a:off x="4765450" y="57500"/>
            <a:ext cx="4319700" cy="14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34343"/>
                </a:solidFill>
                <a:latin typeface="Fira Sans Condensed"/>
                <a:ea typeface="Fira Sans Condensed"/>
                <a:cs typeface="Fira Sans Condensed"/>
                <a:sym typeface="Fira Sans Condensed"/>
              </a:rPr>
              <a:t>In a partnership with VMHC, the John Marshall Center has created a set of lesson plans to complement the VMHC’s exhibition, </a:t>
            </a:r>
            <a:endParaRPr sz="1000">
              <a:solidFill>
                <a:srgbClr val="434343"/>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i="1" sz="1000">
              <a:solidFill>
                <a:srgbClr val="434343"/>
              </a:solidFill>
              <a:latin typeface="Fira Sans Condensed"/>
              <a:ea typeface="Fira Sans Condensed"/>
              <a:cs typeface="Fira Sans Condensed"/>
              <a:sym typeface="Fira Sans Condensed"/>
            </a:endParaRPr>
          </a:p>
          <a:p>
            <a:pPr indent="0" lvl="0" marL="0" rtl="0" algn="l">
              <a:spcBef>
                <a:spcPts val="0"/>
              </a:spcBef>
              <a:spcAft>
                <a:spcPts val="0"/>
              </a:spcAft>
              <a:buNone/>
            </a:pPr>
            <a:r>
              <a:rPr b="1" i="1" lang="en">
                <a:solidFill>
                  <a:srgbClr val="434343"/>
                </a:solidFill>
                <a:latin typeface="Fira Sans Condensed"/>
                <a:ea typeface="Fira Sans Condensed"/>
                <a:cs typeface="Fira Sans Condensed"/>
                <a:sym typeface="Fira Sans Condensed"/>
              </a:rPr>
              <a:t>Determined: the 400-year struggle for Black Equality</a:t>
            </a:r>
            <a:r>
              <a:rPr b="1" lang="en">
                <a:solidFill>
                  <a:srgbClr val="434343"/>
                </a:solidFill>
                <a:latin typeface="Fira Sans Condensed"/>
                <a:ea typeface="Fira Sans Condensed"/>
                <a:cs typeface="Fira Sans Condensed"/>
                <a:sym typeface="Fira Sans Condensed"/>
              </a:rPr>
              <a:t> </a:t>
            </a:r>
            <a:endParaRPr b="1">
              <a:solidFill>
                <a:srgbClr val="434343"/>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100">
              <a:solidFill>
                <a:srgbClr val="434343"/>
              </a:solidFill>
              <a:latin typeface="Fira Sans Condensed"/>
              <a:ea typeface="Fira Sans Condensed"/>
              <a:cs typeface="Fira Sans Condensed"/>
              <a:sym typeface="Fira Sans Condensed"/>
            </a:endParaRPr>
          </a:p>
          <a:p>
            <a:pPr indent="0" lvl="0" marL="0" rtl="0" algn="l">
              <a:spcBef>
                <a:spcPts val="0"/>
              </a:spcBef>
              <a:spcAft>
                <a:spcPts val="0"/>
              </a:spcAft>
              <a:buNone/>
            </a:pPr>
            <a:r>
              <a:rPr lang="en" sz="1000">
                <a:solidFill>
                  <a:srgbClr val="434343"/>
                </a:solidFill>
                <a:latin typeface="Fira Sans Condensed"/>
                <a:ea typeface="Fira Sans Condensed"/>
                <a:cs typeface="Fira Sans Condensed"/>
                <a:sym typeface="Fira Sans Condensed"/>
              </a:rPr>
              <a:t>This is lesson 4:  </a:t>
            </a:r>
            <a:r>
              <a:rPr lang="en" sz="1500">
                <a:solidFill>
                  <a:srgbClr val="FFFFFF"/>
                </a:solidFill>
                <a:latin typeface="El Messiri"/>
                <a:ea typeface="El Messiri"/>
                <a:cs typeface="El Messiri"/>
                <a:sym typeface="El Messiri"/>
              </a:rPr>
              <a:t>MARY S. PEAKE + BARBARA JOHNS</a:t>
            </a:r>
            <a:endParaRPr sz="100">
              <a:solidFill>
                <a:srgbClr val="434343"/>
              </a:solidFill>
              <a:latin typeface="El Messiri"/>
              <a:ea typeface="El Messiri"/>
              <a:cs typeface="El Messiri"/>
              <a:sym typeface="El Messiri"/>
            </a:endParaRPr>
          </a:p>
          <a:p>
            <a:pPr indent="0" lvl="0" marL="0" rtl="0" algn="l">
              <a:spcBef>
                <a:spcPts val="0"/>
              </a:spcBef>
              <a:spcAft>
                <a:spcPts val="0"/>
              </a:spcAft>
              <a:buNone/>
            </a:pPr>
            <a:r>
              <a:rPr lang="en" sz="1300">
                <a:solidFill>
                  <a:srgbClr val="434343"/>
                </a:solidFill>
                <a:latin typeface="Fredericka the Great"/>
                <a:ea typeface="Fredericka the Great"/>
                <a:cs typeface="Fredericka the Great"/>
                <a:sym typeface="Fredericka the Great"/>
              </a:rPr>
              <a:t>A FIGHT FOR FREEDOM AND EQUALITY  (MS)</a:t>
            </a:r>
            <a:endParaRPr b="1" sz="1600">
              <a:solidFill>
                <a:srgbClr val="434343"/>
              </a:solidFill>
              <a:latin typeface="Fredericka the Great"/>
              <a:ea typeface="Fredericka the Great"/>
              <a:cs typeface="Fredericka the Great"/>
              <a:sym typeface="Fredericka the Great"/>
            </a:endParaRPr>
          </a:p>
        </p:txBody>
      </p:sp>
      <p:pic>
        <p:nvPicPr>
          <p:cNvPr id="106" name="Google Shape;106;p16"/>
          <p:cNvPicPr preferRelativeResize="0"/>
          <p:nvPr/>
        </p:nvPicPr>
        <p:blipFill rotWithShape="1">
          <a:blip r:embed="rId3">
            <a:alphaModFix/>
          </a:blip>
          <a:srcRect b="0" l="1095" r="1085" t="0"/>
          <a:stretch/>
        </p:blipFill>
        <p:spPr>
          <a:xfrm>
            <a:off x="282" y="2994275"/>
            <a:ext cx="9143769" cy="937200"/>
          </a:xfrm>
          <a:prstGeom prst="rect">
            <a:avLst/>
          </a:prstGeom>
          <a:noFill/>
          <a:ln>
            <a:noFill/>
          </a:ln>
        </p:spPr>
      </p:pic>
      <p:sp>
        <p:nvSpPr>
          <p:cNvPr id="107" name="Google Shape;107;p16"/>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108" name="Google Shape;108;p16"/>
          <p:cNvSpPr txBox="1"/>
          <p:nvPr/>
        </p:nvSpPr>
        <p:spPr>
          <a:xfrm>
            <a:off x="76650" y="3260838"/>
            <a:ext cx="70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Fredericka the Great"/>
                <a:ea typeface="Fredericka the Great"/>
                <a:cs typeface="Fredericka the Great"/>
                <a:sym typeface="Fredericka the Great"/>
              </a:rPr>
              <a:t>1500s</a:t>
            </a:r>
            <a:endParaRPr sz="1200">
              <a:solidFill>
                <a:srgbClr val="434343"/>
              </a:solidFill>
              <a:latin typeface="Fredericka the Great"/>
              <a:ea typeface="Fredericka the Great"/>
              <a:cs typeface="Fredericka the Great"/>
              <a:sym typeface="Fredericka the Great"/>
            </a:endParaRPr>
          </a:p>
        </p:txBody>
      </p:sp>
      <p:sp>
        <p:nvSpPr>
          <p:cNvPr id="109" name="Google Shape;109;p16"/>
          <p:cNvSpPr txBox="1"/>
          <p:nvPr/>
        </p:nvSpPr>
        <p:spPr>
          <a:xfrm>
            <a:off x="611838" y="3283200"/>
            <a:ext cx="70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Fredericka the Great"/>
                <a:ea typeface="Fredericka the Great"/>
                <a:cs typeface="Fredericka the Great"/>
                <a:sym typeface="Fredericka the Great"/>
              </a:rPr>
              <a:t>1619</a:t>
            </a:r>
            <a:endParaRPr sz="1200">
              <a:solidFill>
                <a:srgbClr val="434343"/>
              </a:solidFill>
              <a:latin typeface="Fredericka the Great"/>
              <a:ea typeface="Fredericka the Great"/>
              <a:cs typeface="Fredericka the Great"/>
              <a:sym typeface="Fredericka the Great"/>
            </a:endParaRPr>
          </a:p>
        </p:txBody>
      </p:sp>
      <p:sp>
        <p:nvSpPr>
          <p:cNvPr id="110" name="Google Shape;110;p16"/>
          <p:cNvSpPr txBox="1"/>
          <p:nvPr/>
        </p:nvSpPr>
        <p:spPr>
          <a:xfrm>
            <a:off x="1688240" y="3205425"/>
            <a:ext cx="835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January</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1787</a:t>
            </a:r>
            <a:endParaRPr sz="1200">
              <a:solidFill>
                <a:srgbClr val="434343"/>
              </a:solidFill>
              <a:latin typeface="Fredericka the Great"/>
              <a:ea typeface="Fredericka the Great"/>
              <a:cs typeface="Fredericka the Great"/>
              <a:sym typeface="Fredericka the Great"/>
            </a:endParaRPr>
          </a:p>
        </p:txBody>
      </p:sp>
      <p:sp>
        <p:nvSpPr>
          <p:cNvPr id="111" name="Google Shape;111;p16"/>
          <p:cNvSpPr txBox="1"/>
          <p:nvPr/>
        </p:nvSpPr>
        <p:spPr>
          <a:xfrm>
            <a:off x="1094663" y="3222100"/>
            <a:ext cx="705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July 4,</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 1776</a:t>
            </a:r>
            <a:endParaRPr sz="1200">
              <a:solidFill>
                <a:srgbClr val="434343"/>
              </a:solidFill>
              <a:latin typeface="Fredericka the Great"/>
              <a:ea typeface="Fredericka the Great"/>
              <a:cs typeface="Fredericka the Great"/>
              <a:sym typeface="Fredericka the Great"/>
            </a:endParaRPr>
          </a:p>
        </p:txBody>
      </p:sp>
      <p:sp>
        <p:nvSpPr>
          <p:cNvPr id="112" name="Google Shape;112;p16"/>
          <p:cNvSpPr txBox="1"/>
          <p:nvPr/>
        </p:nvSpPr>
        <p:spPr>
          <a:xfrm>
            <a:off x="3087088" y="331587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1849</a:t>
            </a:r>
            <a:endParaRPr sz="1200">
              <a:solidFill>
                <a:srgbClr val="434343"/>
              </a:solidFill>
              <a:latin typeface="Fredericka the Great"/>
              <a:ea typeface="Fredericka the Great"/>
              <a:cs typeface="Fredericka the Great"/>
              <a:sym typeface="Fredericka the Great"/>
            </a:endParaRPr>
          </a:p>
        </p:txBody>
      </p:sp>
      <p:sp>
        <p:nvSpPr>
          <p:cNvPr id="113" name="Google Shape;113;p16"/>
          <p:cNvSpPr txBox="1"/>
          <p:nvPr/>
        </p:nvSpPr>
        <p:spPr>
          <a:xfrm>
            <a:off x="3665888" y="33046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1850</a:t>
            </a:r>
            <a:endParaRPr sz="1200">
              <a:solidFill>
                <a:srgbClr val="434343"/>
              </a:solidFill>
              <a:latin typeface="Fredericka the Great"/>
              <a:ea typeface="Fredericka the Great"/>
              <a:cs typeface="Fredericka the Great"/>
              <a:sym typeface="Fredericka the Great"/>
            </a:endParaRPr>
          </a:p>
        </p:txBody>
      </p:sp>
      <p:sp>
        <p:nvSpPr>
          <p:cNvPr id="114" name="Google Shape;114;p16"/>
          <p:cNvSpPr txBox="1"/>
          <p:nvPr/>
        </p:nvSpPr>
        <p:spPr>
          <a:xfrm>
            <a:off x="4195751" y="3206800"/>
            <a:ext cx="732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June 2,</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 1854</a:t>
            </a:r>
            <a:endParaRPr sz="1200">
              <a:solidFill>
                <a:srgbClr val="434343"/>
              </a:solidFill>
              <a:latin typeface="Fredericka the Great"/>
              <a:ea typeface="Fredericka the Great"/>
              <a:cs typeface="Fredericka the Great"/>
              <a:sym typeface="Fredericka the Great"/>
            </a:endParaRPr>
          </a:p>
        </p:txBody>
      </p:sp>
      <p:sp>
        <p:nvSpPr>
          <p:cNvPr id="115" name="Google Shape;115;p16"/>
          <p:cNvSpPr txBox="1"/>
          <p:nvPr/>
        </p:nvSpPr>
        <p:spPr>
          <a:xfrm>
            <a:off x="2575350" y="32978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1841</a:t>
            </a:r>
            <a:endParaRPr sz="1200">
              <a:solidFill>
                <a:srgbClr val="434343"/>
              </a:solidFill>
              <a:latin typeface="Fredericka the Great"/>
              <a:ea typeface="Fredericka the Great"/>
              <a:cs typeface="Fredericka the Great"/>
              <a:sym typeface="Fredericka the Great"/>
            </a:endParaRPr>
          </a:p>
        </p:txBody>
      </p:sp>
      <p:sp>
        <p:nvSpPr>
          <p:cNvPr id="116" name="Google Shape;116;p16"/>
          <p:cNvSpPr txBox="1"/>
          <p:nvPr/>
        </p:nvSpPr>
        <p:spPr>
          <a:xfrm>
            <a:off x="5752190" y="3177525"/>
            <a:ext cx="835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January</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1865</a:t>
            </a:r>
            <a:endParaRPr sz="1200">
              <a:solidFill>
                <a:srgbClr val="434343"/>
              </a:solidFill>
              <a:latin typeface="Fredericka the Great"/>
              <a:ea typeface="Fredericka the Great"/>
              <a:cs typeface="Fredericka the Great"/>
              <a:sym typeface="Fredericka the Great"/>
            </a:endParaRPr>
          </a:p>
        </p:txBody>
      </p:sp>
      <p:sp>
        <p:nvSpPr>
          <p:cNvPr id="117" name="Google Shape;117;p16"/>
          <p:cNvSpPr txBox="1"/>
          <p:nvPr/>
        </p:nvSpPr>
        <p:spPr>
          <a:xfrm>
            <a:off x="5189000" y="33009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1863</a:t>
            </a:r>
            <a:endParaRPr sz="1200">
              <a:solidFill>
                <a:srgbClr val="434343"/>
              </a:solidFill>
              <a:latin typeface="Fredericka the Great"/>
              <a:ea typeface="Fredericka the Great"/>
              <a:cs typeface="Fredericka the Great"/>
              <a:sym typeface="Fredericka the Great"/>
            </a:endParaRPr>
          </a:p>
        </p:txBody>
      </p:sp>
      <p:sp>
        <p:nvSpPr>
          <p:cNvPr id="118" name="Google Shape;118;p16"/>
          <p:cNvSpPr txBox="1"/>
          <p:nvPr/>
        </p:nvSpPr>
        <p:spPr>
          <a:xfrm>
            <a:off x="4792163" y="33046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1861</a:t>
            </a:r>
            <a:endParaRPr sz="1200">
              <a:solidFill>
                <a:srgbClr val="434343"/>
              </a:solidFill>
              <a:latin typeface="Fredericka the Great"/>
              <a:ea typeface="Fredericka the Great"/>
              <a:cs typeface="Fredericka the Great"/>
              <a:sym typeface="Fredericka the Great"/>
            </a:endParaRPr>
          </a:p>
        </p:txBody>
      </p:sp>
      <p:sp>
        <p:nvSpPr>
          <p:cNvPr id="119" name="Google Shape;119;p16"/>
          <p:cNvSpPr txBox="1"/>
          <p:nvPr/>
        </p:nvSpPr>
        <p:spPr>
          <a:xfrm>
            <a:off x="6631063" y="3260225"/>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1871</a:t>
            </a:r>
            <a:endParaRPr sz="1200">
              <a:solidFill>
                <a:srgbClr val="434343"/>
              </a:solidFill>
              <a:latin typeface="Fredericka the Great"/>
              <a:ea typeface="Fredericka the Great"/>
              <a:cs typeface="Fredericka the Great"/>
              <a:sym typeface="Fredericka the Great"/>
            </a:endParaRPr>
          </a:p>
        </p:txBody>
      </p:sp>
      <p:sp>
        <p:nvSpPr>
          <p:cNvPr id="120" name="Google Shape;120;p16"/>
          <p:cNvSpPr txBox="1"/>
          <p:nvPr/>
        </p:nvSpPr>
        <p:spPr>
          <a:xfrm>
            <a:off x="8469975" y="3129175"/>
            <a:ext cx="618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1964-</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1965 </a:t>
            </a:r>
            <a:endParaRPr sz="1200">
              <a:solidFill>
                <a:srgbClr val="434343"/>
              </a:solidFill>
              <a:latin typeface="Fredericka the Great"/>
              <a:ea typeface="Fredericka the Great"/>
              <a:cs typeface="Fredericka the Great"/>
              <a:sym typeface="Fredericka the Great"/>
            </a:endParaRPr>
          </a:p>
        </p:txBody>
      </p:sp>
      <p:sp>
        <p:nvSpPr>
          <p:cNvPr id="121" name="Google Shape;121;p16"/>
          <p:cNvSpPr txBox="1"/>
          <p:nvPr/>
        </p:nvSpPr>
        <p:spPr>
          <a:xfrm>
            <a:off x="7255150" y="3177513"/>
            <a:ext cx="705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April</a:t>
            </a:r>
            <a:endParaRPr sz="12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1951</a:t>
            </a:r>
            <a:endParaRPr sz="1200">
              <a:solidFill>
                <a:srgbClr val="434343"/>
              </a:solidFill>
              <a:latin typeface="Fredericka the Great"/>
              <a:ea typeface="Fredericka the Great"/>
              <a:cs typeface="Fredericka the Great"/>
              <a:sym typeface="Fredericka the Great"/>
            </a:endParaRPr>
          </a:p>
        </p:txBody>
      </p:sp>
      <p:sp>
        <p:nvSpPr>
          <p:cNvPr id="122" name="Google Shape;122;p16"/>
          <p:cNvSpPr txBox="1"/>
          <p:nvPr/>
        </p:nvSpPr>
        <p:spPr>
          <a:xfrm>
            <a:off x="7779188" y="3224700"/>
            <a:ext cx="70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434343"/>
                </a:solidFill>
                <a:latin typeface="Fredericka the Great"/>
                <a:ea typeface="Fredericka the Great"/>
                <a:cs typeface="Fredericka the Great"/>
                <a:sym typeface="Fredericka the Great"/>
              </a:rPr>
              <a:t>1954</a:t>
            </a:r>
            <a:endParaRPr sz="1200">
              <a:solidFill>
                <a:srgbClr val="434343"/>
              </a:solidFill>
              <a:latin typeface="Fredericka the Great"/>
              <a:ea typeface="Fredericka the Great"/>
              <a:cs typeface="Fredericka the Great"/>
              <a:sym typeface="Fredericka the Great"/>
            </a:endParaRPr>
          </a:p>
        </p:txBody>
      </p:sp>
      <p:sp>
        <p:nvSpPr>
          <p:cNvPr id="123" name="Google Shape;123;p16"/>
          <p:cNvSpPr txBox="1"/>
          <p:nvPr/>
        </p:nvSpPr>
        <p:spPr>
          <a:xfrm>
            <a:off x="185473" y="3998900"/>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First Enslaved Africans arrive in Jamestown</a:t>
            </a:r>
            <a:endParaRPr sz="1000">
              <a:solidFill>
                <a:srgbClr val="674EA7"/>
              </a:solidFill>
              <a:latin typeface="Special Elite"/>
              <a:ea typeface="Special Elite"/>
              <a:cs typeface="Special Elite"/>
              <a:sym typeface="Special Elite"/>
            </a:endParaRPr>
          </a:p>
        </p:txBody>
      </p:sp>
      <p:sp>
        <p:nvSpPr>
          <p:cNvPr id="124" name="Google Shape;124;p16"/>
          <p:cNvSpPr txBox="1"/>
          <p:nvPr/>
        </p:nvSpPr>
        <p:spPr>
          <a:xfrm>
            <a:off x="1540450" y="4020050"/>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James Armistead Lafayette receives freedom</a:t>
            </a:r>
            <a:endParaRPr sz="1000">
              <a:solidFill>
                <a:srgbClr val="674EA7"/>
              </a:solidFill>
              <a:latin typeface="Special Elite"/>
              <a:ea typeface="Special Elite"/>
              <a:cs typeface="Special Elite"/>
              <a:sym typeface="Special Elite"/>
            </a:endParaRPr>
          </a:p>
        </p:txBody>
      </p:sp>
      <p:sp>
        <p:nvSpPr>
          <p:cNvPr id="125" name="Google Shape;125;p16"/>
          <p:cNvSpPr txBox="1"/>
          <p:nvPr/>
        </p:nvSpPr>
        <p:spPr>
          <a:xfrm>
            <a:off x="923300" y="2132175"/>
            <a:ext cx="1143000" cy="60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Declaration of Independence</a:t>
            </a:r>
            <a:endParaRPr sz="1000">
              <a:solidFill>
                <a:srgbClr val="674EA7"/>
              </a:solidFill>
              <a:latin typeface="Special Elite"/>
              <a:ea typeface="Special Elite"/>
              <a:cs typeface="Special Elite"/>
              <a:sym typeface="Special Elite"/>
            </a:endParaRPr>
          </a:p>
        </p:txBody>
      </p:sp>
      <p:sp>
        <p:nvSpPr>
          <p:cNvPr id="126" name="Google Shape;126;p16"/>
          <p:cNvSpPr txBox="1"/>
          <p:nvPr/>
        </p:nvSpPr>
        <p:spPr>
          <a:xfrm>
            <a:off x="3498338" y="1993475"/>
            <a:ext cx="10401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Fugitive Slave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Act</a:t>
            </a:r>
            <a:endParaRPr sz="1000">
              <a:solidFill>
                <a:srgbClr val="674EA7"/>
              </a:solidFill>
              <a:latin typeface="Special Elite"/>
              <a:ea typeface="Special Elite"/>
              <a:cs typeface="Special Elite"/>
              <a:sym typeface="Special Elite"/>
            </a:endParaRPr>
          </a:p>
        </p:txBody>
      </p:sp>
      <p:sp>
        <p:nvSpPr>
          <p:cNvPr id="127" name="Google Shape;127;p16"/>
          <p:cNvSpPr txBox="1"/>
          <p:nvPr/>
        </p:nvSpPr>
        <p:spPr>
          <a:xfrm>
            <a:off x="2895425" y="4000625"/>
            <a:ext cx="1143000" cy="128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Henry “Box” Brown ships himself to Philadelphia</a:t>
            </a:r>
            <a:endParaRPr sz="1000">
              <a:solidFill>
                <a:srgbClr val="674EA7"/>
              </a:solidFill>
              <a:latin typeface="Special Elite"/>
              <a:ea typeface="Special Elite"/>
              <a:cs typeface="Special Elite"/>
              <a:sym typeface="Special Elite"/>
            </a:endParaRPr>
          </a:p>
        </p:txBody>
      </p:sp>
      <p:sp>
        <p:nvSpPr>
          <p:cNvPr id="128" name="Google Shape;128;p16"/>
          <p:cNvSpPr txBox="1"/>
          <p:nvPr/>
        </p:nvSpPr>
        <p:spPr>
          <a:xfrm>
            <a:off x="3975300" y="3989625"/>
            <a:ext cx="1143000" cy="117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Anthony Burns convicted of being a fugitive slave</a:t>
            </a:r>
            <a:endParaRPr sz="1000">
              <a:solidFill>
                <a:srgbClr val="674EA7"/>
              </a:solidFill>
              <a:latin typeface="Special Elite"/>
              <a:ea typeface="Special Elite"/>
              <a:cs typeface="Special Elite"/>
              <a:sym typeface="Special Elite"/>
            </a:endParaRPr>
          </a:p>
        </p:txBody>
      </p:sp>
      <p:sp>
        <p:nvSpPr>
          <p:cNvPr id="129" name="Google Shape;129;p16"/>
          <p:cNvSpPr txBox="1"/>
          <p:nvPr/>
        </p:nvSpPr>
        <p:spPr>
          <a:xfrm>
            <a:off x="2356352" y="1933125"/>
            <a:ext cx="1143000" cy="10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Madison Washington leads a rebellion on the </a:t>
            </a:r>
            <a:r>
              <a:rPr i="1" lang="en" sz="1000">
                <a:solidFill>
                  <a:srgbClr val="674EA7"/>
                </a:solidFill>
                <a:latin typeface="Special Elite"/>
                <a:ea typeface="Special Elite"/>
                <a:cs typeface="Special Elite"/>
                <a:sym typeface="Special Elite"/>
              </a:rPr>
              <a:t>Creole</a:t>
            </a:r>
            <a:endParaRPr i="1" sz="1000">
              <a:solidFill>
                <a:srgbClr val="674EA7"/>
              </a:solidFill>
              <a:latin typeface="Special Elite"/>
              <a:ea typeface="Special Elite"/>
              <a:cs typeface="Special Elite"/>
              <a:sym typeface="Special Elite"/>
            </a:endParaRPr>
          </a:p>
        </p:txBody>
      </p:sp>
      <p:sp>
        <p:nvSpPr>
          <p:cNvPr id="130" name="Google Shape;130;p16"/>
          <p:cNvSpPr txBox="1"/>
          <p:nvPr/>
        </p:nvSpPr>
        <p:spPr>
          <a:xfrm>
            <a:off x="5750988" y="1784132"/>
            <a:ext cx="1143000" cy="124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13th Amendment ratified</a:t>
            </a:r>
            <a:endParaRPr sz="1000">
              <a:solidFill>
                <a:srgbClr val="674EA7"/>
              </a:solidFill>
              <a:latin typeface="Special Elite"/>
              <a:ea typeface="Special Elite"/>
              <a:cs typeface="Special Elite"/>
              <a:sym typeface="Special Elite"/>
            </a:endParaRPr>
          </a:p>
          <a:p>
            <a:pPr indent="-292100" lvl="0" marL="457200" rtl="0" algn="ctr">
              <a:spcBef>
                <a:spcPts val="0"/>
              </a:spcBef>
              <a:spcAft>
                <a:spcPts val="0"/>
              </a:spcAft>
              <a:buClr>
                <a:srgbClr val="674EA7"/>
              </a:buClr>
              <a:buSzPts val="1000"/>
              <a:buFont typeface="Special Elite"/>
              <a:buChar char="+"/>
            </a:pPr>
            <a:r>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Chimborazo</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School opens </a:t>
            </a:r>
            <a:endParaRPr sz="1000">
              <a:solidFill>
                <a:srgbClr val="674EA7"/>
              </a:solidFill>
              <a:latin typeface="Special Elite"/>
              <a:ea typeface="Special Elite"/>
              <a:cs typeface="Special Elite"/>
              <a:sym typeface="Special Elite"/>
            </a:endParaRPr>
          </a:p>
        </p:txBody>
      </p:sp>
      <p:sp>
        <p:nvSpPr>
          <p:cNvPr id="131" name="Google Shape;131;p16"/>
          <p:cNvSpPr txBox="1"/>
          <p:nvPr/>
        </p:nvSpPr>
        <p:spPr>
          <a:xfrm>
            <a:off x="4538450" y="1819263"/>
            <a:ext cx="1143000" cy="10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Civil War begins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Peake starts a school near Fort Monroe</a:t>
            </a:r>
            <a:endParaRPr sz="1000">
              <a:solidFill>
                <a:srgbClr val="674EA7"/>
              </a:solidFill>
              <a:latin typeface="Special Elite"/>
              <a:ea typeface="Special Elite"/>
              <a:cs typeface="Special Elite"/>
              <a:sym typeface="Special Elite"/>
            </a:endParaRPr>
          </a:p>
        </p:txBody>
      </p:sp>
      <p:sp>
        <p:nvSpPr>
          <p:cNvPr id="132" name="Google Shape;132;p16"/>
          <p:cNvSpPr txBox="1"/>
          <p:nvPr/>
        </p:nvSpPr>
        <p:spPr>
          <a:xfrm>
            <a:off x="5085975" y="3983625"/>
            <a:ext cx="12120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Emancipation</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Proclamation</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signed </a:t>
            </a:r>
            <a:endParaRPr sz="1000">
              <a:solidFill>
                <a:srgbClr val="674EA7"/>
              </a:solidFill>
              <a:latin typeface="Special Elite"/>
              <a:ea typeface="Special Elite"/>
              <a:cs typeface="Special Elite"/>
              <a:sym typeface="Special Elite"/>
            </a:endParaRPr>
          </a:p>
        </p:txBody>
      </p:sp>
      <p:sp>
        <p:nvSpPr>
          <p:cNvPr id="133" name="Google Shape;133;p16"/>
          <p:cNvSpPr txBox="1"/>
          <p:nvPr/>
        </p:nvSpPr>
        <p:spPr>
          <a:xfrm>
            <a:off x="6363525" y="4013624"/>
            <a:ext cx="1143000" cy="10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Peter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Jacob Carter elected </a:t>
            </a:r>
            <a:endParaRPr sz="1000">
              <a:solidFill>
                <a:srgbClr val="674EA7"/>
              </a:solidFill>
              <a:latin typeface="Special Elite"/>
              <a:ea typeface="Special Elite"/>
              <a:cs typeface="Special Elite"/>
              <a:sym typeface="Special Elite"/>
            </a:endParaRPr>
          </a:p>
        </p:txBody>
      </p:sp>
      <p:sp>
        <p:nvSpPr>
          <p:cNvPr id="134" name="Google Shape;134;p16"/>
          <p:cNvSpPr txBox="1"/>
          <p:nvPr/>
        </p:nvSpPr>
        <p:spPr>
          <a:xfrm>
            <a:off x="7960150" y="1902450"/>
            <a:ext cx="1143000" cy="82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Civil Rights Act of 1964 + Voting Rights Act of 1965</a:t>
            </a:r>
            <a:endParaRPr sz="1000">
              <a:solidFill>
                <a:srgbClr val="674EA7"/>
              </a:solidFill>
              <a:latin typeface="Special Elite"/>
              <a:ea typeface="Special Elite"/>
              <a:cs typeface="Special Elite"/>
              <a:sym typeface="Special Elite"/>
            </a:endParaRPr>
          </a:p>
        </p:txBody>
      </p:sp>
      <p:sp>
        <p:nvSpPr>
          <p:cNvPr id="135" name="Google Shape;135;p16"/>
          <p:cNvSpPr txBox="1"/>
          <p:nvPr/>
        </p:nvSpPr>
        <p:spPr>
          <a:xfrm>
            <a:off x="7037350" y="1794325"/>
            <a:ext cx="8358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Barbara Johns leads student strike</a:t>
            </a:r>
            <a:endParaRPr sz="1000">
              <a:solidFill>
                <a:srgbClr val="674EA7"/>
              </a:solidFill>
              <a:latin typeface="Special Elite"/>
              <a:ea typeface="Special Elite"/>
              <a:cs typeface="Special Elite"/>
              <a:sym typeface="Special Elite"/>
            </a:endParaRPr>
          </a:p>
        </p:txBody>
      </p:sp>
      <p:sp>
        <p:nvSpPr>
          <p:cNvPr id="136" name="Google Shape;136;p16"/>
          <p:cNvSpPr txBox="1"/>
          <p:nvPr/>
        </p:nvSpPr>
        <p:spPr>
          <a:xfrm>
            <a:off x="7744000" y="4014875"/>
            <a:ext cx="885300" cy="10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Brown v. Board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of Education</a:t>
            </a:r>
            <a:endParaRPr sz="1000">
              <a:solidFill>
                <a:srgbClr val="674EA7"/>
              </a:solidFill>
              <a:latin typeface="Special Elite"/>
              <a:ea typeface="Special Elite"/>
              <a:cs typeface="Special Elite"/>
              <a:sym typeface="Special Elite"/>
            </a:endParaRPr>
          </a:p>
        </p:txBody>
      </p:sp>
      <p:sp>
        <p:nvSpPr>
          <p:cNvPr id="137" name="Google Shape;137;p16"/>
          <p:cNvSpPr txBox="1"/>
          <p:nvPr/>
        </p:nvSpPr>
        <p:spPr>
          <a:xfrm>
            <a:off x="-25200" y="1807350"/>
            <a:ext cx="11430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Triangular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Slave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Trade</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Established </a:t>
            </a:r>
            <a:endParaRPr sz="1000">
              <a:solidFill>
                <a:srgbClr val="674EA7"/>
              </a:solidFill>
              <a:latin typeface="Special Elite"/>
              <a:ea typeface="Special Elite"/>
              <a:cs typeface="Special Elite"/>
              <a:sym typeface="Special Elite"/>
            </a:endParaRPr>
          </a:p>
        </p:txBody>
      </p:sp>
      <p:grpSp>
        <p:nvGrpSpPr>
          <p:cNvPr id="138" name="Google Shape;138;p16"/>
          <p:cNvGrpSpPr/>
          <p:nvPr/>
        </p:nvGrpSpPr>
        <p:grpSpPr>
          <a:xfrm>
            <a:off x="429150" y="2453238"/>
            <a:ext cx="8417550" cy="1559483"/>
            <a:chOff x="429150" y="2453238"/>
            <a:chExt cx="8417550" cy="1559483"/>
          </a:xfrm>
        </p:grpSpPr>
        <p:cxnSp>
          <p:nvCxnSpPr>
            <p:cNvPr id="139" name="Google Shape;139;p16"/>
            <p:cNvCxnSpPr/>
            <p:nvPr/>
          </p:nvCxnSpPr>
          <p:spPr>
            <a:xfrm flipH="1">
              <a:off x="429150" y="2453238"/>
              <a:ext cx="23100" cy="807600"/>
            </a:xfrm>
            <a:prstGeom prst="straightConnector1">
              <a:avLst/>
            </a:prstGeom>
            <a:noFill/>
            <a:ln cap="flat" cmpd="sng" w="9525">
              <a:solidFill>
                <a:srgbClr val="8E7CC3"/>
              </a:solidFill>
              <a:prstDash val="dot"/>
              <a:round/>
              <a:headEnd len="med" w="med" type="none"/>
              <a:tailEnd len="med" w="med" type="stealth"/>
            </a:ln>
          </p:spPr>
        </p:cxnSp>
        <p:cxnSp>
          <p:nvCxnSpPr>
            <p:cNvPr id="140" name="Google Shape;140;p16"/>
            <p:cNvCxnSpPr/>
            <p:nvPr/>
          </p:nvCxnSpPr>
          <p:spPr>
            <a:xfrm rot="10800000">
              <a:off x="740175" y="3618426"/>
              <a:ext cx="16800" cy="377400"/>
            </a:xfrm>
            <a:prstGeom prst="straightConnector1">
              <a:avLst/>
            </a:prstGeom>
            <a:noFill/>
            <a:ln cap="flat" cmpd="sng" w="9525">
              <a:solidFill>
                <a:srgbClr val="8E7CC3"/>
              </a:solidFill>
              <a:prstDash val="dot"/>
              <a:round/>
              <a:headEnd len="med" w="med" type="none"/>
              <a:tailEnd len="med" w="med" type="stealth"/>
            </a:ln>
          </p:spPr>
        </p:cxnSp>
        <p:cxnSp>
          <p:nvCxnSpPr>
            <p:cNvPr id="141" name="Google Shape;141;p16"/>
            <p:cNvCxnSpPr/>
            <p:nvPr/>
          </p:nvCxnSpPr>
          <p:spPr>
            <a:xfrm flipH="1">
              <a:off x="1447163" y="2651800"/>
              <a:ext cx="12900" cy="570300"/>
            </a:xfrm>
            <a:prstGeom prst="straightConnector1">
              <a:avLst/>
            </a:prstGeom>
            <a:noFill/>
            <a:ln cap="flat" cmpd="sng" w="9525">
              <a:solidFill>
                <a:srgbClr val="8E7CC3"/>
              </a:solidFill>
              <a:prstDash val="dot"/>
              <a:round/>
              <a:headEnd len="med" w="med" type="none"/>
              <a:tailEnd len="med" w="med" type="stealth"/>
            </a:ln>
          </p:spPr>
        </p:cxnSp>
        <p:cxnSp>
          <p:nvCxnSpPr>
            <p:cNvPr id="142" name="Google Shape;142;p16"/>
            <p:cNvCxnSpPr/>
            <p:nvPr/>
          </p:nvCxnSpPr>
          <p:spPr>
            <a:xfrm rot="10800000">
              <a:off x="2106252" y="3698020"/>
              <a:ext cx="5700" cy="314700"/>
            </a:xfrm>
            <a:prstGeom prst="straightConnector1">
              <a:avLst/>
            </a:prstGeom>
            <a:noFill/>
            <a:ln cap="flat" cmpd="sng" w="9525">
              <a:solidFill>
                <a:srgbClr val="8E7CC3"/>
              </a:solidFill>
              <a:prstDash val="dot"/>
              <a:round/>
              <a:headEnd len="med" w="med" type="none"/>
              <a:tailEnd len="med" w="med" type="stealth"/>
            </a:ln>
          </p:spPr>
        </p:cxnSp>
        <p:cxnSp>
          <p:nvCxnSpPr>
            <p:cNvPr id="143" name="Google Shape;143;p16"/>
            <p:cNvCxnSpPr/>
            <p:nvPr/>
          </p:nvCxnSpPr>
          <p:spPr>
            <a:xfrm flipH="1">
              <a:off x="2851800" y="2882025"/>
              <a:ext cx="15300" cy="415800"/>
            </a:xfrm>
            <a:prstGeom prst="straightConnector1">
              <a:avLst/>
            </a:prstGeom>
            <a:noFill/>
            <a:ln cap="flat" cmpd="sng" w="9525">
              <a:solidFill>
                <a:srgbClr val="8E7CC3"/>
              </a:solidFill>
              <a:prstDash val="dot"/>
              <a:round/>
              <a:headEnd len="med" w="med" type="none"/>
              <a:tailEnd len="med" w="med" type="stealth"/>
            </a:ln>
          </p:spPr>
        </p:cxnSp>
        <p:cxnSp>
          <p:nvCxnSpPr>
            <p:cNvPr id="144" name="Google Shape;144;p16"/>
            <p:cNvCxnSpPr/>
            <p:nvPr/>
          </p:nvCxnSpPr>
          <p:spPr>
            <a:xfrm rot="10800000">
              <a:off x="3439627" y="3654604"/>
              <a:ext cx="27300" cy="342600"/>
            </a:xfrm>
            <a:prstGeom prst="straightConnector1">
              <a:avLst/>
            </a:prstGeom>
            <a:noFill/>
            <a:ln cap="flat" cmpd="sng" w="9525">
              <a:solidFill>
                <a:srgbClr val="8E7CC3"/>
              </a:solidFill>
              <a:prstDash val="dot"/>
              <a:round/>
              <a:headEnd len="med" w="med" type="none"/>
              <a:tailEnd len="med" w="med" type="stealth"/>
            </a:ln>
          </p:spPr>
        </p:cxnSp>
        <p:cxnSp>
          <p:nvCxnSpPr>
            <p:cNvPr id="145" name="Google Shape;145;p16"/>
            <p:cNvCxnSpPr/>
            <p:nvPr/>
          </p:nvCxnSpPr>
          <p:spPr>
            <a:xfrm flipH="1">
              <a:off x="4018388" y="2603800"/>
              <a:ext cx="5100" cy="700800"/>
            </a:xfrm>
            <a:prstGeom prst="straightConnector1">
              <a:avLst/>
            </a:prstGeom>
            <a:noFill/>
            <a:ln cap="flat" cmpd="sng" w="9525">
              <a:solidFill>
                <a:srgbClr val="8E7CC3"/>
              </a:solidFill>
              <a:prstDash val="dot"/>
              <a:round/>
              <a:headEnd len="med" w="med" type="none"/>
              <a:tailEnd len="med" w="med" type="stealth"/>
            </a:ln>
          </p:spPr>
        </p:cxnSp>
        <p:cxnSp>
          <p:nvCxnSpPr>
            <p:cNvPr id="146" name="Google Shape;146;p16"/>
            <p:cNvCxnSpPr/>
            <p:nvPr/>
          </p:nvCxnSpPr>
          <p:spPr>
            <a:xfrm flipH="1" rot="10800000">
              <a:off x="4546801" y="3699518"/>
              <a:ext cx="15300" cy="288900"/>
            </a:xfrm>
            <a:prstGeom prst="straightConnector1">
              <a:avLst/>
            </a:prstGeom>
            <a:noFill/>
            <a:ln cap="flat" cmpd="sng" w="9525">
              <a:solidFill>
                <a:srgbClr val="8E7CC3"/>
              </a:solidFill>
              <a:prstDash val="dot"/>
              <a:round/>
              <a:headEnd len="med" w="med" type="none"/>
              <a:tailEnd len="med" w="med" type="stealth"/>
            </a:ln>
          </p:spPr>
        </p:cxnSp>
        <p:cxnSp>
          <p:nvCxnSpPr>
            <p:cNvPr id="147" name="Google Shape;147;p16"/>
            <p:cNvCxnSpPr/>
            <p:nvPr/>
          </p:nvCxnSpPr>
          <p:spPr>
            <a:xfrm>
              <a:off x="5144675" y="2977575"/>
              <a:ext cx="0" cy="327000"/>
            </a:xfrm>
            <a:prstGeom prst="straightConnector1">
              <a:avLst/>
            </a:prstGeom>
            <a:noFill/>
            <a:ln cap="flat" cmpd="sng" w="9525">
              <a:solidFill>
                <a:srgbClr val="8E7CC3"/>
              </a:solidFill>
              <a:prstDash val="dot"/>
              <a:round/>
              <a:headEnd len="med" w="med" type="none"/>
              <a:tailEnd len="med" w="med" type="stealth"/>
            </a:ln>
          </p:spPr>
        </p:cxnSp>
        <p:cxnSp>
          <p:nvCxnSpPr>
            <p:cNvPr id="148" name="Google Shape;148;p16"/>
            <p:cNvCxnSpPr/>
            <p:nvPr/>
          </p:nvCxnSpPr>
          <p:spPr>
            <a:xfrm rot="10800000">
              <a:off x="5593426" y="3611625"/>
              <a:ext cx="12600" cy="372000"/>
            </a:xfrm>
            <a:prstGeom prst="straightConnector1">
              <a:avLst/>
            </a:prstGeom>
            <a:noFill/>
            <a:ln cap="flat" cmpd="sng" w="9525">
              <a:solidFill>
                <a:srgbClr val="8E7CC3"/>
              </a:solidFill>
              <a:prstDash val="dot"/>
              <a:round/>
              <a:headEnd len="med" w="med" type="none"/>
              <a:tailEnd len="med" w="med" type="stealth"/>
            </a:ln>
          </p:spPr>
        </p:cxnSp>
        <p:cxnSp>
          <p:nvCxnSpPr>
            <p:cNvPr id="149" name="Google Shape;149;p16"/>
            <p:cNvCxnSpPr/>
            <p:nvPr/>
          </p:nvCxnSpPr>
          <p:spPr>
            <a:xfrm flipH="1">
              <a:off x="6170090" y="2789025"/>
              <a:ext cx="88200" cy="388500"/>
            </a:xfrm>
            <a:prstGeom prst="straightConnector1">
              <a:avLst/>
            </a:prstGeom>
            <a:noFill/>
            <a:ln cap="flat" cmpd="sng" w="9525">
              <a:solidFill>
                <a:srgbClr val="8E7CC3"/>
              </a:solidFill>
              <a:prstDash val="dot"/>
              <a:round/>
              <a:headEnd len="med" w="med" type="none"/>
              <a:tailEnd len="med" w="med" type="stealth"/>
            </a:ln>
          </p:spPr>
        </p:cxnSp>
        <p:cxnSp>
          <p:nvCxnSpPr>
            <p:cNvPr id="150" name="Google Shape;150;p16"/>
            <p:cNvCxnSpPr/>
            <p:nvPr/>
          </p:nvCxnSpPr>
          <p:spPr>
            <a:xfrm flipH="1" rot="10800000">
              <a:off x="6935026" y="3598988"/>
              <a:ext cx="48600" cy="408600"/>
            </a:xfrm>
            <a:prstGeom prst="straightConnector1">
              <a:avLst/>
            </a:prstGeom>
            <a:noFill/>
            <a:ln cap="flat" cmpd="sng" w="9525">
              <a:solidFill>
                <a:srgbClr val="8E7CC3"/>
              </a:solidFill>
              <a:prstDash val="dot"/>
              <a:round/>
              <a:headEnd len="med" w="med" type="none"/>
              <a:tailEnd len="med" w="med" type="stealth"/>
            </a:ln>
          </p:spPr>
        </p:cxnSp>
        <p:cxnSp>
          <p:nvCxnSpPr>
            <p:cNvPr id="151" name="Google Shape;151;p16"/>
            <p:cNvCxnSpPr/>
            <p:nvPr/>
          </p:nvCxnSpPr>
          <p:spPr>
            <a:xfrm>
              <a:off x="7455250" y="2561125"/>
              <a:ext cx="152400" cy="616500"/>
            </a:xfrm>
            <a:prstGeom prst="straightConnector1">
              <a:avLst/>
            </a:prstGeom>
            <a:noFill/>
            <a:ln cap="flat" cmpd="sng" w="9525">
              <a:solidFill>
                <a:srgbClr val="8E7CC3"/>
              </a:solidFill>
              <a:prstDash val="dot"/>
              <a:round/>
              <a:headEnd len="med" w="med" type="none"/>
              <a:tailEnd len="med" w="med" type="stealth"/>
            </a:ln>
          </p:spPr>
        </p:cxnSp>
        <p:cxnSp>
          <p:nvCxnSpPr>
            <p:cNvPr id="152" name="Google Shape;152;p16"/>
            <p:cNvCxnSpPr/>
            <p:nvPr/>
          </p:nvCxnSpPr>
          <p:spPr>
            <a:xfrm rot="10800000">
              <a:off x="8131750" y="3639587"/>
              <a:ext cx="54900" cy="369000"/>
            </a:xfrm>
            <a:prstGeom prst="straightConnector1">
              <a:avLst/>
            </a:prstGeom>
            <a:noFill/>
            <a:ln cap="flat" cmpd="sng" w="9525">
              <a:solidFill>
                <a:srgbClr val="8E7CC3"/>
              </a:solidFill>
              <a:prstDash val="dot"/>
              <a:round/>
              <a:headEnd len="med" w="med" type="none"/>
              <a:tailEnd len="med" w="med" type="stealth"/>
            </a:ln>
          </p:spPr>
        </p:cxnSp>
        <p:cxnSp>
          <p:nvCxnSpPr>
            <p:cNvPr id="153" name="Google Shape;153;p16"/>
            <p:cNvCxnSpPr/>
            <p:nvPr/>
          </p:nvCxnSpPr>
          <p:spPr>
            <a:xfrm>
              <a:off x="8477100" y="2620425"/>
              <a:ext cx="369600" cy="600600"/>
            </a:xfrm>
            <a:prstGeom prst="straightConnector1">
              <a:avLst/>
            </a:prstGeom>
            <a:noFill/>
            <a:ln cap="flat" cmpd="sng" w="9525">
              <a:solidFill>
                <a:srgbClr val="8E7CC3"/>
              </a:solidFill>
              <a:prstDash val="dot"/>
              <a:round/>
              <a:headEnd len="med" w="med" type="none"/>
              <a:tailEnd len="med" w="med" type="stealth"/>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spTree>
      <p:nvGrpSpPr>
        <p:cNvPr id="154" name="Shape 154"/>
        <p:cNvGrpSpPr/>
        <p:nvPr/>
      </p:nvGrpSpPr>
      <p:grpSpPr>
        <a:xfrm>
          <a:off x="0" y="0"/>
          <a:ext cx="0" cy="0"/>
          <a:chOff x="0" y="0"/>
          <a:chExt cx="0" cy="0"/>
        </a:xfrm>
      </p:grpSpPr>
      <p:sp>
        <p:nvSpPr>
          <p:cNvPr id="155" name="Google Shape;155;p17"/>
          <p:cNvSpPr txBox="1"/>
          <p:nvPr/>
        </p:nvSpPr>
        <p:spPr>
          <a:xfrm rot="5400000">
            <a:off x="4406400" y="438025"/>
            <a:ext cx="5175600" cy="42996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56" name="Google Shape;156;p17"/>
          <p:cNvPicPr preferRelativeResize="0"/>
          <p:nvPr/>
        </p:nvPicPr>
        <p:blipFill>
          <a:blip r:embed="rId2">
            <a:alphaModFix/>
          </a:blip>
          <a:stretch>
            <a:fillRect/>
          </a:stretch>
        </p:blipFill>
        <p:spPr>
          <a:xfrm rot="5400000">
            <a:off x="2140439" y="2287611"/>
            <a:ext cx="5210176" cy="634955"/>
          </a:xfrm>
          <a:prstGeom prst="rect">
            <a:avLst/>
          </a:prstGeom>
          <a:noFill/>
          <a:ln>
            <a:noFill/>
          </a:ln>
        </p:spPr>
      </p:pic>
      <p:sp>
        <p:nvSpPr>
          <p:cNvPr id="157" name="Google Shape;157;p17"/>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grpSp>
        <p:nvGrpSpPr>
          <p:cNvPr id="158" name="Google Shape;158;p17"/>
          <p:cNvGrpSpPr/>
          <p:nvPr/>
        </p:nvGrpSpPr>
        <p:grpSpPr>
          <a:xfrm rot="-225689">
            <a:off x="290430" y="1549942"/>
            <a:ext cx="2614540" cy="3266492"/>
            <a:chOff x="385194" y="1428421"/>
            <a:chExt cx="2614660" cy="3266642"/>
          </a:xfrm>
        </p:grpSpPr>
        <p:pic>
          <p:nvPicPr>
            <p:cNvPr id="159" name="Google Shape;159;p17"/>
            <p:cNvPicPr preferRelativeResize="0"/>
            <p:nvPr/>
          </p:nvPicPr>
          <p:blipFill>
            <a:blip r:embed="rId3">
              <a:alphaModFix/>
            </a:blip>
            <a:stretch>
              <a:fillRect/>
            </a:stretch>
          </p:blipFill>
          <p:spPr>
            <a:xfrm>
              <a:off x="631925" y="1591449"/>
              <a:ext cx="2182800" cy="2985000"/>
            </a:xfrm>
            <a:prstGeom prst="ellipse">
              <a:avLst/>
            </a:prstGeom>
            <a:noFill/>
            <a:ln>
              <a:noFill/>
            </a:ln>
            <a:effectLst>
              <a:outerShdw blurRad="57150" rotWithShape="0" algn="bl" dir="2520000" dist="38100">
                <a:srgbClr val="000000">
                  <a:alpha val="35000"/>
                </a:srgbClr>
              </a:outerShdw>
            </a:effectLst>
          </p:spPr>
        </p:pic>
        <p:pic>
          <p:nvPicPr>
            <p:cNvPr id="160" name="Google Shape;160;p17"/>
            <p:cNvPicPr preferRelativeResize="0"/>
            <p:nvPr/>
          </p:nvPicPr>
          <p:blipFill>
            <a:blip r:embed="rId4">
              <a:alphaModFix/>
            </a:blip>
            <a:stretch>
              <a:fillRect/>
            </a:stretch>
          </p:blipFill>
          <p:spPr>
            <a:xfrm>
              <a:off x="385194" y="1428421"/>
              <a:ext cx="2614660" cy="3266642"/>
            </a:xfrm>
            <a:prstGeom prst="rect">
              <a:avLst/>
            </a:prstGeom>
            <a:noFill/>
            <a:ln>
              <a:noFill/>
            </a:ln>
            <a:effectLst>
              <a:outerShdw blurRad="57150" rotWithShape="0" algn="bl" dir="2520000" dist="38100">
                <a:srgbClr val="000000">
                  <a:alpha val="35000"/>
                </a:srgbClr>
              </a:outerShdw>
            </a:effectLst>
          </p:spPr>
        </p:pic>
      </p:grpSp>
      <p:grpSp>
        <p:nvGrpSpPr>
          <p:cNvPr id="161" name="Google Shape;161;p17"/>
          <p:cNvGrpSpPr/>
          <p:nvPr/>
        </p:nvGrpSpPr>
        <p:grpSpPr>
          <a:xfrm rot="158069">
            <a:off x="2161336" y="312308"/>
            <a:ext cx="2715484" cy="3817544"/>
            <a:chOff x="2025850" y="-114975"/>
            <a:chExt cx="3029500" cy="4104951"/>
          </a:xfrm>
        </p:grpSpPr>
        <p:pic>
          <p:nvPicPr>
            <p:cNvPr id="162" name="Google Shape;162;p17"/>
            <p:cNvPicPr preferRelativeResize="0"/>
            <p:nvPr/>
          </p:nvPicPr>
          <p:blipFill>
            <a:blip r:embed="rId5">
              <a:alphaModFix/>
            </a:blip>
            <a:stretch>
              <a:fillRect/>
            </a:stretch>
          </p:blipFill>
          <p:spPr>
            <a:xfrm>
              <a:off x="2466105" y="305800"/>
              <a:ext cx="2182800" cy="3274500"/>
            </a:xfrm>
            <a:prstGeom prst="ellipse">
              <a:avLst/>
            </a:prstGeom>
            <a:noFill/>
            <a:ln>
              <a:noFill/>
            </a:ln>
            <a:effectLst>
              <a:outerShdw blurRad="57150" rotWithShape="0" algn="bl" dir="2520000" dist="38100">
                <a:srgbClr val="000000">
                  <a:alpha val="35000"/>
                </a:srgbClr>
              </a:outerShdw>
            </a:effectLst>
          </p:spPr>
        </p:pic>
        <p:pic>
          <p:nvPicPr>
            <p:cNvPr id="163" name="Google Shape;163;p17"/>
            <p:cNvPicPr preferRelativeResize="0"/>
            <p:nvPr/>
          </p:nvPicPr>
          <p:blipFill>
            <a:blip r:embed="rId6">
              <a:alphaModFix/>
            </a:blip>
            <a:stretch>
              <a:fillRect/>
            </a:stretch>
          </p:blipFill>
          <p:spPr>
            <a:xfrm>
              <a:off x="2025850" y="-114975"/>
              <a:ext cx="3029500" cy="4104951"/>
            </a:xfrm>
            <a:prstGeom prst="rect">
              <a:avLst/>
            </a:prstGeom>
            <a:noFill/>
            <a:ln>
              <a:noFill/>
            </a:ln>
            <a:effectLst>
              <a:outerShdw blurRad="57150" rotWithShape="0" algn="bl" dir="2520000" dist="38100">
                <a:srgbClr val="000000">
                  <a:alpha val="35000"/>
                </a:srgbClr>
              </a:outerShdw>
            </a:effectLst>
          </p:spPr>
        </p:pic>
      </p:grpSp>
      <p:sp>
        <p:nvSpPr>
          <p:cNvPr id="164" name="Google Shape;164;p17"/>
          <p:cNvSpPr txBox="1"/>
          <p:nvPr/>
        </p:nvSpPr>
        <p:spPr>
          <a:xfrm>
            <a:off x="5038300" y="251925"/>
            <a:ext cx="3906900" cy="4217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Special Elite"/>
                <a:ea typeface="Special Elite"/>
                <a:cs typeface="Special Elite"/>
                <a:sym typeface="Special Elite"/>
              </a:rPr>
              <a:t>THROUGHOUT U.S. HISTORY, AFRICAN AMERICAN WOMEN HAVE PLAYED AN UNDENIABLE ROLE IN  FIGHTING FOR FREEDOM  AND EQUALITY. </a:t>
            </a:r>
            <a:endParaRPr>
              <a:solidFill>
                <a:srgbClr val="000000"/>
              </a:solidFill>
              <a:latin typeface="Special Elite"/>
              <a:ea typeface="Special Elite"/>
              <a:cs typeface="Special Elite"/>
              <a:sym typeface="Special Elite"/>
            </a:endParaRPr>
          </a:p>
          <a:p>
            <a:pPr indent="0" lvl="0" marL="0" rtl="0" algn="ctr">
              <a:spcBef>
                <a:spcPts val="0"/>
              </a:spcBef>
              <a:spcAft>
                <a:spcPts val="0"/>
              </a:spcAft>
              <a:buNone/>
            </a:pPr>
            <a:r>
              <a:t/>
            </a:r>
            <a:endParaRPr sz="400">
              <a:solidFill>
                <a:srgbClr val="000000"/>
              </a:solidFill>
              <a:latin typeface="Special Elite"/>
              <a:ea typeface="Special Elite"/>
              <a:cs typeface="Special Elite"/>
              <a:sym typeface="Special Elite"/>
            </a:endParaRPr>
          </a:p>
          <a:p>
            <a:pPr indent="0" lvl="0" marL="0" rtl="0" algn="ctr">
              <a:spcBef>
                <a:spcPts val="0"/>
              </a:spcBef>
              <a:spcAft>
                <a:spcPts val="0"/>
              </a:spcAft>
              <a:buNone/>
            </a:pPr>
            <a:r>
              <a:rPr lang="en">
                <a:solidFill>
                  <a:srgbClr val="000000"/>
                </a:solidFill>
                <a:latin typeface="Special Elite"/>
                <a:ea typeface="Special Elite"/>
                <a:cs typeface="Special Elite"/>
                <a:sym typeface="Special Elite"/>
              </a:rPr>
              <a:t>VISIONARY TEACHERS AND STUDENTS ALIKE RADICALLY IMAGINED A NEW WORLD OUTSIDE OF WHAT THEIR EXISTING CONDITIONS PRESCRIBED.</a:t>
            </a:r>
            <a:endParaRPr>
              <a:solidFill>
                <a:srgbClr val="000000"/>
              </a:solidFill>
              <a:latin typeface="Special Elite"/>
              <a:ea typeface="Special Elite"/>
              <a:cs typeface="Special Elite"/>
              <a:sym typeface="Special Elite"/>
            </a:endParaRPr>
          </a:p>
          <a:p>
            <a:pPr indent="0" lvl="0" marL="0" rtl="0" algn="ctr">
              <a:spcBef>
                <a:spcPts val="0"/>
              </a:spcBef>
              <a:spcAft>
                <a:spcPts val="0"/>
              </a:spcAft>
              <a:buNone/>
            </a:pPr>
            <a:r>
              <a:t/>
            </a:r>
            <a:endParaRPr sz="400">
              <a:solidFill>
                <a:srgbClr val="000000"/>
              </a:solidFill>
              <a:latin typeface="Special Elite"/>
              <a:ea typeface="Special Elite"/>
              <a:cs typeface="Special Elite"/>
              <a:sym typeface="Special Elite"/>
            </a:endParaRPr>
          </a:p>
          <a:p>
            <a:pPr indent="0" lvl="0" marL="0" rtl="0" algn="ctr">
              <a:spcBef>
                <a:spcPts val="0"/>
              </a:spcBef>
              <a:spcAft>
                <a:spcPts val="0"/>
              </a:spcAft>
              <a:buNone/>
            </a:pPr>
            <a:r>
              <a:rPr lang="en">
                <a:solidFill>
                  <a:srgbClr val="000000"/>
                </a:solidFill>
                <a:latin typeface="Special Elite"/>
                <a:ea typeface="Special Elite"/>
                <a:cs typeface="Special Elite"/>
                <a:sym typeface="Special Elite"/>
              </a:rPr>
              <a:t>BY UTILIZING EDUCATION AS A PRIMARY TOOL FOR THEIR RESISTANCE, TEACHING BECAME A WAY TO FIGHT FOR EQUALITY, BOTH  IN SLAVERY AND FREEDOM.</a:t>
            </a:r>
            <a:endParaRPr>
              <a:solidFill>
                <a:srgbClr val="000000"/>
              </a:solidFill>
              <a:latin typeface="Special Elite"/>
              <a:ea typeface="Special Elite"/>
              <a:cs typeface="Special Elite"/>
              <a:sym typeface="Special Elite"/>
            </a:endParaRPr>
          </a:p>
          <a:p>
            <a:pPr indent="0" lvl="0" marL="0" rtl="0" algn="r">
              <a:spcBef>
                <a:spcPts val="0"/>
              </a:spcBef>
              <a:spcAft>
                <a:spcPts val="0"/>
              </a:spcAft>
              <a:buNone/>
            </a:pPr>
            <a:r>
              <a:t/>
            </a:r>
            <a:endParaRPr sz="400">
              <a:solidFill>
                <a:srgbClr val="000000"/>
              </a:solidFill>
              <a:latin typeface="Special Elite"/>
              <a:ea typeface="Special Elite"/>
              <a:cs typeface="Special Elite"/>
              <a:sym typeface="Special Elite"/>
            </a:endParaRPr>
          </a:p>
          <a:p>
            <a:pPr indent="0" lvl="0" marL="0" rtl="0" algn="ctr">
              <a:spcBef>
                <a:spcPts val="0"/>
              </a:spcBef>
              <a:spcAft>
                <a:spcPts val="0"/>
              </a:spcAft>
              <a:buNone/>
            </a:pPr>
            <a:r>
              <a:rPr lang="en" sz="900">
                <a:solidFill>
                  <a:srgbClr val="000000"/>
                </a:solidFill>
                <a:latin typeface="Special Elite"/>
                <a:ea typeface="Special Elite"/>
                <a:cs typeface="Special Elite"/>
                <a:sym typeface="Special Elite"/>
              </a:rPr>
              <a:t>-OUR ANCESTOR’S WILDEST DREAMS BY DUNN + NEAL</a:t>
            </a:r>
            <a:endParaRPr sz="900">
              <a:solidFill>
                <a:srgbClr val="000000"/>
              </a:solidFill>
              <a:latin typeface="Special Elite"/>
              <a:ea typeface="Special Elite"/>
              <a:cs typeface="Special Elite"/>
              <a:sym typeface="Special Elite"/>
            </a:endParaRPr>
          </a:p>
          <a:p>
            <a:pPr indent="0" lvl="0" marL="0" rtl="0" algn="l">
              <a:spcBef>
                <a:spcPts val="0"/>
              </a:spcBef>
              <a:spcAft>
                <a:spcPts val="0"/>
              </a:spcAft>
              <a:buNone/>
            </a:pPr>
            <a:r>
              <a:t/>
            </a:r>
            <a:endParaRPr b="1" sz="500">
              <a:solidFill>
                <a:srgbClr val="000000"/>
              </a:solidFill>
              <a:latin typeface="Fredericka the Great"/>
              <a:ea typeface="Fredericka the Great"/>
              <a:cs typeface="Fredericka the Great"/>
              <a:sym typeface="Fredericka the Great"/>
            </a:endParaRPr>
          </a:p>
          <a:p>
            <a:pPr indent="0" lvl="0" marL="0" rtl="0" algn="ctr">
              <a:spcBef>
                <a:spcPts val="0"/>
              </a:spcBef>
              <a:spcAft>
                <a:spcPts val="0"/>
              </a:spcAft>
              <a:buNone/>
            </a:pPr>
            <a:r>
              <a:t/>
            </a:r>
            <a:endParaRPr b="1" sz="1600">
              <a:solidFill>
                <a:srgbClr val="674EA7"/>
              </a:solidFill>
              <a:latin typeface="Mountains of Christmas"/>
              <a:ea typeface="Mountains of Christmas"/>
              <a:cs typeface="Mountains of Christmas"/>
              <a:sym typeface="Mountains of Christmas"/>
            </a:endParaRPr>
          </a:p>
          <a:p>
            <a:pPr indent="0" lvl="0" marL="0" rtl="0" algn="ctr">
              <a:spcBef>
                <a:spcPts val="0"/>
              </a:spcBef>
              <a:spcAft>
                <a:spcPts val="0"/>
              </a:spcAft>
              <a:buNone/>
            </a:pPr>
            <a:r>
              <a:rPr b="1" lang="en" sz="1600">
                <a:solidFill>
                  <a:srgbClr val="674EA7"/>
                </a:solidFill>
                <a:latin typeface="Special Elite"/>
                <a:ea typeface="Special Elite"/>
                <a:cs typeface="Special Elite"/>
                <a:sym typeface="Special Elite"/>
              </a:rPr>
              <a:t>O B J E C T I V E</a:t>
            </a:r>
            <a:endParaRPr b="1" sz="16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t/>
            </a:r>
            <a:endParaRPr b="1" sz="600">
              <a:solidFill>
                <a:srgbClr val="FF0000"/>
              </a:solidFill>
              <a:latin typeface="Handlee"/>
              <a:ea typeface="Handlee"/>
              <a:cs typeface="Handlee"/>
              <a:sym typeface="Handlee"/>
            </a:endParaRPr>
          </a:p>
          <a:p>
            <a:pPr indent="0" lvl="0" marL="0" rtl="0" algn="ctr">
              <a:spcBef>
                <a:spcPts val="0"/>
              </a:spcBef>
              <a:spcAft>
                <a:spcPts val="0"/>
              </a:spcAft>
              <a:buNone/>
            </a:pPr>
            <a:r>
              <a:rPr lang="en" sz="1000">
                <a:solidFill>
                  <a:srgbClr val="674EA7"/>
                </a:solidFill>
                <a:latin typeface="Fira Sans Condensed"/>
                <a:ea typeface="Fira Sans Condensed"/>
                <a:cs typeface="Fira Sans Condensed"/>
                <a:sym typeface="Fira Sans Condensed"/>
              </a:rPr>
              <a:t>DESCRIBE HOW THE ACTIONS OF MARY S. PEAKE AND BARBARA JOHNS SHOW THEIR COMMITMENT TO THEIR FIGHT FOR EQUALITY, DESPITE THE CHALLENGES THEY FACED. </a:t>
            </a:r>
            <a:r>
              <a:rPr lang="en" sz="1000">
                <a:solidFill>
                  <a:srgbClr val="000000"/>
                </a:solidFill>
                <a:latin typeface="Fira Sans Condensed"/>
                <a:ea typeface="Fira Sans Condensed"/>
                <a:cs typeface="Fira Sans Condensed"/>
                <a:sym typeface="Fira Sans Condensed"/>
              </a:rPr>
              <a:t> </a:t>
            </a:r>
            <a:endParaRPr sz="1000">
              <a:solidFill>
                <a:srgbClr val="000000"/>
              </a:solidFill>
              <a:latin typeface="Fira Sans Condensed"/>
              <a:ea typeface="Fira Sans Condensed"/>
              <a:cs typeface="Fira Sans Condensed"/>
              <a:sym typeface="Fira Sans Condens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p:cSld name="TITLE_1_1_3">
    <p:spTree>
      <p:nvGrpSpPr>
        <p:cNvPr id="165" name="Shape 165"/>
        <p:cNvGrpSpPr/>
        <p:nvPr/>
      </p:nvGrpSpPr>
      <p:grpSpPr>
        <a:xfrm>
          <a:off x="0" y="0"/>
          <a:ext cx="0" cy="0"/>
          <a:chOff x="0" y="0"/>
          <a:chExt cx="0" cy="0"/>
        </a:xfrm>
      </p:grpSpPr>
      <p:sp>
        <p:nvSpPr>
          <p:cNvPr id="166" name="Google Shape;166;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7" name="Google Shape;167;p18"/>
          <p:cNvPicPr preferRelativeResize="0"/>
          <p:nvPr/>
        </p:nvPicPr>
        <p:blipFill>
          <a:blip r:embed="rId2">
            <a:alphaModFix/>
          </a:blip>
          <a:stretch>
            <a:fillRect/>
          </a:stretch>
        </p:blipFill>
        <p:spPr>
          <a:xfrm>
            <a:off x="265625" y="1593984"/>
            <a:ext cx="2611500" cy="3140400"/>
          </a:xfrm>
          <a:prstGeom prst="ellipse">
            <a:avLst/>
          </a:prstGeom>
          <a:noFill/>
          <a:ln>
            <a:noFill/>
          </a:ln>
          <a:effectLst>
            <a:outerShdw blurRad="57150" rotWithShape="0" algn="bl" dir="8820000" dist="171450">
              <a:srgbClr val="9900FF">
                <a:alpha val="50000"/>
              </a:srgbClr>
            </a:outerShdw>
          </a:effectLst>
        </p:spPr>
      </p:pic>
      <p:pic>
        <p:nvPicPr>
          <p:cNvPr id="168" name="Google Shape;168;p18"/>
          <p:cNvPicPr preferRelativeResize="0"/>
          <p:nvPr/>
        </p:nvPicPr>
        <p:blipFill>
          <a:blip r:embed="rId3">
            <a:alphaModFix/>
          </a:blip>
          <a:stretch>
            <a:fillRect/>
          </a:stretch>
        </p:blipFill>
        <p:spPr>
          <a:xfrm>
            <a:off x="2459984" y="241500"/>
            <a:ext cx="2611500" cy="3444600"/>
          </a:xfrm>
          <a:prstGeom prst="ellipse">
            <a:avLst/>
          </a:prstGeom>
          <a:noFill/>
          <a:ln>
            <a:noFill/>
          </a:ln>
          <a:effectLst>
            <a:outerShdw blurRad="57150" rotWithShape="0" algn="bl" dir="7980000" dist="180975">
              <a:srgbClr val="FFFF00">
                <a:alpha val="50000"/>
              </a:srgbClr>
            </a:outerShdw>
          </a:effectLst>
        </p:spPr>
      </p:pic>
      <p:sp>
        <p:nvSpPr>
          <p:cNvPr id="169" name="Google Shape;169;p18"/>
          <p:cNvSpPr txBox="1"/>
          <p:nvPr/>
        </p:nvSpPr>
        <p:spPr>
          <a:xfrm>
            <a:off x="5268950" y="332600"/>
            <a:ext cx="3673800" cy="46710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500">
                <a:solidFill>
                  <a:srgbClr val="000000"/>
                </a:solidFill>
                <a:latin typeface="Barlow Semi Condensed"/>
                <a:ea typeface="Barlow Semi Condensed"/>
                <a:cs typeface="Barlow Semi Condensed"/>
                <a:sym typeface="Barlow Semi Condensed"/>
              </a:rPr>
              <a:t>THROUGHOUT U.S. HISTORY, AFRICAN AMERICAN WOMEN HAVE PLAYED AN UNDENIABLE ROLE IN  FIGHTING FOR FREEDOM  AND EQUALITY. </a:t>
            </a:r>
            <a:endParaRPr sz="15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t/>
            </a:r>
            <a:endParaRPr sz="5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rPr lang="en" sz="1500">
                <a:solidFill>
                  <a:srgbClr val="000000"/>
                </a:solidFill>
                <a:latin typeface="Barlow Semi Condensed"/>
                <a:ea typeface="Barlow Semi Condensed"/>
                <a:cs typeface="Barlow Semi Condensed"/>
                <a:sym typeface="Barlow Semi Condensed"/>
              </a:rPr>
              <a:t>VISIONARY TEACHERS AND STUDENTS ALIKE RADICALLY IMAGINED A NEW WORLD OUTSIDE OF WHAT THEIR EXISTING CONDITIONS PRESCRIBED.</a:t>
            </a:r>
            <a:endParaRPr sz="15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t/>
            </a:r>
            <a:endParaRPr sz="5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rPr lang="en" sz="1500">
                <a:solidFill>
                  <a:srgbClr val="000000"/>
                </a:solidFill>
                <a:latin typeface="Barlow Semi Condensed"/>
                <a:ea typeface="Barlow Semi Condensed"/>
                <a:cs typeface="Barlow Semi Condensed"/>
                <a:sym typeface="Barlow Semi Condensed"/>
              </a:rPr>
              <a:t>BY UTILIZING EDUCATION AS A PRIMARY TOOL FOR THEIR RESISTANCE, TEACHING BECAME A WAY TO FIGHT FOR EQUALITY, BOTH  IN SLAVERY AND FREEDOM.</a:t>
            </a:r>
            <a:endParaRPr sz="1500">
              <a:solidFill>
                <a:srgbClr val="000000"/>
              </a:solidFill>
              <a:latin typeface="Barlow Semi Condensed"/>
              <a:ea typeface="Barlow Semi Condensed"/>
              <a:cs typeface="Barlow Semi Condensed"/>
              <a:sym typeface="Barlow Semi Condensed"/>
            </a:endParaRPr>
          </a:p>
          <a:p>
            <a:pPr indent="0" lvl="0" marL="0" rtl="0" algn="r">
              <a:spcBef>
                <a:spcPts val="0"/>
              </a:spcBef>
              <a:spcAft>
                <a:spcPts val="0"/>
              </a:spcAft>
              <a:buClr>
                <a:srgbClr val="000000"/>
              </a:buClr>
              <a:buSzPts val="1100"/>
              <a:buFont typeface="Arial"/>
              <a:buNone/>
            </a:pPr>
            <a:r>
              <a:t/>
            </a:r>
            <a:endParaRPr sz="500">
              <a:solidFill>
                <a:srgbClr val="000000"/>
              </a:solidFill>
              <a:latin typeface="Barlow Semi Condensed"/>
              <a:ea typeface="Barlow Semi Condensed"/>
              <a:cs typeface="Barlow Semi Condensed"/>
              <a:sym typeface="Barlow Semi Condensed"/>
            </a:endParaRPr>
          </a:p>
          <a:p>
            <a:pPr indent="0" lvl="0" marL="0" rtl="0" algn="r">
              <a:spcBef>
                <a:spcPts val="0"/>
              </a:spcBef>
              <a:spcAft>
                <a:spcPts val="0"/>
              </a:spcAft>
              <a:buClr>
                <a:srgbClr val="000000"/>
              </a:buClr>
              <a:buSzPts val="1100"/>
              <a:buFont typeface="Arial"/>
              <a:buNone/>
            </a:pPr>
            <a:r>
              <a:rPr lang="en" sz="1000">
                <a:solidFill>
                  <a:srgbClr val="000000"/>
                </a:solidFill>
                <a:latin typeface="Barlow Semi Condensed"/>
                <a:ea typeface="Barlow Semi Condensed"/>
                <a:cs typeface="Barlow Semi Condensed"/>
                <a:sym typeface="Barlow Semi Condensed"/>
              </a:rPr>
              <a:t>-OUR ANCESTOR’S WILDEST DREAMS BY DUNN + NEAL</a:t>
            </a:r>
            <a:endParaRPr sz="1500">
              <a:solidFill>
                <a:srgbClr val="000000"/>
              </a:solidFill>
              <a:latin typeface="Barlow Semi Condensed"/>
              <a:ea typeface="Barlow Semi Condensed"/>
              <a:cs typeface="Barlow Semi Condensed"/>
              <a:sym typeface="Barlow Semi Condensed"/>
            </a:endParaRPr>
          </a:p>
          <a:p>
            <a:pPr indent="0" lvl="0" marL="0" rtl="0" algn="l">
              <a:spcBef>
                <a:spcPts val="0"/>
              </a:spcBef>
              <a:spcAft>
                <a:spcPts val="0"/>
              </a:spcAft>
              <a:buClr>
                <a:srgbClr val="000000"/>
              </a:buClr>
              <a:buSzPts val="1100"/>
              <a:buFont typeface="Arial"/>
              <a:buNone/>
            </a:pPr>
            <a:r>
              <a:t/>
            </a:r>
            <a:endParaRPr b="1" sz="800">
              <a:solidFill>
                <a:srgbClr val="000000"/>
              </a:solidFill>
            </a:endParaRPr>
          </a:p>
          <a:p>
            <a:pPr indent="0" lvl="0" marL="0" rtl="0" algn="ctr">
              <a:spcBef>
                <a:spcPts val="0"/>
              </a:spcBef>
              <a:spcAft>
                <a:spcPts val="0"/>
              </a:spcAft>
              <a:buClr>
                <a:srgbClr val="000000"/>
              </a:buClr>
              <a:buSzPts val="1100"/>
              <a:buFont typeface="Arial"/>
              <a:buNone/>
            </a:pPr>
            <a:r>
              <a:rPr b="1" lang="en" sz="1600">
                <a:solidFill>
                  <a:srgbClr val="FF0000"/>
                </a:solidFill>
                <a:latin typeface="Handlee"/>
                <a:ea typeface="Handlee"/>
                <a:cs typeface="Handlee"/>
                <a:sym typeface="Handlee"/>
              </a:rPr>
              <a:t>O B J E C T I V E</a:t>
            </a:r>
            <a:endParaRPr b="1" sz="1600">
              <a:solidFill>
                <a:srgbClr val="FF0000"/>
              </a:solidFill>
              <a:latin typeface="Handlee"/>
              <a:ea typeface="Handlee"/>
              <a:cs typeface="Handlee"/>
              <a:sym typeface="Handlee"/>
            </a:endParaRPr>
          </a:p>
          <a:p>
            <a:pPr indent="0" lvl="0" marL="0" rtl="0" algn="ctr">
              <a:spcBef>
                <a:spcPts val="0"/>
              </a:spcBef>
              <a:spcAft>
                <a:spcPts val="0"/>
              </a:spcAft>
              <a:buClr>
                <a:srgbClr val="000000"/>
              </a:buClr>
              <a:buSzPts val="1100"/>
              <a:buFont typeface="Arial"/>
              <a:buNone/>
            </a:pPr>
            <a:r>
              <a:t/>
            </a:r>
            <a:endParaRPr b="1" sz="600">
              <a:solidFill>
                <a:srgbClr val="FF0000"/>
              </a:solidFill>
              <a:latin typeface="Handlee"/>
              <a:ea typeface="Handlee"/>
              <a:cs typeface="Handlee"/>
              <a:sym typeface="Handlee"/>
            </a:endParaRPr>
          </a:p>
          <a:p>
            <a:pPr indent="0" lvl="0" marL="0" rtl="0" algn="ctr">
              <a:spcBef>
                <a:spcPts val="0"/>
              </a:spcBef>
              <a:spcAft>
                <a:spcPts val="0"/>
              </a:spcAft>
              <a:buClr>
                <a:srgbClr val="000000"/>
              </a:buClr>
              <a:buSzPts val="1100"/>
              <a:buFont typeface="Arial"/>
              <a:buNone/>
            </a:pPr>
            <a:r>
              <a:rPr b="1" lang="en">
                <a:solidFill>
                  <a:srgbClr val="000000"/>
                </a:solidFill>
                <a:latin typeface="Barlow Semi Condensed"/>
                <a:ea typeface="Barlow Semi Condensed"/>
                <a:cs typeface="Barlow Semi Condensed"/>
                <a:sym typeface="Barlow Semi Condensed"/>
              </a:rPr>
              <a:t>DESCRIBE HOW THE LIVES OF MARY S. PEAKE AND BARBARA JOHNS ILLUSTRATE THE ACADEMIC CHALLENGES AND TRIUMPHS AFRICAN AMERICANS EXPERIENCED OVER TIME.</a:t>
            </a:r>
            <a:endParaRPr>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t/>
            </a:r>
            <a:endParaRPr b="1" sz="20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1_2">
    <p:spTree>
      <p:nvGrpSpPr>
        <p:cNvPr id="170" name="Shape 170"/>
        <p:cNvGrpSpPr/>
        <p:nvPr/>
      </p:nvGrpSpPr>
      <p:grpSpPr>
        <a:xfrm>
          <a:off x="0" y="0"/>
          <a:ext cx="0" cy="0"/>
          <a:chOff x="0" y="0"/>
          <a:chExt cx="0" cy="0"/>
        </a:xfrm>
      </p:grpSpPr>
      <p:pic>
        <p:nvPicPr>
          <p:cNvPr id="171" name="Google Shape;171;p19"/>
          <p:cNvPicPr preferRelativeResize="0"/>
          <p:nvPr/>
        </p:nvPicPr>
        <p:blipFill>
          <a:blip r:embed="rId2">
            <a:alphaModFix/>
          </a:blip>
          <a:stretch>
            <a:fillRect/>
          </a:stretch>
        </p:blipFill>
        <p:spPr>
          <a:xfrm>
            <a:off x="0" y="908400"/>
            <a:ext cx="9207376" cy="1120325"/>
          </a:xfrm>
          <a:prstGeom prst="rect">
            <a:avLst/>
          </a:prstGeom>
          <a:noFill/>
          <a:ln>
            <a:noFill/>
          </a:ln>
        </p:spPr>
      </p:pic>
      <p:sp>
        <p:nvSpPr>
          <p:cNvPr id="172" name="Google Shape;172;p19"/>
          <p:cNvSpPr/>
          <p:nvPr/>
        </p:nvSpPr>
        <p:spPr>
          <a:xfrm>
            <a:off x="0" y="0"/>
            <a:ext cx="9144000" cy="1185900"/>
          </a:xfrm>
          <a:prstGeom prst="rect">
            <a:avLst/>
          </a:prstGeom>
          <a:solidFill>
            <a:srgbClr val="F9C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19"/>
          <p:cNvPicPr preferRelativeResize="0"/>
          <p:nvPr/>
        </p:nvPicPr>
        <p:blipFill rotWithShape="1">
          <a:blip r:embed="rId3">
            <a:alphaModFix/>
          </a:blip>
          <a:srcRect b="0" l="0" r="0" t="0"/>
          <a:stretch/>
        </p:blipFill>
        <p:spPr>
          <a:xfrm rot="-5570173">
            <a:off x="466325" y="1866411"/>
            <a:ext cx="2278903" cy="1905075"/>
          </a:xfrm>
          <a:prstGeom prst="rect">
            <a:avLst/>
          </a:prstGeom>
          <a:noFill/>
          <a:ln>
            <a:noFill/>
          </a:ln>
          <a:effectLst>
            <a:outerShdw blurRad="57150" rotWithShape="0" algn="bl" dir="15360000" dist="19050">
              <a:srgbClr val="000000">
                <a:alpha val="28000"/>
              </a:srgbClr>
            </a:outerShdw>
          </a:effectLst>
        </p:spPr>
      </p:pic>
      <p:pic>
        <p:nvPicPr>
          <p:cNvPr id="174" name="Google Shape;174;p19"/>
          <p:cNvPicPr preferRelativeResize="0"/>
          <p:nvPr/>
        </p:nvPicPr>
        <p:blipFill rotWithShape="1">
          <a:blip r:embed="rId3">
            <a:alphaModFix/>
          </a:blip>
          <a:srcRect b="0" l="0" r="0" t="0"/>
          <a:stretch/>
        </p:blipFill>
        <p:spPr>
          <a:xfrm rot="5637369">
            <a:off x="2181166" y="2073445"/>
            <a:ext cx="2340168" cy="1946984"/>
          </a:xfrm>
          <a:prstGeom prst="rect">
            <a:avLst/>
          </a:prstGeom>
          <a:noFill/>
          <a:ln>
            <a:noFill/>
          </a:ln>
          <a:effectLst>
            <a:outerShdw blurRad="57150" rotWithShape="0" algn="bl" dir="15360000" dist="19050">
              <a:srgbClr val="000000">
                <a:alpha val="28000"/>
              </a:srgbClr>
            </a:outerShdw>
          </a:effectLst>
        </p:spPr>
      </p:pic>
      <p:pic>
        <p:nvPicPr>
          <p:cNvPr id="175" name="Google Shape;175;p19"/>
          <p:cNvPicPr preferRelativeResize="0"/>
          <p:nvPr/>
        </p:nvPicPr>
        <p:blipFill rotWithShape="1">
          <a:blip r:embed="rId3">
            <a:alphaModFix/>
          </a:blip>
          <a:srcRect b="0" l="0" r="0" t="0"/>
          <a:stretch/>
        </p:blipFill>
        <p:spPr>
          <a:xfrm rot="-5582228">
            <a:off x="3771074" y="1951376"/>
            <a:ext cx="2931178" cy="2216197"/>
          </a:xfrm>
          <a:prstGeom prst="rect">
            <a:avLst/>
          </a:prstGeom>
          <a:noFill/>
          <a:ln>
            <a:noFill/>
          </a:ln>
          <a:effectLst>
            <a:outerShdw blurRad="57150" rotWithShape="0" algn="bl" dir="15360000" dist="19050">
              <a:srgbClr val="000000">
                <a:alpha val="28000"/>
              </a:srgbClr>
            </a:outerShdw>
          </a:effectLst>
        </p:spPr>
      </p:pic>
      <p:pic>
        <p:nvPicPr>
          <p:cNvPr id="176" name="Google Shape;176;p19"/>
          <p:cNvPicPr preferRelativeResize="0"/>
          <p:nvPr/>
        </p:nvPicPr>
        <p:blipFill rotWithShape="1">
          <a:blip r:embed="rId3">
            <a:alphaModFix/>
          </a:blip>
          <a:srcRect b="0" l="0" r="0" t="0"/>
          <a:stretch/>
        </p:blipFill>
        <p:spPr>
          <a:xfrm rot="5641189">
            <a:off x="5933124" y="2167852"/>
            <a:ext cx="2931180" cy="2216197"/>
          </a:xfrm>
          <a:prstGeom prst="rect">
            <a:avLst/>
          </a:prstGeom>
          <a:noFill/>
          <a:ln>
            <a:noFill/>
          </a:ln>
          <a:effectLst>
            <a:outerShdw blurRad="57150" rotWithShape="0" algn="bl" dir="15360000" dist="19050">
              <a:srgbClr val="000000">
                <a:alpha val="28000"/>
              </a:srgbClr>
            </a:outerShdw>
          </a:effectLst>
        </p:spPr>
      </p:pic>
      <p:sp>
        <p:nvSpPr>
          <p:cNvPr id="177" name="Google Shape;177;p19"/>
          <p:cNvSpPr txBox="1"/>
          <p:nvPr/>
        </p:nvSpPr>
        <p:spPr>
          <a:xfrm rot="-204338">
            <a:off x="4452027" y="2124581"/>
            <a:ext cx="1520084" cy="166225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2300">
                <a:latin typeface="Special Elite"/>
                <a:ea typeface="Special Elite"/>
                <a:cs typeface="Special Elite"/>
                <a:sym typeface="Special Elite"/>
              </a:rPr>
              <a:t>Oppress</a:t>
            </a:r>
            <a:endParaRPr sz="23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t/>
            </a:r>
            <a:endParaRPr sz="1300">
              <a:solidFill>
                <a:srgbClr val="000000"/>
              </a:solidFill>
              <a:latin typeface="Fira Sans Condensed Light"/>
              <a:ea typeface="Fira Sans Condensed Light"/>
              <a:cs typeface="Fira Sans Condensed Light"/>
              <a:sym typeface="Fira Sans Condensed Light"/>
            </a:endParaRPr>
          </a:p>
          <a:p>
            <a:pPr indent="0" lvl="0" marL="0" rtl="0" algn="ctr">
              <a:spcBef>
                <a:spcPts val="0"/>
              </a:spcBef>
              <a:spcAft>
                <a:spcPts val="0"/>
              </a:spcAft>
              <a:buClr>
                <a:srgbClr val="000000"/>
              </a:buClr>
              <a:buSzPts val="1100"/>
              <a:buFont typeface="Arial"/>
              <a:buNone/>
            </a:pPr>
            <a:r>
              <a:rPr lang="en" sz="1200">
                <a:solidFill>
                  <a:srgbClr val="202124"/>
                </a:solidFill>
                <a:latin typeface="Fira Sans Condensed"/>
                <a:ea typeface="Fira Sans Condensed"/>
                <a:cs typeface="Fira Sans Condensed"/>
                <a:sym typeface="Fira Sans Condensed"/>
              </a:rPr>
              <a:t>The cruel or unjust treatment of one person by another person in a position of  control.</a:t>
            </a:r>
            <a:endParaRPr sz="1200">
              <a:latin typeface="Fira Sans Condensed"/>
              <a:ea typeface="Fira Sans Condensed"/>
              <a:cs typeface="Fira Sans Condensed"/>
              <a:sym typeface="Fira Sans Condensed"/>
            </a:endParaRPr>
          </a:p>
        </p:txBody>
      </p:sp>
      <p:sp>
        <p:nvSpPr>
          <p:cNvPr id="178" name="Google Shape;178;p19"/>
          <p:cNvSpPr txBox="1"/>
          <p:nvPr/>
        </p:nvSpPr>
        <p:spPr>
          <a:xfrm rot="234313">
            <a:off x="6607213" y="1936912"/>
            <a:ext cx="1568141" cy="253964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2000">
                <a:latin typeface="Special Elite"/>
                <a:ea typeface="Special Elite"/>
                <a:cs typeface="Special Elite"/>
                <a:sym typeface="Special Elite"/>
              </a:rPr>
              <a:t>Brown </a:t>
            </a:r>
            <a:r>
              <a:rPr lang="en">
                <a:latin typeface="Special Elite"/>
                <a:ea typeface="Special Elite"/>
                <a:cs typeface="Special Elite"/>
                <a:sym typeface="Special Elite"/>
              </a:rPr>
              <a:t>Vs</a:t>
            </a:r>
            <a:r>
              <a:rPr lang="en" sz="2000">
                <a:latin typeface="Special Elite"/>
                <a:ea typeface="Special Elite"/>
                <a:cs typeface="Special Elite"/>
                <a:sym typeface="Special Elite"/>
              </a:rPr>
              <a:t>. The Board of Education</a:t>
            </a:r>
            <a:endParaRPr sz="20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t/>
            </a:r>
            <a:endParaRPr sz="1300">
              <a:solidFill>
                <a:srgbClr val="000000"/>
              </a:solidFill>
              <a:latin typeface="Fira Sans Condensed Light"/>
              <a:ea typeface="Fira Sans Condensed Light"/>
              <a:cs typeface="Fira Sans Condensed Light"/>
              <a:sym typeface="Fira Sans Condensed Light"/>
            </a:endParaRPr>
          </a:p>
          <a:p>
            <a:pPr indent="0" lvl="0" marL="0" rtl="0" algn="ctr">
              <a:spcBef>
                <a:spcPts val="0"/>
              </a:spcBef>
              <a:spcAft>
                <a:spcPts val="0"/>
              </a:spcAft>
              <a:buClr>
                <a:srgbClr val="000000"/>
              </a:buClr>
              <a:buSzPts val="1100"/>
              <a:buFont typeface="Arial"/>
              <a:buNone/>
            </a:pPr>
            <a:r>
              <a:rPr lang="en" sz="1200">
                <a:solidFill>
                  <a:srgbClr val="000000"/>
                </a:solidFill>
                <a:latin typeface="Fira Sans Condensed"/>
                <a:ea typeface="Fira Sans Condensed"/>
                <a:cs typeface="Fira Sans Condensed"/>
                <a:sym typeface="Fira Sans Condensed"/>
              </a:rPr>
              <a:t>1954 Supreme Court case which ruled that segregation in public schools was unconstitutional.</a:t>
            </a:r>
            <a:endParaRPr>
              <a:latin typeface="Fira Sans Condensed"/>
              <a:ea typeface="Fira Sans Condensed"/>
              <a:cs typeface="Fira Sans Condensed"/>
              <a:sym typeface="Fira Sans Condensed"/>
            </a:endParaRPr>
          </a:p>
        </p:txBody>
      </p:sp>
      <p:sp>
        <p:nvSpPr>
          <p:cNvPr id="179" name="Google Shape;179;p19"/>
          <p:cNvSpPr txBox="1"/>
          <p:nvPr/>
        </p:nvSpPr>
        <p:spPr>
          <a:xfrm>
            <a:off x="481750" y="285600"/>
            <a:ext cx="8190000" cy="113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3800">
                <a:solidFill>
                  <a:srgbClr val="434343"/>
                </a:solidFill>
                <a:latin typeface="Fredericka the Great"/>
                <a:ea typeface="Fredericka the Great"/>
                <a:cs typeface="Fredericka the Great"/>
                <a:sym typeface="Fredericka the Great"/>
              </a:rPr>
              <a:t>V  O  C  A  B  U  L  A  R  Y</a:t>
            </a:r>
            <a:endParaRPr sz="3800">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Clr>
                <a:srgbClr val="000000"/>
              </a:buClr>
              <a:buSzPts val="1100"/>
              <a:buFont typeface="Arial"/>
              <a:buNone/>
            </a:pPr>
            <a:r>
              <a:rPr lang="en" sz="1500">
                <a:solidFill>
                  <a:srgbClr val="434343"/>
                </a:solidFill>
                <a:latin typeface="Fira Sans Condensed"/>
                <a:ea typeface="Fira Sans Condensed"/>
                <a:cs typeface="Fira Sans Condensed"/>
                <a:sym typeface="Fira Sans Condensed"/>
              </a:rPr>
              <a:t>You Will Find The Following Terms Throughout Your Activity.</a:t>
            </a:r>
            <a:endParaRPr sz="1500">
              <a:solidFill>
                <a:srgbClr val="434343"/>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500">
                <a:solidFill>
                  <a:srgbClr val="434343"/>
                </a:solidFill>
                <a:latin typeface="Fira Sans Condensed"/>
                <a:ea typeface="Fira Sans Condensed"/>
                <a:cs typeface="Fira Sans Condensed"/>
                <a:sym typeface="Fira Sans Condensed"/>
              </a:rPr>
              <a:t>Understanding These Terms Will Be Important For Completing This Assignment</a:t>
            </a:r>
            <a:endParaRPr sz="3300">
              <a:solidFill>
                <a:srgbClr val="434343"/>
              </a:solidFill>
              <a:latin typeface="Barlow Semi Condensed"/>
              <a:ea typeface="Barlow Semi Condensed"/>
              <a:cs typeface="Barlow Semi Condensed"/>
              <a:sym typeface="Barlow Semi Condensed"/>
            </a:endParaRPr>
          </a:p>
        </p:txBody>
      </p:sp>
      <p:sp>
        <p:nvSpPr>
          <p:cNvPr id="180" name="Google Shape;180;p19"/>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181" name="Google Shape;181;p19"/>
          <p:cNvSpPr txBox="1"/>
          <p:nvPr/>
        </p:nvSpPr>
        <p:spPr>
          <a:xfrm rot="-170355">
            <a:off x="906578" y="2168279"/>
            <a:ext cx="1520166" cy="985214"/>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2200">
                <a:latin typeface="Special Elite"/>
                <a:ea typeface="Special Elite"/>
                <a:cs typeface="Special Elite"/>
                <a:sym typeface="Special Elite"/>
              </a:rPr>
              <a:t>Academic</a:t>
            </a:r>
            <a:r>
              <a:rPr b="1" lang="en" sz="1200">
                <a:solidFill>
                  <a:srgbClr val="000000"/>
                </a:solidFill>
                <a:latin typeface="Special Elite"/>
                <a:ea typeface="Special Elite"/>
                <a:cs typeface="Special Elite"/>
                <a:sym typeface="Special Elite"/>
              </a:rPr>
              <a:t> </a:t>
            </a:r>
            <a:endParaRPr b="1" sz="12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t/>
            </a:r>
            <a:endParaRPr b="1" sz="3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t/>
            </a:r>
            <a:endParaRPr b="1" sz="3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Clr>
                <a:srgbClr val="000000"/>
              </a:buClr>
              <a:buSzPts val="1100"/>
              <a:buFont typeface="Arial"/>
              <a:buNone/>
            </a:pPr>
            <a:r>
              <a:rPr lang="en" sz="1200">
                <a:solidFill>
                  <a:srgbClr val="000000"/>
                </a:solidFill>
                <a:latin typeface="Fira Sans Condensed"/>
                <a:ea typeface="Fira Sans Condensed"/>
                <a:cs typeface="Fira Sans Condensed"/>
                <a:sym typeface="Fira Sans Condensed"/>
              </a:rPr>
              <a:t>Relating to education.</a:t>
            </a:r>
            <a:endParaRPr sz="1200">
              <a:latin typeface="Fira Sans Condensed Light"/>
              <a:ea typeface="Fira Sans Condensed Light"/>
              <a:cs typeface="Fira Sans Condensed Light"/>
              <a:sym typeface="Fira Sans Condensed Light"/>
            </a:endParaRPr>
          </a:p>
        </p:txBody>
      </p:sp>
      <p:sp>
        <p:nvSpPr>
          <p:cNvPr id="182" name="Google Shape;182;p19"/>
          <p:cNvSpPr txBox="1"/>
          <p:nvPr/>
        </p:nvSpPr>
        <p:spPr>
          <a:xfrm rot="170884">
            <a:off x="2634599" y="2509874"/>
            <a:ext cx="1376600" cy="104680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1100"/>
              <a:buFont typeface="Arial"/>
              <a:buNone/>
            </a:pPr>
            <a:r>
              <a:rPr lang="en" sz="2000">
                <a:latin typeface="Special Elite"/>
                <a:ea typeface="Special Elite"/>
                <a:cs typeface="Special Elite"/>
                <a:sym typeface="Special Elite"/>
              </a:rPr>
              <a:t>Literacy</a:t>
            </a:r>
            <a:endParaRPr sz="2000">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t/>
            </a:r>
            <a:endParaRPr sz="1200">
              <a:solidFill>
                <a:srgbClr val="000000"/>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200">
                <a:solidFill>
                  <a:srgbClr val="000000"/>
                </a:solidFill>
                <a:latin typeface="Fira Sans Condensed"/>
                <a:ea typeface="Fira Sans Condensed"/>
                <a:cs typeface="Fira Sans Condensed"/>
                <a:sym typeface="Fira Sans Condensed"/>
              </a:rPr>
              <a:t>The ability to read and write.</a:t>
            </a:r>
            <a:endParaRPr sz="2300">
              <a:latin typeface="Mountains of Christmas"/>
              <a:ea typeface="Mountains of Christmas"/>
              <a:cs typeface="Mountains of Christmas"/>
              <a:sym typeface="Mountains of Christma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spTree>
      <p:nvGrpSpPr>
        <p:cNvPr id="183" name="Shape 183"/>
        <p:cNvGrpSpPr/>
        <p:nvPr/>
      </p:nvGrpSpPr>
      <p:grpSpPr>
        <a:xfrm>
          <a:off x="0" y="0"/>
          <a:ext cx="0" cy="0"/>
          <a:chOff x="0" y="0"/>
          <a:chExt cx="0" cy="0"/>
        </a:xfrm>
      </p:grpSpPr>
      <p:pic>
        <p:nvPicPr>
          <p:cNvPr id="184" name="Google Shape;184;p20"/>
          <p:cNvPicPr preferRelativeResize="0"/>
          <p:nvPr/>
        </p:nvPicPr>
        <p:blipFill rotWithShape="1">
          <a:blip r:embed="rId2">
            <a:alphaModFix/>
          </a:blip>
          <a:srcRect b="0" l="1095" r="1085" t="0"/>
          <a:stretch/>
        </p:blipFill>
        <p:spPr>
          <a:xfrm>
            <a:off x="275" y="2707475"/>
            <a:ext cx="9143774" cy="766800"/>
          </a:xfrm>
          <a:prstGeom prst="rect">
            <a:avLst/>
          </a:prstGeom>
          <a:noFill/>
          <a:ln>
            <a:noFill/>
          </a:ln>
        </p:spPr>
      </p:pic>
      <p:pic>
        <p:nvPicPr>
          <p:cNvPr id="185" name="Google Shape;185;p20"/>
          <p:cNvPicPr preferRelativeResize="0"/>
          <p:nvPr/>
        </p:nvPicPr>
        <p:blipFill>
          <a:blip r:embed="rId3">
            <a:alphaModFix/>
          </a:blip>
          <a:stretch>
            <a:fillRect/>
          </a:stretch>
        </p:blipFill>
        <p:spPr>
          <a:xfrm>
            <a:off x="0" y="908400"/>
            <a:ext cx="9207376" cy="1120325"/>
          </a:xfrm>
          <a:prstGeom prst="rect">
            <a:avLst/>
          </a:prstGeom>
          <a:noFill/>
          <a:ln>
            <a:noFill/>
          </a:ln>
        </p:spPr>
      </p:pic>
      <p:sp>
        <p:nvSpPr>
          <p:cNvPr id="186" name="Google Shape;186;p20"/>
          <p:cNvSpPr/>
          <p:nvPr/>
        </p:nvSpPr>
        <p:spPr>
          <a:xfrm>
            <a:off x="0" y="0"/>
            <a:ext cx="9144000" cy="1185900"/>
          </a:xfrm>
          <a:prstGeom prst="rect">
            <a:avLst/>
          </a:prstGeom>
          <a:solidFill>
            <a:srgbClr val="F9C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188" name="Google Shape;188;p20"/>
          <p:cNvSpPr txBox="1"/>
          <p:nvPr/>
        </p:nvSpPr>
        <p:spPr>
          <a:xfrm>
            <a:off x="22200" y="2127200"/>
            <a:ext cx="1428900" cy="59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First Enslaved Africans arrive in Jamestown</a:t>
            </a:r>
            <a:endParaRPr sz="1000">
              <a:solidFill>
                <a:srgbClr val="674EA7"/>
              </a:solidFill>
              <a:latin typeface="Special Elite"/>
              <a:ea typeface="Special Elite"/>
              <a:cs typeface="Special Elite"/>
              <a:sym typeface="Special Elite"/>
            </a:endParaRPr>
          </a:p>
        </p:txBody>
      </p:sp>
      <p:sp>
        <p:nvSpPr>
          <p:cNvPr id="189" name="Google Shape;189;p20"/>
          <p:cNvSpPr txBox="1"/>
          <p:nvPr/>
        </p:nvSpPr>
        <p:spPr>
          <a:xfrm>
            <a:off x="225" y="29050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Fredericka the Great"/>
                <a:ea typeface="Fredericka the Great"/>
                <a:cs typeface="Fredericka the Great"/>
                <a:sym typeface="Fredericka the Great"/>
              </a:rPr>
              <a:t>1619</a:t>
            </a:r>
            <a:endParaRPr>
              <a:solidFill>
                <a:srgbClr val="434343"/>
              </a:solidFill>
              <a:latin typeface="Fredericka the Great"/>
              <a:ea typeface="Fredericka the Great"/>
              <a:cs typeface="Fredericka the Great"/>
              <a:sym typeface="Fredericka the Great"/>
            </a:endParaRPr>
          </a:p>
        </p:txBody>
      </p:sp>
      <p:sp>
        <p:nvSpPr>
          <p:cNvPr id="190" name="Google Shape;190;p20"/>
          <p:cNvSpPr txBox="1"/>
          <p:nvPr/>
        </p:nvSpPr>
        <p:spPr>
          <a:xfrm>
            <a:off x="3638915" y="2806900"/>
            <a:ext cx="835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January</a:t>
            </a:r>
            <a:endParaRPr>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1865</a:t>
            </a:r>
            <a:endParaRPr>
              <a:solidFill>
                <a:srgbClr val="434343"/>
              </a:solidFill>
              <a:latin typeface="Fredericka the Great"/>
              <a:ea typeface="Fredericka the Great"/>
              <a:cs typeface="Fredericka the Great"/>
              <a:sym typeface="Fredericka the Great"/>
            </a:endParaRPr>
          </a:p>
        </p:txBody>
      </p:sp>
      <p:sp>
        <p:nvSpPr>
          <p:cNvPr id="191" name="Google Shape;191;p20"/>
          <p:cNvSpPr txBox="1"/>
          <p:nvPr/>
        </p:nvSpPr>
        <p:spPr>
          <a:xfrm>
            <a:off x="3190875" y="2082950"/>
            <a:ext cx="1833600" cy="68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13th Amendment ratified</a:t>
            </a:r>
            <a:endParaRPr sz="1000">
              <a:solidFill>
                <a:srgbClr val="674EA7"/>
              </a:solidFill>
              <a:latin typeface="Special Elite"/>
              <a:ea typeface="Special Elite"/>
              <a:cs typeface="Special Elite"/>
              <a:sym typeface="Special Elite"/>
            </a:endParaRPr>
          </a:p>
          <a:p>
            <a:pPr indent="-292100" lvl="0" marL="457200" rtl="0" algn="ctr">
              <a:spcBef>
                <a:spcPts val="0"/>
              </a:spcBef>
              <a:spcAft>
                <a:spcPts val="0"/>
              </a:spcAft>
              <a:buClr>
                <a:srgbClr val="674EA7"/>
              </a:buClr>
              <a:buSzPts val="1000"/>
              <a:buFont typeface="Special Elite"/>
              <a:buChar char="+"/>
            </a:pPr>
            <a:r>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Chimborazo School opens </a:t>
            </a:r>
            <a:endParaRPr sz="1000">
              <a:solidFill>
                <a:srgbClr val="674EA7"/>
              </a:solidFill>
              <a:latin typeface="Special Elite"/>
              <a:ea typeface="Special Elite"/>
              <a:cs typeface="Special Elite"/>
              <a:sym typeface="Special Elite"/>
            </a:endParaRPr>
          </a:p>
        </p:txBody>
      </p:sp>
      <p:sp>
        <p:nvSpPr>
          <p:cNvPr id="192" name="Google Shape;192;p20"/>
          <p:cNvSpPr txBox="1"/>
          <p:nvPr/>
        </p:nvSpPr>
        <p:spPr>
          <a:xfrm>
            <a:off x="1766175" y="3665225"/>
            <a:ext cx="996900" cy="118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Civil War begins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Peake started a school near Fort Monroe</a:t>
            </a:r>
            <a:endParaRPr sz="1000">
              <a:solidFill>
                <a:srgbClr val="674EA7"/>
              </a:solidFill>
              <a:latin typeface="Special Elite"/>
              <a:ea typeface="Special Elite"/>
              <a:cs typeface="Special Elite"/>
              <a:sym typeface="Special Elite"/>
            </a:endParaRPr>
          </a:p>
        </p:txBody>
      </p:sp>
      <p:sp>
        <p:nvSpPr>
          <p:cNvPr id="193" name="Google Shape;193;p20"/>
          <p:cNvSpPr txBox="1"/>
          <p:nvPr/>
        </p:nvSpPr>
        <p:spPr>
          <a:xfrm>
            <a:off x="2851000" y="2914600"/>
            <a:ext cx="70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1863</a:t>
            </a:r>
            <a:endParaRPr>
              <a:solidFill>
                <a:srgbClr val="434343"/>
              </a:solidFill>
              <a:latin typeface="Fredericka the Great"/>
              <a:ea typeface="Fredericka the Great"/>
              <a:cs typeface="Fredericka the Great"/>
              <a:sym typeface="Fredericka the Great"/>
            </a:endParaRPr>
          </a:p>
        </p:txBody>
      </p:sp>
      <p:sp>
        <p:nvSpPr>
          <p:cNvPr id="194" name="Google Shape;194;p20"/>
          <p:cNvSpPr txBox="1"/>
          <p:nvPr/>
        </p:nvSpPr>
        <p:spPr>
          <a:xfrm>
            <a:off x="2556925" y="3632750"/>
            <a:ext cx="13017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Emancipation</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Proclamation</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signed </a:t>
            </a:r>
            <a:endParaRPr sz="1000">
              <a:solidFill>
                <a:srgbClr val="674EA7"/>
              </a:solidFill>
              <a:latin typeface="Special Elite"/>
              <a:ea typeface="Special Elite"/>
              <a:cs typeface="Special Elite"/>
              <a:sym typeface="Special Elite"/>
            </a:endParaRPr>
          </a:p>
        </p:txBody>
      </p:sp>
      <p:sp>
        <p:nvSpPr>
          <p:cNvPr id="195" name="Google Shape;195;p20"/>
          <p:cNvSpPr txBox="1"/>
          <p:nvPr/>
        </p:nvSpPr>
        <p:spPr>
          <a:xfrm>
            <a:off x="1662463" y="2905050"/>
            <a:ext cx="70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1861</a:t>
            </a:r>
            <a:endParaRPr>
              <a:solidFill>
                <a:srgbClr val="434343"/>
              </a:solidFill>
              <a:latin typeface="Fredericka the Great"/>
              <a:ea typeface="Fredericka the Great"/>
              <a:cs typeface="Fredericka the Great"/>
              <a:sym typeface="Fredericka the Great"/>
            </a:endParaRPr>
          </a:p>
        </p:txBody>
      </p:sp>
      <p:sp>
        <p:nvSpPr>
          <p:cNvPr id="196" name="Google Shape;196;p20"/>
          <p:cNvSpPr txBox="1"/>
          <p:nvPr/>
        </p:nvSpPr>
        <p:spPr>
          <a:xfrm>
            <a:off x="2256750" y="2905050"/>
            <a:ext cx="70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1862</a:t>
            </a:r>
            <a:endParaRPr>
              <a:solidFill>
                <a:srgbClr val="434343"/>
              </a:solidFill>
              <a:latin typeface="Fredericka the Great"/>
              <a:ea typeface="Fredericka the Great"/>
              <a:cs typeface="Fredericka the Great"/>
              <a:sym typeface="Fredericka the Great"/>
            </a:endParaRPr>
          </a:p>
        </p:txBody>
      </p:sp>
      <p:sp>
        <p:nvSpPr>
          <p:cNvPr id="197" name="Google Shape;197;p20"/>
          <p:cNvSpPr txBox="1"/>
          <p:nvPr/>
        </p:nvSpPr>
        <p:spPr>
          <a:xfrm>
            <a:off x="2207600" y="2127195"/>
            <a:ext cx="8358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Mary S Peake dies</a:t>
            </a:r>
            <a:endParaRPr sz="1000">
              <a:solidFill>
                <a:srgbClr val="674EA7"/>
              </a:solidFill>
              <a:latin typeface="Special Elite"/>
              <a:ea typeface="Special Elite"/>
              <a:cs typeface="Special Elite"/>
              <a:sym typeface="Special Elite"/>
            </a:endParaRPr>
          </a:p>
        </p:txBody>
      </p:sp>
      <p:sp>
        <p:nvSpPr>
          <p:cNvPr id="198" name="Google Shape;198;p20"/>
          <p:cNvSpPr txBox="1"/>
          <p:nvPr/>
        </p:nvSpPr>
        <p:spPr>
          <a:xfrm>
            <a:off x="854650" y="2905050"/>
            <a:ext cx="70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1829</a:t>
            </a:r>
            <a:endParaRPr>
              <a:solidFill>
                <a:srgbClr val="434343"/>
              </a:solidFill>
              <a:latin typeface="Fredericka the Great"/>
              <a:ea typeface="Fredericka the Great"/>
              <a:cs typeface="Fredericka the Great"/>
              <a:sym typeface="Fredericka the Great"/>
            </a:endParaRPr>
          </a:p>
        </p:txBody>
      </p:sp>
      <p:sp>
        <p:nvSpPr>
          <p:cNvPr id="199" name="Google Shape;199;p20"/>
          <p:cNvSpPr txBox="1"/>
          <p:nvPr/>
        </p:nvSpPr>
        <p:spPr>
          <a:xfrm>
            <a:off x="190500" y="3613550"/>
            <a:ext cx="1501500" cy="104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Virginia passes a law making it illegal for enslaved Africans to meet for the purpose of learning to read + write </a:t>
            </a:r>
            <a:endParaRPr sz="1000">
              <a:solidFill>
                <a:srgbClr val="674EA7"/>
              </a:solidFill>
              <a:latin typeface="Special Elite"/>
              <a:ea typeface="Special Elite"/>
              <a:cs typeface="Special Elite"/>
              <a:sym typeface="Special Elite"/>
            </a:endParaRPr>
          </a:p>
        </p:txBody>
      </p:sp>
      <p:sp>
        <p:nvSpPr>
          <p:cNvPr id="200" name="Google Shape;200;p20"/>
          <p:cNvSpPr txBox="1"/>
          <p:nvPr/>
        </p:nvSpPr>
        <p:spPr>
          <a:xfrm>
            <a:off x="4798088" y="2846288"/>
            <a:ext cx="70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1877</a:t>
            </a:r>
            <a:endParaRPr>
              <a:solidFill>
                <a:srgbClr val="434343"/>
              </a:solidFill>
              <a:latin typeface="Fredericka the Great"/>
              <a:ea typeface="Fredericka the Great"/>
              <a:cs typeface="Fredericka the Great"/>
              <a:sym typeface="Fredericka the Great"/>
            </a:endParaRPr>
          </a:p>
        </p:txBody>
      </p:sp>
      <p:sp>
        <p:nvSpPr>
          <p:cNvPr id="201" name="Google Shape;201;p20"/>
          <p:cNvSpPr txBox="1"/>
          <p:nvPr/>
        </p:nvSpPr>
        <p:spPr>
          <a:xfrm>
            <a:off x="4652125" y="3598600"/>
            <a:ext cx="996900" cy="61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Compromise of 1877</a:t>
            </a:r>
            <a:endParaRPr sz="1000">
              <a:solidFill>
                <a:srgbClr val="674EA7"/>
              </a:solidFill>
              <a:latin typeface="Special Elite"/>
              <a:ea typeface="Special Elite"/>
              <a:cs typeface="Special Elite"/>
              <a:sym typeface="Special Elite"/>
            </a:endParaRPr>
          </a:p>
        </p:txBody>
      </p:sp>
      <p:sp>
        <p:nvSpPr>
          <p:cNvPr id="202" name="Google Shape;202;p20"/>
          <p:cNvSpPr txBox="1"/>
          <p:nvPr/>
        </p:nvSpPr>
        <p:spPr>
          <a:xfrm>
            <a:off x="7229475" y="2806888"/>
            <a:ext cx="705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April</a:t>
            </a:r>
            <a:endParaRPr>
              <a:solidFill>
                <a:srgbClr val="434343"/>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1951</a:t>
            </a:r>
            <a:endParaRPr>
              <a:solidFill>
                <a:srgbClr val="434343"/>
              </a:solidFill>
              <a:latin typeface="Fredericka the Great"/>
              <a:ea typeface="Fredericka the Great"/>
              <a:cs typeface="Fredericka the Great"/>
              <a:sym typeface="Fredericka the Great"/>
            </a:endParaRPr>
          </a:p>
        </p:txBody>
      </p:sp>
      <p:sp>
        <p:nvSpPr>
          <p:cNvPr id="203" name="Google Shape;203;p20"/>
          <p:cNvSpPr txBox="1"/>
          <p:nvPr/>
        </p:nvSpPr>
        <p:spPr>
          <a:xfrm>
            <a:off x="7010475" y="2134546"/>
            <a:ext cx="11430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Barbara Johns leads student strike</a:t>
            </a:r>
            <a:endParaRPr sz="1000">
              <a:solidFill>
                <a:srgbClr val="674EA7"/>
              </a:solidFill>
              <a:latin typeface="Special Elite"/>
              <a:ea typeface="Special Elite"/>
              <a:cs typeface="Special Elite"/>
              <a:sym typeface="Special Elite"/>
            </a:endParaRPr>
          </a:p>
        </p:txBody>
      </p:sp>
      <p:sp>
        <p:nvSpPr>
          <p:cNvPr id="204" name="Google Shape;204;p20"/>
          <p:cNvSpPr txBox="1"/>
          <p:nvPr/>
        </p:nvSpPr>
        <p:spPr>
          <a:xfrm>
            <a:off x="8105163" y="2923425"/>
            <a:ext cx="70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1954</a:t>
            </a:r>
            <a:endParaRPr>
              <a:solidFill>
                <a:srgbClr val="434343"/>
              </a:solidFill>
              <a:latin typeface="Fredericka the Great"/>
              <a:ea typeface="Fredericka the Great"/>
              <a:cs typeface="Fredericka the Great"/>
              <a:sym typeface="Fredericka the Great"/>
            </a:endParaRPr>
          </a:p>
        </p:txBody>
      </p:sp>
      <p:sp>
        <p:nvSpPr>
          <p:cNvPr id="205" name="Google Shape;205;p20"/>
          <p:cNvSpPr txBox="1"/>
          <p:nvPr/>
        </p:nvSpPr>
        <p:spPr>
          <a:xfrm>
            <a:off x="7934475" y="3541680"/>
            <a:ext cx="1143000" cy="108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Brown v. Board of Education</a:t>
            </a:r>
            <a:endParaRPr sz="1000">
              <a:solidFill>
                <a:srgbClr val="674EA7"/>
              </a:solidFill>
              <a:latin typeface="Special Elite"/>
              <a:ea typeface="Special Elite"/>
              <a:cs typeface="Special Elite"/>
              <a:sym typeface="Special Elite"/>
            </a:endParaRPr>
          </a:p>
        </p:txBody>
      </p:sp>
      <p:sp>
        <p:nvSpPr>
          <p:cNvPr id="206" name="Google Shape;206;p20"/>
          <p:cNvSpPr txBox="1"/>
          <p:nvPr/>
        </p:nvSpPr>
        <p:spPr>
          <a:xfrm>
            <a:off x="5984375" y="2806888"/>
            <a:ext cx="70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434343"/>
                </a:solidFill>
                <a:latin typeface="Fredericka the Great"/>
                <a:ea typeface="Fredericka the Great"/>
                <a:cs typeface="Fredericka the Great"/>
                <a:sym typeface="Fredericka the Great"/>
              </a:rPr>
              <a:t>1896</a:t>
            </a:r>
            <a:endParaRPr>
              <a:solidFill>
                <a:srgbClr val="434343"/>
              </a:solidFill>
              <a:latin typeface="Fredericka the Great"/>
              <a:ea typeface="Fredericka the Great"/>
              <a:cs typeface="Fredericka the Great"/>
              <a:sym typeface="Fredericka the Great"/>
            </a:endParaRPr>
          </a:p>
        </p:txBody>
      </p:sp>
      <p:sp>
        <p:nvSpPr>
          <p:cNvPr id="207" name="Google Shape;207;p20"/>
          <p:cNvSpPr txBox="1"/>
          <p:nvPr/>
        </p:nvSpPr>
        <p:spPr>
          <a:xfrm>
            <a:off x="5836338" y="3541675"/>
            <a:ext cx="996900" cy="80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Plessy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v. </a:t>
            </a:r>
            <a:endParaRPr sz="1000">
              <a:solidFill>
                <a:srgbClr val="674EA7"/>
              </a:solidFill>
              <a:latin typeface="Special Elite"/>
              <a:ea typeface="Special Elite"/>
              <a:cs typeface="Special Elite"/>
              <a:sym typeface="Special Elite"/>
            </a:endParaRPr>
          </a:p>
          <a:p>
            <a:pPr indent="0" lvl="0" marL="0" rtl="0" algn="ctr">
              <a:spcBef>
                <a:spcPts val="0"/>
              </a:spcBef>
              <a:spcAft>
                <a:spcPts val="0"/>
              </a:spcAft>
              <a:buNone/>
            </a:pPr>
            <a:r>
              <a:rPr lang="en" sz="1000">
                <a:solidFill>
                  <a:srgbClr val="674EA7"/>
                </a:solidFill>
                <a:latin typeface="Special Elite"/>
                <a:ea typeface="Special Elite"/>
                <a:cs typeface="Special Elite"/>
                <a:sym typeface="Special Elite"/>
              </a:rPr>
              <a:t>Ferguson</a:t>
            </a:r>
            <a:endParaRPr sz="1000">
              <a:solidFill>
                <a:srgbClr val="674EA7"/>
              </a:solidFill>
              <a:latin typeface="Special Elite"/>
              <a:ea typeface="Special Elite"/>
              <a:cs typeface="Special Elite"/>
              <a:sym typeface="Special Elite"/>
            </a:endParaRPr>
          </a:p>
        </p:txBody>
      </p:sp>
      <p:sp>
        <p:nvSpPr>
          <p:cNvPr id="208" name="Google Shape;208;p20"/>
          <p:cNvSpPr txBox="1"/>
          <p:nvPr/>
        </p:nvSpPr>
        <p:spPr>
          <a:xfrm>
            <a:off x="354375" y="335750"/>
            <a:ext cx="8468100" cy="7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595959"/>
                </a:solidFill>
                <a:latin typeface="Fredericka the Great"/>
                <a:ea typeface="Fredericka the Great"/>
                <a:cs typeface="Fredericka the Great"/>
                <a:sym typeface="Fredericka the Great"/>
              </a:rPr>
              <a:t>USE THE FOLLOWING TIMELINE TO UNDERSTAND KEY</a:t>
            </a:r>
            <a:endParaRPr sz="2000">
              <a:solidFill>
                <a:srgbClr val="595959"/>
              </a:solidFill>
              <a:latin typeface="Fredericka the Great"/>
              <a:ea typeface="Fredericka the Great"/>
              <a:cs typeface="Fredericka the Great"/>
              <a:sym typeface="Fredericka the Great"/>
            </a:endParaRPr>
          </a:p>
          <a:p>
            <a:pPr indent="0" lvl="0" marL="0" rtl="0" algn="ctr">
              <a:spcBef>
                <a:spcPts val="0"/>
              </a:spcBef>
              <a:spcAft>
                <a:spcPts val="0"/>
              </a:spcAft>
              <a:buNone/>
            </a:pPr>
            <a:r>
              <a:rPr lang="en" sz="2000">
                <a:solidFill>
                  <a:srgbClr val="595959"/>
                </a:solidFill>
                <a:latin typeface="Fredericka the Great"/>
                <a:ea typeface="Fredericka the Great"/>
                <a:cs typeface="Fredericka the Great"/>
                <a:sym typeface="Fredericka the Great"/>
              </a:rPr>
              <a:t> EVENTS THROUGHOUT THIS TIME PERIOD + U.S. HISTORY</a:t>
            </a:r>
            <a:endParaRPr sz="1300">
              <a:solidFill>
                <a:srgbClr val="595959"/>
              </a:solidFill>
              <a:latin typeface="Fira Sans Condensed"/>
              <a:ea typeface="Fira Sans Condensed"/>
              <a:cs typeface="Fira Sans Condensed"/>
              <a:sym typeface="Fira Sans Condensed"/>
            </a:endParaRPr>
          </a:p>
        </p:txBody>
      </p:sp>
      <p:sp>
        <p:nvSpPr>
          <p:cNvPr id="209" name="Google Shape;209;p20"/>
          <p:cNvSpPr txBox="1"/>
          <p:nvPr/>
        </p:nvSpPr>
        <p:spPr>
          <a:xfrm>
            <a:off x="1215500" y="1256925"/>
            <a:ext cx="69714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Barlow Semi Condensed"/>
                <a:ea typeface="Barlow Semi Condensed"/>
                <a:cs typeface="Barlow Semi Condensed"/>
                <a:sym typeface="Barlow Semi Condensed"/>
              </a:rPr>
              <a:t> CLICK ON THE RED             TO LEARN MORE ABOUT EACH EVENT</a:t>
            </a:r>
            <a:endParaRPr sz="1800">
              <a:solidFill>
                <a:srgbClr val="FFFFFF"/>
              </a:solidFill>
            </a:endParaRPr>
          </a:p>
        </p:txBody>
      </p:sp>
      <p:sp>
        <p:nvSpPr>
          <p:cNvPr id="210" name="Google Shape;210;p20"/>
          <p:cNvSpPr/>
          <p:nvPr/>
        </p:nvSpPr>
        <p:spPr>
          <a:xfrm>
            <a:off x="3736700" y="1260748"/>
            <a:ext cx="414000" cy="393600"/>
          </a:xfrm>
          <a:prstGeom prst="star5">
            <a:avLst>
              <a:gd fmla="val 19098" name="adj"/>
              <a:gd fmla="val 105146" name="hf"/>
              <a:gd fmla="val 110557" name="vf"/>
            </a:avLst>
          </a:prstGeom>
          <a:solidFill>
            <a:srgbClr val="FF00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spTree>
      <p:nvGrpSpPr>
        <p:cNvPr id="211" name="Shape 211"/>
        <p:cNvGrpSpPr/>
        <p:nvPr/>
      </p:nvGrpSpPr>
      <p:grpSpPr>
        <a:xfrm>
          <a:off x="0" y="0"/>
          <a:ext cx="0" cy="0"/>
          <a:chOff x="0" y="0"/>
          <a:chExt cx="0" cy="0"/>
        </a:xfrm>
      </p:grpSpPr>
      <p:pic>
        <p:nvPicPr>
          <p:cNvPr id="212" name="Google Shape;212;p21"/>
          <p:cNvPicPr preferRelativeResize="0"/>
          <p:nvPr/>
        </p:nvPicPr>
        <p:blipFill>
          <a:blip r:embed="rId2">
            <a:alphaModFix/>
          </a:blip>
          <a:stretch>
            <a:fillRect/>
          </a:stretch>
        </p:blipFill>
        <p:spPr>
          <a:xfrm>
            <a:off x="177500" y="3347111"/>
            <a:ext cx="2130542" cy="1640036"/>
          </a:xfrm>
          <a:prstGeom prst="rect">
            <a:avLst/>
          </a:prstGeom>
          <a:noFill/>
          <a:ln>
            <a:noFill/>
          </a:ln>
          <a:effectLst>
            <a:outerShdw blurRad="57150" rotWithShape="0" algn="bl" dir="11040000" dist="38100">
              <a:srgbClr val="000000">
                <a:alpha val="30000"/>
              </a:srgbClr>
            </a:outerShdw>
          </a:effectLst>
        </p:spPr>
      </p:pic>
      <p:pic>
        <p:nvPicPr>
          <p:cNvPr id="213" name="Google Shape;213;p21"/>
          <p:cNvPicPr preferRelativeResize="0"/>
          <p:nvPr/>
        </p:nvPicPr>
        <p:blipFill>
          <a:blip r:embed="rId2">
            <a:alphaModFix/>
          </a:blip>
          <a:stretch>
            <a:fillRect/>
          </a:stretch>
        </p:blipFill>
        <p:spPr>
          <a:xfrm rot="121838">
            <a:off x="2460461" y="3237532"/>
            <a:ext cx="2130541" cy="1640036"/>
          </a:xfrm>
          <a:prstGeom prst="rect">
            <a:avLst/>
          </a:prstGeom>
          <a:noFill/>
          <a:ln>
            <a:noFill/>
          </a:ln>
          <a:effectLst>
            <a:outerShdw blurRad="57150" rotWithShape="0" algn="bl" dir="11040000" dist="38100">
              <a:srgbClr val="000000">
                <a:alpha val="30000"/>
              </a:srgbClr>
            </a:outerShdw>
          </a:effectLst>
        </p:spPr>
      </p:pic>
      <p:sp>
        <p:nvSpPr>
          <p:cNvPr id="214" name="Google Shape;214;p21"/>
          <p:cNvSpPr txBox="1"/>
          <p:nvPr/>
        </p:nvSpPr>
        <p:spPr>
          <a:xfrm>
            <a:off x="373683" y="3535138"/>
            <a:ext cx="1707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Caveat Regular"/>
                <a:ea typeface="Caveat Regular"/>
                <a:cs typeface="Caveat Regular"/>
                <a:sym typeface="Caveat Regular"/>
              </a:rPr>
              <a:t>What do see in image 1?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rPr lang="en" sz="1300">
                <a:solidFill>
                  <a:schemeClr val="lt1"/>
                </a:solidFill>
                <a:latin typeface="Caveat Regular"/>
                <a:ea typeface="Caveat Regular"/>
                <a:cs typeface="Caveat Regular"/>
                <a:sym typeface="Caveat Regular"/>
              </a:rPr>
              <a:t>Be specific.</a:t>
            </a:r>
            <a:endParaRPr sz="1000">
              <a:solidFill>
                <a:schemeClr val="lt1"/>
              </a:solidFill>
              <a:latin typeface="Caveat Regular"/>
              <a:ea typeface="Caveat Regular"/>
              <a:cs typeface="Caveat Regular"/>
              <a:sym typeface="Caveat Regular"/>
            </a:endParaRPr>
          </a:p>
        </p:txBody>
      </p:sp>
      <p:sp>
        <p:nvSpPr>
          <p:cNvPr id="215" name="Google Shape;215;p21"/>
          <p:cNvSpPr txBox="1"/>
          <p:nvPr/>
        </p:nvSpPr>
        <p:spPr>
          <a:xfrm rot="164773">
            <a:off x="2624890" y="3421510"/>
            <a:ext cx="1765728" cy="58479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Caveat Regular"/>
                <a:ea typeface="Caveat Regular"/>
                <a:cs typeface="Caveat Regular"/>
                <a:sym typeface="Caveat Regular"/>
              </a:rPr>
              <a:t>What do see in image 2?</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rPr lang="en" sz="1300">
                <a:solidFill>
                  <a:schemeClr val="lt1"/>
                </a:solidFill>
                <a:latin typeface="Caveat Regular"/>
                <a:ea typeface="Caveat Regular"/>
                <a:cs typeface="Caveat Regular"/>
                <a:sym typeface="Caveat Regular"/>
              </a:rPr>
              <a:t>Be specific.</a:t>
            </a:r>
            <a:endParaRPr sz="1000">
              <a:solidFill>
                <a:schemeClr val="lt1"/>
              </a:solidFill>
              <a:latin typeface="Caveat Regular"/>
              <a:ea typeface="Caveat Regular"/>
              <a:cs typeface="Caveat Regular"/>
              <a:sym typeface="Caveat Regular"/>
            </a:endParaRPr>
          </a:p>
        </p:txBody>
      </p:sp>
      <p:pic>
        <p:nvPicPr>
          <p:cNvPr id="216" name="Google Shape;216;p21"/>
          <p:cNvPicPr preferRelativeResize="0"/>
          <p:nvPr/>
        </p:nvPicPr>
        <p:blipFill>
          <a:blip r:embed="rId2">
            <a:alphaModFix/>
          </a:blip>
          <a:stretch>
            <a:fillRect/>
          </a:stretch>
        </p:blipFill>
        <p:spPr>
          <a:xfrm>
            <a:off x="4593975" y="3270911"/>
            <a:ext cx="2130542" cy="1640036"/>
          </a:xfrm>
          <a:prstGeom prst="rect">
            <a:avLst/>
          </a:prstGeom>
          <a:noFill/>
          <a:ln>
            <a:noFill/>
          </a:ln>
          <a:effectLst>
            <a:outerShdw blurRad="57150" rotWithShape="0" algn="bl" dir="11040000" dist="38100">
              <a:srgbClr val="000000">
                <a:alpha val="30000"/>
              </a:srgbClr>
            </a:outerShdw>
          </a:effectLst>
        </p:spPr>
      </p:pic>
      <p:pic>
        <p:nvPicPr>
          <p:cNvPr id="217" name="Google Shape;217;p21"/>
          <p:cNvPicPr preferRelativeResize="0"/>
          <p:nvPr/>
        </p:nvPicPr>
        <p:blipFill>
          <a:blip r:embed="rId2">
            <a:alphaModFix/>
          </a:blip>
          <a:stretch>
            <a:fillRect/>
          </a:stretch>
        </p:blipFill>
        <p:spPr>
          <a:xfrm rot="121838">
            <a:off x="6724536" y="3237532"/>
            <a:ext cx="2130541" cy="1640036"/>
          </a:xfrm>
          <a:prstGeom prst="rect">
            <a:avLst/>
          </a:prstGeom>
          <a:noFill/>
          <a:ln>
            <a:noFill/>
          </a:ln>
          <a:effectLst>
            <a:outerShdw blurRad="57150" rotWithShape="0" algn="bl" dir="11040000" dist="38100">
              <a:srgbClr val="000000">
                <a:alpha val="30000"/>
              </a:srgbClr>
            </a:outerShdw>
          </a:effectLst>
        </p:spPr>
      </p:pic>
      <p:sp>
        <p:nvSpPr>
          <p:cNvPr id="218" name="Google Shape;218;p21"/>
          <p:cNvSpPr txBox="1"/>
          <p:nvPr/>
        </p:nvSpPr>
        <p:spPr>
          <a:xfrm>
            <a:off x="4790158" y="3458938"/>
            <a:ext cx="1707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Caveat Regular"/>
                <a:ea typeface="Caveat Regular"/>
                <a:cs typeface="Caveat Regular"/>
                <a:sym typeface="Caveat Regular"/>
              </a:rPr>
              <a:t>What do you think these images have in common?</a:t>
            </a:r>
            <a:endParaRPr sz="1000">
              <a:solidFill>
                <a:schemeClr val="lt1"/>
              </a:solidFill>
              <a:latin typeface="Caveat Regular"/>
              <a:ea typeface="Caveat Regular"/>
              <a:cs typeface="Caveat Regular"/>
              <a:sym typeface="Caveat Regular"/>
            </a:endParaRPr>
          </a:p>
        </p:txBody>
      </p:sp>
      <p:sp>
        <p:nvSpPr>
          <p:cNvPr id="219" name="Google Shape;219;p21"/>
          <p:cNvSpPr txBox="1"/>
          <p:nvPr/>
        </p:nvSpPr>
        <p:spPr>
          <a:xfrm rot="164492">
            <a:off x="6896955" y="3421503"/>
            <a:ext cx="1825189" cy="58479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Caveat Regular"/>
                <a:ea typeface="Caveat Regular"/>
                <a:cs typeface="Caveat Regular"/>
                <a:sym typeface="Caveat Regular"/>
              </a:rPr>
              <a:t>Predict: How can education be used to fight for equality?</a:t>
            </a:r>
            <a:endParaRPr sz="700">
              <a:solidFill>
                <a:schemeClr val="lt1"/>
              </a:solidFill>
              <a:latin typeface="Caveat Regular"/>
              <a:ea typeface="Caveat Regular"/>
              <a:cs typeface="Caveat Regular"/>
              <a:sym typeface="Caveat Regular"/>
            </a:endParaRPr>
          </a:p>
        </p:txBody>
      </p:sp>
      <p:pic>
        <p:nvPicPr>
          <p:cNvPr id="220" name="Google Shape;220;p21"/>
          <p:cNvPicPr preferRelativeResize="0"/>
          <p:nvPr/>
        </p:nvPicPr>
        <p:blipFill>
          <a:blip r:embed="rId3">
            <a:alphaModFix/>
          </a:blip>
          <a:stretch>
            <a:fillRect/>
          </a:stretch>
        </p:blipFill>
        <p:spPr>
          <a:xfrm rot="4">
            <a:off x="4494525" y="139103"/>
            <a:ext cx="4199075" cy="2895269"/>
          </a:xfrm>
          <a:prstGeom prst="rect">
            <a:avLst/>
          </a:prstGeom>
          <a:noFill/>
          <a:ln>
            <a:noFill/>
          </a:ln>
          <a:effectLst>
            <a:outerShdw blurRad="57150" rotWithShape="0" algn="bl" dir="15360000" dist="19050">
              <a:srgbClr val="000000">
                <a:alpha val="28000"/>
              </a:srgbClr>
            </a:outerShdw>
          </a:effectLst>
        </p:spPr>
      </p:pic>
      <p:pic>
        <p:nvPicPr>
          <p:cNvPr id="221" name="Google Shape;221;p21"/>
          <p:cNvPicPr preferRelativeResize="0"/>
          <p:nvPr/>
        </p:nvPicPr>
        <p:blipFill>
          <a:blip r:embed="rId3">
            <a:alphaModFix/>
          </a:blip>
          <a:stretch>
            <a:fillRect/>
          </a:stretch>
        </p:blipFill>
        <p:spPr>
          <a:xfrm rot="10800000">
            <a:off x="177502" y="165149"/>
            <a:ext cx="4087898" cy="2977101"/>
          </a:xfrm>
          <a:prstGeom prst="rect">
            <a:avLst/>
          </a:prstGeom>
          <a:noFill/>
          <a:ln>
            <a:noFill/>
          </a:ln>
          <a:effectLst>
            <a:outerShdw blurRad="57150" rotWithShape="0" algn="bl" dir="15360000" dist="19050">
              <a:srgbClr val="000000">
                <a:alpha val="28000"/>
              </a:srgbClr>
            </a:outerShdw>
          </a:effectLst>
        </p:spPr>
      </p:pic>
      <p:pic>
        <p:nvPicPr>
          <p:cNvPr id="222" name="Google Shape;222;p21"/>
          <p:cNvPicPr preferRelativeResize="0"/>
          <p:nvPr/>
        </p:nvPicPr>
        <p:blipFill>
          <a:blip r:embed="rId4">
            <a:alphaModFix/>
          </a:blip>
          <a:stretch>
            <a:fillRect/>
          </a:stretch>
        </p:blipFill>
        <p:spPr>
          <a:xfrm>
            <a:off x="1637100" y="217926"/>
            <a:ext cx="2378618" cy="2871551"/>
          </a:xfrm>
          <a:prstGeom prst="rect">
            <a:avLst/>
          </a:prstGeom>
          <a:noFill/>
          <a:ln>
            <a:noFill/>
          </a:ln>
        </p:spPr>
      </p:pic>
      <p:pic>
        <p:nvPicPr>
          <p:cNvPr id="223" name="Google Shape;223;p21"/>
          <p:cNvPicPr preferRelativeResize="0"/>
          <p:nvPr/>
        </p:nvPicPr>
        <p:blipFill>
          <a:blip r:embed="rId5">
            <a:alphaModFix/>
          </a:blip>
          <a:stretch>
            <a:fillRect/>
          </a:stretch>
        </p:blipFill>
        <p:spPr>
          <a:xfrm>
            <a:off x="4757850" y="468937"/>
            <a:ext cx="3180776" cy="2235610"/>
          </a:xfrm>
          <a:prstGeom prst="rect">
            <a:avLst/>
          </a:prstGeom>
          <a:noFill/>
          <a:ln>
            <a:noFill/>
          </a:ln>
        </p:spPr>
      </p:pic>
      <p:sp>
        <p:nvSpPr>
          <p:cNvPr id="224" name="Google Shape;224;p21"/>
          <p:cNvSpPr txBox="1"/>
          <p:nvPr/>
        </p:nvSpPr>
        <p:spPr>
          <a:xfrm>
            <a:off x="414026" y="558825"/>
            <a:ext cx="1132500" cy="1960500"/>
          </a:xfrm>
          <a:prstGeom prst="rect">
            <a:avLst/>
          </a:prstGeom>
          <a:solidFill>
            <a:srgbClr val="FFFFFF"/>
          </a:solid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Special Elite"/>
                <a:ea typeface="Special Elite"/>
                <a:cs typeface="Special Elite"/>
                <a:sym typeface="Special Elite"/>
              </a:rPr>
              <a:t>A drawing depicting Mary S. Peake  teaching a group of students</a:t>
            </a:r>
            <a:endParaRPr sz="1200">
              <a:solidFill>
                <a:schemeClr val="dk1"/>
              </a:solidFill>
              <a:latin typeface="Special Elite"/>
              <a:ea typeface="Special Elite"/>
              <a:cs typeface="Special Elite"/>
              <a:sym typeface="Special Elite"/>
            </a:endParaRPr>
          </a:p>
          <a:p>
            <a:pPr indent="0" lvl="0" marL="0" rtl="0" algn="ctr">
              <a:spcBef>
                <a:spcPts val="0"/>
              </a:spcBef>
              <a:spcAft>
                <a:spcPts val="0"/>
              </a:spcAft>
              <a:buNone/>
            </a:pPr>
            <a:r>
              <a:t/>
            </a:r>
            <a:endParaRPr sz="900">
              <a:latin typeface="Special Elite"/>
              <a:ea typeface="Special Elite"/>
              <a:cs typeface="Special Elite"/>
              <a:sym typeface="Special Elite"/>
            </a:endParaRPr>
          </a:p>
        </p:txBody>
      </p:sp>
      <p:sp>
        <p:nvSpPr>
          <p:cNvPr id="225" name="Google Shape;225;p21"/>
          <p:cNvSpPr txBox="1"/>
          <p:nvPr/>
        </p:nvSpPr>
        <p:spPr>
          <a:xfrm>
            <a:off x="7768375" y="805575"/>
            <a:ext cx="1132500" cy="1467000"/>
          </a:xfrm>
          <a:prstGeom prst="rect">
            <a:avLst/>
          </a:prstGeom>
          <a:solidFill>
            <a:srgbClr val="FFFFFF"/>
          </a:solid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Special Elite"/>
                <a:ea typeface="Special Elite"/>
                <a:cs typeface="Special Elite"/>
                <a:sym typeface="Special Elite"/>
              </a:rPr>
              <a:t>A group of students in March 1981 protesting</a:t>
            </a:r>
            <a:endParaRPr sz="1000">
              <a:solidFill>
                <a:schemeClr val="dk1"/>
              </a:solidFill>
              <a:latin typeface="Special Elite"/>
              <a:ea typeface="Special Elite"/>
              <a:cs typeface="Special Elite"/>
              <a:sym typeface="Special Elit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226" name="Shape 226"/>
        <p:cNvGrpSpPr/>
        <p:nvPr/>
      </p:nvGrpSpPr>
      <p:grpSpPr>
        <a:xfrm>
          <a:off x="0" y="0"/>
          <a:ext cx="0" cy="0"/>
          <a:chOff x="0" y="0"/>
          <a:chExt cx="0" cy="0"/>
        </a:xfrm>
      </p:grpSpPr>
      <p:pic>
        <p:nvPicPr>
          <p:cNvPr id="227" name="Google Shape;227;p22"/>
          <p:cNvPicPr preferRelativeResize="0"/>
          <p:nvPr/>
        </p:nvPicPr>
        <p:blipFill>
          <a:blip r:embed="rId2">
            <a:alphaModFix/>
          </a:blip>
          <a:stretch>
            <a:fillRect/>
          </a:stretch>
        </p:blipFill>
        <p:spPr>
          <a:xfrm>
            <a:off x="228599" y="735925"/>
            <a:ext cx="4110527" cy="1649925"/>
          </a:xfrm>
          <a:prstGeom prst="rect">
            <a:avLst/>
          </a:prstGeom>
          <a:noFill/>
          <a:ln>
            <a:noFill/>
          </a:ln>
          <a:effectLst>
            <a:outerShdw blurRad="57150" rotWithShape="0" algn="bl" dir="15360000" dist="19050">
              <a:srgbClr val="000000">
                <a:alpha val="28000"/>
              </a:srgbClr>
            </a:outerShdw>
          </a:effectLst>
        </p:spPr>
      </p:pic>
      <p:sp>
        <p:nvSpPr>
          <p:cNvPr id="228" name="Google Shape;228;p22"/>
          <p:cNvSpPr txBox="1"/>
          <p:nvPr/>
        </p:nvSpPr>
        <p:spPr>
          <a:xfrm>
            <a:off x="437374" y="925525"/>
            <a:ext cx="3670800" cy="1059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en" sz="1000">
                <a:solidFill>
                  <a:srgbClr val="222222"/>
                </a:solidFill>
                <a:latin typeface="Special Elite"/>
                <a:ea typeface="Special Elite"/>
                <a:cs typeface="Special Elite"/>
                <a:sym typeface="Special Elite"/>
              </a:rPr>
              <a:t>A 1829 Virginia law declared every meeting of enslaved Africans, at any school, by day or night, for instruction in reading or writing, an unlawful assembly. Any Justice may inflict twenty lashes on each person found in a school.</a:t>
            </a:r>
            <a:endParaRPr sz="1000">
              <a:solidFill>
                <a:srgbClr val="222222"/>
              </a:solidFill>
              <a:latin typeface="Special Elite"/>
              <a:ea typeface="Special Elite"/>
              <a:cs typeface="Special Elite"/>
              <a:sym typeface="Special Elite"/>
            </a:endParaRPr>
          </a:p>
          <a:p>
            <a:pPr indent="0" lvl="0" marL="0" rtl="0" algn="l">
              <a:lnSpc>
                <a:spcPct val="115000"/>
              </a:lnSpc>
              <a:spcBef>
                <a:spcPts val="1300"/>
              </a:spcBef>
              <a:spcAft>
                <a:spcPts val="0"/>
              </a:spcAft>
              <a:buClr>
                <a:srgbClr val="000000"/>
              </a:buClr>
              <a:buSzPts val="1100"/>
              <a:buFont typeface="Arial"/>
              <a:buNone/>
            </a:pPr>
            <a:r>
              <a:t/>
            </a:r>
            <a:endParaRPr sz="1000">
              <a:solidFill>
                <a:srgbClr val="000000"/>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100"/>
              <a:buFont typeface="Arial"/>
              <a:buNone/>
            </a:pPr>
            <a:r>
              <a:t/>
            </a:r>
            <a:endParaRPr sz="1000">
              <a:solidFill>
                <a:srgbClr val="000000"/>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100"/>
              <a:buFont typeface="Arial"/>
              <a:buNone/>
            </a:pPr>
            <a:r>
              <a:t/>
            </a:r>
            <a:endParaRPr sz="1000">
              <a:solidFill>
                <a:srgbClr val="222222"/>
              </a:solidFill>
              <a:latin typeface="Fira Sans Condensed"/>
              <a:ea typeface="Fira Sans Condensed"/>
              <a:cs typeface="Fira Sans Condensed"/>
              <a:sym typeface="Fira Sans Condensed"/>
            </a:endParaRPr>
          </a:p>
          <a:p>
            <a:pPr indent="0" lvl="0" marL="0" rtl="0" algn="l">
              <a:lnSpc>
                <a:spcPct val="115000"/>
              </a:lnSpc>
              <a:spcBef>
                <a:spcPts val="1300"/>
              </a:spcBef>
              <a:spcAft>
                <a:spcPts val="0"/>
              </a:spcAft>
              <a:buClr>
                <a:srgbClr val="000000"/>
              </a:buClr>
              <a:buSzPts val="1100"/>
              <a:buFont typeface="Arial"/>
              <a:buNone/>
            </a:pPr>
            <a:r>
              <a:t/>
            </a:r>
            <a:endParaRPr sz="1000">
              <a:solidFill>
                <a:srgbClr val="000000"/>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None/>
            </a:pPr>
            <a:r>
              <a:t/>
            </a:r>
            <a:endParaRPr sz="1000">
              <a:latin typeface="Fira Sans Condensed"/>
              <a:ea typeface="Fira Sans Condensed"/>
              <a:cs typeface="Fira Sans Condensed"/>
              <a:sym typeface="Fira Sans Condensed"/>
            </a:endParaRPr>
          </a:p>
        </p:txBody>
      </p:sp>
      <p:pic>
        <p:nvPicPr>
          <p:cNvPr id="229" name="Google Shape;229;p22"/>
          <p:cNvPicPr preferRelativeResize="0"/>
          <p:nvPr/>
        </p:nvPicPr>
        <p:blipFill rotWithShape="1">
          <a:blip r:embed="rId3">
            <a:alphaModFix/>
          </a:blip>
          <a:srcRect b="0" l="0" r="0" t="0"/>
          <a:stretch/>
        </p:blipFill>
        <p:spPr>
          <a:xfrm rot="10602036">
            <a:off x="66539" y="2005486"/>
            <a:ext cx="4530846" cy="1806853"/>
          </a:xfrm>
          <a:prstGeom prst="rect">
            <a:avLst/>
          </a:prstGeom>
          <a:noFill/>
          <a:ln>
            <a:noFill/>
          </a:ln>
          <a:effectLst>
            <a:outerShdw blurRad="57150" rotWithShape="0" algn="bl" dir="15360000" dist="19050">
              <a:srgbClr val="000000">
                <a:alpha val="28000"/>
              </a:srgbClr>
            </a:outerShdw>
          </a:effectLst>
        </p:spPr>
      </p:pic>
      <p:sp>
        <p:nvSpPr>
          <p:cNvPr id="230" name="Google Shape;230;p22"/>
          <p:cNvSpPr txBox="1"/>
          <p:nvPr/>
        </p:nvSpPr>
        <p:spPr>
          <a:xfrm rot="5400000">
            <a:off x="4451550" y="394050"/>
            <a:ext cx="5200800" cy="43365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31" name="Google Shape;231;p22"/>
          <p:cNvPicPr preferRelativeResize="0"/>
          <p:nvPr/>
        </p:nvPicPr>
        <p:blipFill>
          <a:blip r:embed="rId4">
            <a:alphaModFix/>
          </a:blip>
          <a:stretch>
            <a:fillRect/>
          </a:stretch>
        </p:blipFill>
        <p:spPr>
          <a:xfrm rot="5400000">
            <a:off x="2170088" y="2268562"/>
            <a:ext cx="5229224" cy="634950"/>
          </a:xfrm>
          <a:prstGeom prst="rect">
            <a:avLst/>
          </a:prstGeom>
          <a:noFill/>
          <a:ln>
            <a:noFill/>
          </a:ln>
        </p:spPr>
      </p:pic>
      <p:sp>
        <p:nvSpPr>
          <p:cNvPr id="232" name="Google Shape;232;p22"/>
          <p:cNvSpPr txBox="1"/>
          <p:nvPr/>
        </p:nvSpPr>
        <p:spPr>
          <a:xfrm rot="-168554">
            <a:off x="371014" y="2220877"/>
            <a:ext cx="3825698" cy="1223672"/>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000">
                <a:solidFill>
                  <a:srgbClr val="000000"/>
                </a:solidFill>
                <a:latin typeface="Special Elite"/>
                <a:ea typeface="Special Elite"/>
                <a:cs typeface="Special Elite"/>
                <a:sym typeface="Special Elite"/>
              </a:rPr>
              <a:t>The Alabama Slave Code of 1833 included the following law: “Any person who shall attempt to teach any free person of color, or slave, to spell, read or write, shall upon conviction thereof by indictment, be fined in a sum of not less than two hundred fifty dollars, nor more than five hundred dollars.”</a:t>
            </a:r>
            <a:endParaRPr sz="1000">
              <a:latin typeface="Special Elite"/>
              <a:ea typeface="Special Elite"/>
              <a:cs typeface="Special Elite"/>
              <a:sym typeface="Special Elite"/>
            </a:endParaRPr>
          </a:p>
        </p:txBody>
      </p:sp>
      <p:sp>
        <p:nvSpPr>
          <p:cNvPr id="233" name="Google Shape;233;p22"/>
          <p:cNvSpPr txBox="1"/>
          <p:nvPr/>
        </p:nvSpPr>
        <p:spPr>
          <a:xfrm>
            <a:off x="247400" y="168575"/>
            <a:ext cx="4048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Fredericka the Great"/>
                <a:ea typeface="Fredericka the Great"/>
                <a:cs typeface="Fredericka the Great"/>
                <a:sym typeface="Fredericka the Great"/>
              </a:rPr>
              <a:t>BEFORE LEARNING ABOUT MARY S. PEAKE, LET’S ANALYZE THREE LAWS THAT IMPACTED EDUCATION DURING THE EXISTENCE OF SLAVERY:</a:t>
            </a:r>
            <a:endParaRPr sz="1000">
              <a:latin typeface="Fredericka the Great"/>
              <a:ea typeface="Fredericka the Great"/>
              <a:cs typeface="Fredericka the Great"/>
              <a:sym typeface="Fredericka the Great"/>
            </a:endParaRPr>
          </a:p>
        </p:txBody>
      </p:sp>
      <p:pic>
        <p:nvPicPr>
          <p:cNvPr id="234" name="Google Shape;234;p22"/>
          <p:cNvPicPr preferRelativeResize="0"/>
          <p:nvPr/>
        </p:nvPicPr>
        <p:blipFill>
          <a:blip r:embed="rId5">
            <a:alphaModFix/>
          </a:blip>
          <a:stretch>
            <a:fillRect/>
          </a:stretch>
        </p:blipFill>
        <p:spPr>
          <a:xfrm>
            <a:off x="4883710" y="168575"/>
            <a:ext cx="4009940" cy="1562381"/>
          </a:xfrm>
          <a:prstGeom prst="rect">
            <a:avLst/>
          </a:prstGeom>
          <a:noFill/>
          <a:ln>
            <a:noFill/>
          </a:ln>
        </p:spPr>
      </p:pic>
      <p:pic>
        <p:nvPicPr>
          <p:cNvPr id="235" name="Google Shape;235;p22"/>
          <p:cNvPicPr preferRelativeResize="0"/>
          <p:nvPr/>
        </p:nvPicPr>
        <p:blipFill>
          <a:blip r:embed="rId5">
            <a:alphaModFix/>
          </a:blip>
          <a:stretch>
            <a:fillRect/>
          </a:stretch>
        </p:blipFill>
        <p:spPr>
          <a:xfrm>
            <a:off x="4801175" y="1790557"/>
            <a:ext cx="4009940" cy="1562381"/>
          </a:xfrm>
          <a:prstGeom prst="rect">
            <a:avLst/>
          </a:prstGeom>
          <a:noFill/>
          <a:ln>
            <a:noFill/>
          </a:ln>
        </p:spPr>
      </p:pic>
      <p:pic>
        <p:nvPicPr>
          <p:cNvPr id="236" name="Google Shape;236;p22"/>
          <p:cNvPicPr preferRelativeResize="0"/>
          <p:nvPr/>
        </p:nvPicPr>
        <p:blipFill>
          <a:blip r:embed="rId5">
            <a:alphaModFix/>
          </a:blip>
          <a:stretch>
            <a:fillRect/>
          </a:stretch>
        </p:blipFill>
        <p:spPr>
          <a:xfrm>
            <a:off x="4836450" y="3412557"/>
            <a:ext cx="4009940" cy="1562381"/>
          </a:xfrm>
          <a:prstGeom prst="rect">
            <a:avLst/>
          </a:prstGeom>
          <a:noFill/>
          <a:ln>
            <a:noFill/>
          </a:ln>
        </p:spPr>
      </p:pic>
      <p:sp>
        <p:nvSpPr>
          <p:cNvPr id="237" name="Google Shape;237;p22"/>
          <p:cNvSpPr txBox="1"/>
          <p:nvPr/>
        </p:nvSpPr>
        <p:spPr>
          <a:xfrm>
            <a:off x="4651125" y="284750"/>
            <a:ext cx="4380600" cy="469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aveat"/>
                <a:ea typeface="Caveat"/>
                <a:cs typeface="Caveat"/>
                <a:sym typeface="Caveat"/>
              </a:rPr>
              <a:t>WHAT DO THESE THREE LAWS HAVE IN COMMON?</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l">
              <a:spcBef>
                <a:spcPts val="0"/>
              </a:spcBef>
              <a:spcAft>
                <a:spcPts val="0"/>
              </a:spcAft>
              <a:buNone/>
            </a:pPr>
            <a:r>
              <a:rPr lang="en" sz="1200">
                <a:solidFill>
                  <a:srgbClr val="FFFFFF"/>
                </a:solidFill>
                <a:latin typeface="Caveat"/>
                <a:ea typeface="Caveat"/>
                <a:cs typeface="Caveat"/>
                <a:sym typeface="Caveat"/>
              </a:rPr>
              <a:t> </a:t>
            </a:r>
            <a:endParaRPr sz="1200">
              <a:solidFill>
                <a:srgbClr val="FFFFFF"/>
              </a:solidFill>
              <a:latin typeface="Caveat"/>
              <a:ea typeface="Caveat"/>
              <a:cs typeface="Caveat"/>
              <a:sym typeface="Caveat"/>
            </a:endParaRPr>
          </a:p>
          <a:p>
            <a:pPr indent="0" lvl="0" marL="0" rtl="0" algn="l">
              <a:spcBef>
                <a:spcPts val="0"/>
              </a:spcBef>
              <a:spcAft>
                <a:spcPts val="0"/>
              </a:spcAft>
              <a:buNone/>
            </a:pPr>
            <a:r>
              <a:rPr lang="en" sz="1200">
                <a:solidFill>
                  <a:srgbClr val="FFFFFF"/>
                </a:solidFill>
                <a:latin typeface="Caveat"/>
                <a:ea typeface="Caveat"/>
                <a:cs typeface="Caveat"/>
                <a:sym typeface="Caveat"/>
              </a:rPr>
              <a:t> </a:t>
            </a:r>
            <a:endParaRPr sz="1200">
              <a:solidFill>
                <a:srgbClr val="FFFFFF"/>
              </a:solidFill>
              <a:latin typeface="Caveat"/>
              <a:ea typeface="Caveat"/>
              <a:cs typeface="Caveat"/>
              <a:sym typeface="Caveat"/>
            </a:endParaRPr>
          </a:p>
          <a:p>
            <a:pPr indent="0" lvl="0" marL="0" rtl="0" algn="l">
              <a:spcBef>
                <a:spcPts val="0"/>
              </a:spcBef>
              <a:spcAft>
                <a:spcPts val="0"/>
              </a:spcAft>
              <a:buNone/>
            </a:pPr>
            <a:r>
              <a:rPr lang="en" sz="1200">
                <a:solidFill>
                  <a:srgbClr val="FFFFFF"/>
                </a:solidFill>
                <a:latin typeface="Caveat"/>
                <a:ea typeface="Caveat"/>
                <a:cs typeface="Caveat"/>
                <a:sym typeface="Caveat"/>
              </a:rPr>
              <a:t>                        WHAT IS THE PURPOSE OF THESE LAWS?</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lnSpc>
                <a:spcPct val="150000"/>
              </a:lnSpc>
              <a:spcBef>
                <a:spcPts val="0"/>
              </a:spcBef>
              <a:spcAft>
                <a:spcPts val="0"/>
              </a:spcAft>
              <a:buNone/>
            </a:pPr>
            <a:r>
              <a:t/>
            </a:r>
            <a:endParaRPr sz="1200">
              <a:solidFill>
                <a:srgbClr val="FFFFFF"/>
              </a:solidFill>
              <a:latin typeface="Caveat"/>
              <a:ea typeface="Caveat"/>
              <a:cs typeface="Caveat"/>
              <a:sym typeface="Caveat"/>
            </a:endParaRPr>
          </a:p>
          <a:p>
            <a:pPr indent="0" lvl="0" marL="0" rtl="0" algn="ctr">
              <a:lnSpc>
                <a:spcPct val="150000"/>
              </a:lnSpc>
              <a:spcBef>
                <a:spcPts val="0"/>
              </a:spcBef>
              <a:spcAft>
                <a:spcPts val="0"/>
              </a:spcAft>
              <a:buClr>
                <a:srgbClr val="000000"/>
              </a:buClr>
              <a:buSzPts val="1100"/>
              <a:buFont typeface="Arial"/>
              <a:buNone/>
            </a:pPr>
            <a:r>
              <a:rPr lang="en" sz="1200">
                <a:solidFill>
                  <a:srgbClr val="FFFFFF"/>
                </a:solidFill>
                <a:latin typeface="Caveat"/>
                <a:ea typeface="Caveat"/>
                <a:cs typeface="Caveat"/>
                <a:sym typeface="Caveat"/>
              </a:rPr>
              <a:t> </a:t>
            </a:r>
            <a:endParaRPr sz="1200">
              <a:solidFill>
                <a:srgbClr val="FFFFFF"/>
              </a:solidFill>
              <a:latin typeface="Caveat"/>
              <a:ea typeface="Caveat"/>
              <a:cs typeface="Caveat"/>
              <a:sym typeface="Caveat"/>
            </a:endParaRPr>
          </a:p>
          <a:p>
            <a:pPr indent="0" lvl="0" marL="0" rtl="0" algn="ctr">
              <a:lnSpc>
                <a:spcPct val="100000"/>
              </a:lnSpc>
              <a:spcBef>
                <a:spcPts val="0"/>
              </a:spcBef>
              <a:spcAft>
                <a:spcPts val="0"/>
              </a:spcAft>
              <a:buClr>
                <a:srgbClr val="000000"/>
              </a:buClr>
              <a:buSzPts val="1100"/>
              <a:buFont typeface="Arial"/>
              <a:buNone/>
            </a:pPr>
            <a:r>
              <a:rPr lang="en" sz="1200">
                <a:solidFill>
                  <a:srgbClr val="FFFFFF"/>
                </a:solidFill>
                <a:latin typeface="Caveat"/>
                <a:ea typeface="Caveat"/>
                <a:cs typeface="Caveat"/>
                <a:sym typeface="Caveat"/>
              </a:rPr>
              <a:t>HOW WAS DENYING ACCESS TO EDUCATION </a:t>
            </a:r>
            <a:endParaRPr sz="1200">
              <a:solidFill>
                <a:srgbClr val="FFFFFF"/>
              </a:solidFill>
              <a:latin typeface="Caveat"/>
              <a:ea typeface="Caveat"/>
              <a:cs typeface="Caveat"/>
              <a:sym typeface="Caveat"/>
            </a:endParaRPr>
          </a:p>
          <a:p>
            <a:pPr indent="0" lvl="0" marL="0" rtl="0" algn="ctr">
              <a:lnSpc>
                <a:spcPct val="100000"/>
              </a:lnSpc>
              <a:spcBef>
                <a:spcPts val="0"/>
              </a:spcBef>
              <a:spcAft>
                <a:spcPts val="0"/>
              </a:spcAft>
              <a:buClr>
                <a:srgbClr val="000000"/>
              </a:buClr>
              <a:buSzPts val="1100"/>
              <a:buFont typeface="Arial"/>
              <a:buNone/>
            </a:pPr>
            <a:r>
              <a:rPr lang="en" sz="1200">
                <a:solidFill>
                  <a:srgbClr val="FFFFFF"/>
                </a:solidFill>
                <a:latin typeface="Caveat"/>
                <a:ea typeface="Caveat"/>
                <a:cs typeface="Caveat"/>
                <a:sym typeface="Caveat"/>
              </a:rPr>
              <a:t>USED TO OPPRESS AFRICAN AMERICANS?</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p:txBody>
      </p:sp>
      <p:pic>
        <p:nvPicPr>
          <p:cNvPr id="238" name="Google Shape;238;p22"/>
          <p:cNvPicPr preferRelativeResize="0"/>
          <p:nvPr/>
        </p:nvPicPr>
        <p:blipFill rotWithShape="1">
          <a:blip r:embed="rId6">
            <a:alphaModFix/>
          </a:blip>
          <a:srcRect b="0" l="0" r="0" t="0"/>
          <a:stretch/>
        </p:blipFill>
        <p:spPr>
          <a:xfrm rot="10800000">
            <a:off x="333299" y="3495674"/>
            <a:ext cx="4152976" cy="1495426"/>
          </a:xfrm>
          <a:prstGeom prst="rect">
            <a:avLst/>
          </a:prstGeom>
          <a:noFill/>
          <a:ln>
            <a:noFill/>
          </a:ln>
          <a:effectLst>
            <a:outerShdw blurRad="57150" rotWithShape="0" algn="bl" dir="15360000" dist="19050">
              <a:srgbClr val="000000">
                <a:alpha val="28000"/>
              </a:srgbClr>
            </a:outerShdw>
          </a:effectLst>
        </p:spPr>
      </p:pic>
      <p:sp>
        <p:nvSpPr>
          <p:cNvPr id="239" name="Google Shape;239;p22"/>
          <p:cNvSpPr txBox="1"/>
          <p:nvPr/>
        </p:nvSpPr>
        <p:spPr>
          <a:xfrm>
            <a:off x="513575" y="3715838"/>
            <a:ext cx="3860700" cy="1046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000">
                <a:solidFill>
                  <a:srgbClr val="222222"/>
                </a:solidFill>
                <a:latin typeface="Special Elite"/>
                <a:ea typeface="Special Elite"/>
                <a:cs typeface="Special Elite"/>
                <a:sym typeface="Special Elite"/>
              </a:rPr>
              <a:t>A North Carolina law stated that teaching an enslaved African to read, write, or even to provide a them with a book was to be punished with thirty-nine lashes, or imprisonment if the offender be a free African American (but if a white, then with a fine of 200 dollars).</a:t>
            </a:r>
            <a:endParaRPr sz="1000">
              <a:solidFill>
                <a:srgbClr val="222222"/>
              </a:solidFill>
              <a:latin typeface="Special Elite"/>
              <a:ea typeface="Special Elite"/>
              <a:cs typeface="Special Elite"/>
              <a:sym typeface="Special Elite"/>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240" name="Shape 240"/>
        <p:cNvGrpSpPr/>
        <p:nvPr/>
      </p:nvGrpSpPr>
      <p:grpSpPr>
        <a:xfrm>
          <a:off x="0" y="0"/>
          <a:ext cx="0" cy="0"/>
          <a:chOff x="0" y="0"/>
          <a:chExt cx="0" cy="0"/>
        </a:xfrm>
      </p:grpSpPr>
      <p:pic>
        <p:nvPicPr>
          <p:cNvPr id="241" name="Google Shape;241;p23"/>
          <p:cNvPicPr preferRelativeResize="0"/>
          <p:nvPr/>
        </p:nvPicPr>
        <p:blipFill>
          <a:blip r:embed="rId2">
            <a:alphaModFix/>
          </a:blip>
          <a:stretch>
            <a:fillRect/>
          </a:stretch>
        </p:blipFill>
        <p:spPr>
          <a:xfrm rot="5400000">
            <a:off x="5453136" y="1609613"/>
            <a:ext cx="3629026" cy="3447901"/>
          </a:xfrm>
          <a:prstGeom prst="rect">
            <a:avLst/>
          </a:prstGeom>
          <a:noFill/>
          <a:ln>
            <a:noFill/>
          </a:ln>
        </p:spPr>
      </p:pic>
      <p:sp>
        <p:nvSpPr>
          <p:cNvPr id="242" name="Google Shape;242;p23"/>
          <p:cNvSpPr txBox="1"/>
          <p:nvPr/>
        </p:nvSpPr>
        <p:spPr>
          <a:xfrm rot="-5400000">
            <a:off x="222150" y="-249700"/>
            <a:ext cx="5175600" cy="56199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23"/>
          <p:cNvPicPr preferRelativeResize="0"/>
          <p:nvPr/>
        </p:nvPicPr>
        <p:blipFill>
          <a:blip r:embed="rId3">
            <a:alphaModFix/>
          </a:blip>
          <a:stretch>
            <a:fillRect/>
          </a:stretch>
        </p:blipFill>
        <p:spPr>
          <a:xfrm rot="-5400000">
            <a:off x="2822085" y="2225498"/>
            <a:ext cx="5210176" cy="634955"/>
          </a:xfrm>
          <a:prstGeom prst="rect">
            <a:avLst/>
          </a:prstGeom>
          <a:noFill/>
          <a:ln>
            <a:noFill/>
          </a:ln>
        </p:spPr>
      </p:pic>
      <p:sp>
        <p:nvSpPr>
          <p:cNvPr id="244" name="Google Shape;244;p23"/>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45" name="Google Shape;245;p23"/>
          <p:cNvSpPr txBox="1"/>
          <p:nvPr/>
        </p:nvSpPr>
        <p:spPr>
          <a:xfrm>
            <a:off x="5934075" y="152400"/>
            <a:ext cx="3087000" cy="136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Fira Sans Condensed"/>
                <a:ea typeface="Fira Sans Condensed"/>
                <a:cs typeface="Fira Sans Condensed"/>
                <a:sym typeface="Fira Sans Condensed"/>
              </a:rPr>
              <a:t>READ THE PASSAGE TO THE LEFT.</a:t>
            </a:r>
            <a:endParaRPr sz="1100">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100">
              <a:latin typeface="Fira Sans Condensed"/>
              <a:ea typeface="Fira Sans Condensed"/>
              <a:cs typeface="Fira Sans Condensed"/>
              <a:sym typeface="Fira Sans Condensed"/>
            </a:endParaRPr>
          </a:p>
          <a:p>
            <a:pPr indent="0" lvl="0" marL="0" rtl="0" algn="ctr">
              <a:spcBef>
                <a:spcPts val="0"/>
              </a:spcBef>
              <a:spcAft>
                <a:spcPts val="0"/>
              </a:spcAft>
              <a:buNone/>
            </a:pPr>
            <a:r>
              <a:rPr lang="en" sz="1100">
                <a:latin typeface="Fira Sans Condensed"/>
                <a:ea typeface="Fira Sans Condensed"/>
                <a:cs typeface="Fira Sans Condensed"/>
                <a:sym typeface="Fira Sans Condensed"/>
              </a:rPr>
              <a:t> USE THE </a:t>
            </a:r>
            <a:r>
              <a:rPr lang="en" sz="1100">
                <a:solidFill>
                  <a:srgbClr val="000000"/>
                </a:solidFill>
                <a:highlight>
                  <a:srgbClr val="FF0000"/>
                </a:highlight>
                <a:latin typeface="Fira Sans Condensed"/>
                <a:ea typeface="Fira Sans Condensed"/>
                <a:cs typeface="Fira Sans Condensed"/>
                <a:sym typeface="Fira Sans Condensed"/>
              </a:rPr>
              <a:t>RED DOTS</a:t>
            </a:r>
            <a:r>
              <a:rPr lang="en" sz="1100">
                <a:solidFill>
                  <a:srgbClr val="FF0000"/>
                </a:solidFill>
                <a:latin typeface="Fira Sans Condensed"/>
                <a:ea typeface="Fira Sans Condensed"/>
                <a:cs typeface="Fira Sans Condensed"/>
                <a:sym typeface="Fira Sans Condensed"/>
              </a:rPr>
              <a:t> </a:t>
            </a:r>
            <a:r>
              <a:rPr lang="en" sz="1100">
                <a:latin typeface="Fira Sans Condensed"/>
                <a:ea typeface="Fira Sans Condensed"/>
                <a:cs typeface="Fira Sans Condensed"/>
                <a:sym typeface="Fira Sans Condensed"/>
              </a:rPr>
              <a:t>TO MARK CHALLENGES AFRICAN AMERICANS FACED IN EDUCATION. </a:t>
            </a:r>
            <a:endParaRPr sz="1100">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100">
              <a:latin typeface="Fira Sans Condensed"/>
              <a:ea typeface="Fira Sans Condensed"/>
              <a:cs typeface="Fira Sans Condensed"/>
              <a:sym typeface="Fira Sans Condensed"/>
            </a:endParaRPr>
          </a:p>
          <a:p>
            <a:pPr indent="0" lvl="0" marL="0" rtl="0" algn="ctr">
              <a:spcBef>
                <a:spcPts val="0"/>
              </a:spcBef>
              <a:spcAft>
                <a:spcPts val="0"/>
              </a:spcAft>
              <a:buNone/>
            </a:pPr>
            <a:r>
              <a:rPr lang="en" sz="1100">
                <a:latin typeface="Fira Sans Condensed"/>
                <a:ea typeface="Fira Sans Condensed"/>
                <a:cs typeface="Fira Sans Condensed"/>
                <a:sym typeface="Fira Sans Condensed"/>
              </a:rPr>
              <a:t>USE THE </a:t>
            </a:r>
            <a:r>
              <a:rPr lang="en" sz="1100">
                <a:highlight>
                  <a:srgbClr val="00FF00"/>
                </a:highlight>
                <a:latin typeface="Fira Sans Condensed"/>
                <a:ea typeface="Fira Sans Condensed"/>
                <a:cs typeface="Fira Sans Condensed"/>
                <a:sym typeface="Fira Sans Condensed"/>
              </a:rPr>
              <a:t>GREEN DOTS</a:t>
            </a:r>
            <a:r>
              <a:rPr lang="en" sz="1100">
                <a:latin typeface="Fira Sans Condensed"/>
                <a:ea typeface="Fira Sans Condensed"/>
                <a:cs typeface="Fira Sans Condensed"/>
                <a:sym typeface="Fira Sans Condensed"/>
              </a:rPr>
              <a:t> TO MARK THE ACTIONS + RESISTANCE OF AFRICAN AMERICANS IN EDUCATION.</a:t>
            </a:r>
            <a:endParaRPr sz="1100">
              <a:latin typeface="Fira Sans Condensed"/>
              <a:ea typeface="Fira Sans Condensed"/>
              <a:cs typeface="Fira Sans Condensed"/>
              <a:sym typeface="Fira Sans Condensed"/>
            </a:endParaRPr>
          </a:p>
        </p:txBody>
      </p:sp>
      <p:sp>
        <p:nvSpPr>
          <p:cNvPr id="246" name="Google Shape;246;p23"/>
          <p:cNvSpPr txBox="1"/>
          <p:nvPr/>
        </p:nvSpPr>
        <p:spPr>
          <a:xfrm>
            <a:off x="6217000" y="1765825"/>
            <a:ext cx="2433600" cy="7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100">
                <a:solidFill>
                  <a:srgbClr val="FFFFFF"/>
                </a:solidFill>
                <a:latin typeface="Caveat Regular"/>
                <a:ea typeface="Caveat Regular"/>
                <a:cs typeface="Caveat Regular"/>
                <a:sym typeface="Caveat Regular"/>
              </a:rPr>
              <a:t>REFLECT: </a:t>
            </a:r>
            <a:endParaRPr sz="1100">
              <a:solidFill>
                <a:srgbClr val="FFFFFF"/>
              </a:solidFill>
              <a:latin typeface="Caveat Regular"/>
              <a:ea typeface="Caveat Regular"/>
              <a:cs typeface="Caveat Regular"/>
              <a:sym typeface="Caveat Regular"/>
            </a:endParaRPr>
          </a:p>
          <a:p>
            <a:pPr indent="0" lvl="0" marL="0" rtl="0" algn="ctr">
              <a:spcBef>
                <a:spcPts val="0"/>
              </a:spcBef>
              <a:spcAft>
                <a:spcPts val="0"/>
              </a:spcAft>
              <a:buClr>
                <a:srgbClr val="000000"/>
              </a:buClr>
              <a:buSzPts val="1100"/>
              <a:buFont typeface="Arial"/>
              <a:buNone/>
            </a:pPr>
            <a:r>
              <a:rPr lang="en" sz="1100">
                <a:solidFill>
                  <a:srgbClr val="FFFFFF"/>
                </a:solidFill>
                <a:latin typeface="Caveat Regular"/>
                <a:ea typeface="Caveat Regular"/>
                <a:cs typeface="Caveat Regular"/>
                <a:sym typeface="Caveat Regular"/>
              </a:rPr>
              <a:t>WHAT ARE YOUR TAKEAWAYS FROM THIS TEXT? WHAT QUESTIONS DO YOU HAVE?</a:t>
            </a:r>
            <a:endParaRPr sz="1100">
              <a:solidFill>
                <a:srgbClr val="FFFFFF"/>
              </a:solidFill>
              <a:latin typeface="Caveat Regular"/>
              <a:ea typeface="Caveat Regular"/>
              <a:cs typeface="Caveat Regular"/>
              <a:sym typeface="Caveat Regular"/>
            </a:endParaRPr>
          </a:p>
        </p:txBody>
      </p:sp>
      <p:sp>
        <p:nvSpPr>
          <p:cNvPr id="247" name="Google Shape;247;p23"/>
          <p:cNvSpPr txBox="1"/>
          <p:nvPr/>
        </p:nvSpPr>
        <p:spPr>
          <a:xfrm>
            <a:off x="304800" y="152400"/>
            <a:ext cx="5162700" cy="458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rgbClr val="000000"/>
                </a:solidFill>
                <a:highlight>
                  <a:srgbClr val="FFFFFF"/>
                </a:highlight>
                <a:latin typeface="Special Elite"/>
                <a:ea typeface="Special Elite"/>
                <a:cs typeface="Special Elite"/>
                <a:sym typeface="Special Elite"/>
              </a:rPr>
              <a:t>MARY S. PEAKE</a:t>
            </a:r>
            <a:endParaRPr sz="3200">
              <a:solidFill>
                <a:srgbClr val="000000"/>
              </a:solidFill>
              <a:highlight>
                <a:srgbClr val="FFFFFF"/>
              </a:highlight>
              <a:latin typeface="Special Elite"/>
              <a:ea typeface="Special Elite"/>
              <a:cs typeface="Special Elite"/>
              <a:sym typeface="Special Elite"/>
            </a:endParaRPr>
          </a:p>
          <a:p>
            <a:pPr indent="0" lvl="0" marL="0" rtl="0" algn="ctr">
              <a:spcBef>
                <a:spcPts val="0"/>
              </a:spcBef>
              <a:spcAft>
                <a:spcPts val="0"/>
              </a:spcAft>
              <a:buNone/>
            </a:pPr>
            <a:r>
              <a:t/>
            </a:r>
            <a:endParaRPr b="1" sz="1200">
              <a:solidFill>
                <a:srgbClr val="000000"/>
              </a:solidFill>
              <a:latin typeface="Handlee"/>
              <a:ea typeface="Handlee"/>
              <a:cs typeface="Handlee"/>
              <a:sym typeface="Handlee"/>
            </a:endParaRPr>
          </a:p>
          <a:p>
            <a:pPr indent="0" lvl="0" marL="0" rtl="0" algn="ctr">
              <a:spcBef>
                <a:spcPts val="0"/>
              </a:spcBef>
              <a:spcAft>
                <a:spcPts val="0"/>
              </a:spcAft>
              <a:buNone/>
            </a:pPr>
            <a:r>
              <a:rPr lang="en" sz="1100">
                <a:solidFill>
                  <a:srgbClr val="000000"/>
                </a:solidFill>
                <a:latin typeface="Barlow Semi Condensed"/>
                <a:ea typeface="Barlow Semi Condensed"/>
                <a:cs typeface="Barlow Semi Condensed"/>
                <a:sym typeface="Barlow Semi Condensed"/>
              </a:rPr>
              <a:t>Peake was born free in Norfolk, Virginia, in 1823. At a young age, she was sent to live with her aunt in Alexandria near Washington, DC. There, she attended a school for African Americans; however, after ten years, her schooling was interrupted when the United States Congress enacted a law that stopped education for free Blacks in Virginia. As a result, all schools for free Black people were closed, and education for enslaved Black people was outlawed. </a:t>
            </a:r>
            <a:endParaRPr sz="11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11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sz="1100">
                <a:solidFill>
                  <a:srgbClr val="000000"/>
                </a:solidFill>
                <a:latin typeface="Barlow Semi Condensed"/>
                <a:ea typeface="Barlow Semi Condensed"/>
                <a:cs typeface="Barlow Semi Condensed"/>
                <a:sym typeface="Barlow Semi Condensed"/>
              </a:rPr>
              <a:t>After relocating with her family to Hampton, Virginia, Peake’s teaching career began. While supporting herself as a dressmaker, Peake secretly taught enslaved and free African Americans of all ages to read and write in her home, even though it was forbidden by Virginia law. </a:t>
            </a:r>
            <a:endParaRPr sz="1100">
              <a:solidFill>
                <a:srgbClr val="000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1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sz="1100">
                <a:solidFill>
                  <a:srgbClr val="000000"/>
                </a:solidFill>
                <a:latin typeface="Barlow Semi Condensed"/>
                <a:ea typeface="Barlow Semi Condensed"/>
                <a:cs typeface="Barlow Semi Condensed"/>
                <a:sym typeface="Barlow Semi Condensed"/>
              </a:rPr>
              <a:t>During the Civil War, Peake was one of a small number of Black women sanctioned by the U.S government to teach despite local laws prohibiting the education of African Americans. As a result, Peake started a school near Fort Monroe for those who fled enslavement. She initially taught her students at the foot of an oak tree (now known as Emancipation Oak), but ultimately was provided a cottage to serve as her classroom, which is recognized as the very first building of what is now Hampton University.</a:t>
            </a:r>
            <a:endParaRPr sz="11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1100">
              <a:solidFill>
                <a:srgbClr val="00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en" sz="1100">
                <a:solidFill>
                  <a:srgbClr val="000000"/>
                </a:solidFill>
                <a:latin typeface="Barlow Semi Condensed"/>
                <a:ea typeface="Barlow Semi Condensed"/>
                <a:cs typeface="Barlow Semi Condensed"/>
                <a:sym typeface="Barlow Semi Condensed"/>
              </a:rPr>
              <a:t>Following the Civil War, her teachings helped the African American community in Hampton to develop a literacy rate that outpaced most other southern communities. </a:t>
            </a:r>
            <a:r>
              <a:rPr b="1" lang="en" sz="1100">
                <a:solidFill>
                  <a:srgbClr val="000000"/>
                </a:solidFill>
                <a:latin typeface="Barlow Semi Condensed"/>
                <a:ea typeface="Barlow Semi Condensed"/>
                <a:cs typeface="Barlow Semi Condensed"/>
                <a:sym typeface="Barlow Semi Condensed"/>
              </a:rPr>
              <a:t> </a:t>
            </a:r>
            <a:r>
              <a:rPr lang="en" sz="1100">
                <a:solidFill>
                  <a:srgbClr val="000000"/>
                </a:solidFill>
                <a:latin typeface="Barlow Semi Condensed"/>
                <a:ea typeface="Barlow Semi Condensed"/>
                <a:cs typeface="Barlow Semi Condensed"/>
                <a:sym typeface="Barlow Semi Condensed"/>
              </a:rPr>
              <a:t>Peake’s school served as a model for the freedmen’s schools established throughout the South during Reconstruction.</a:t>
            </a:r>
            <a:endParaRPr sz="11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8" name="Shape 248"/>
        <p:cNvGrpSpPr/>
        <p:nvPr/>
      </p:nvGrpSpPr>
      <p:grpSpPr>
        <a:xfrm>
          <a:off x="0" y="0"/>
          <a:ext cx="0" cy="0"/>
          <a:chOff x="0" y="0"/>
          <a:chExt cx="0" cy="0"/>
        </a:xfrm>
      </p:grpSpPr>
      <p:pic>
        <p:nvPicPr>
          <p:cNvPr id="249" name="Google Shape;249;p24"/>
          <p:cNvPicPr preferRelativeResize="0"/>
          <p:nvPr/>
        </p:nvPicPr>
        <p:blipFill>
          <a:blip r:embed="rId2">
            <a:alphaModFix/>
          </a:blip>
          <a:stretch>
            <a:fillRect/>
          </a:stretch>
        </p:blipFill>
        <p:spPr>
          <a:xfrm rot="5400000">
            <a:off x="1065189" y="2254261"/>
            <a:ext cx="5210176" cy="634955"/>
          </a:xfrm>
          <a:prstGeom prst="rect">
            <a:avLst/>
          </a:prstGeom>
          <a:noFill/>
          <a:ln>
            <a:noFill/>
          </a:ln>
        </p:spPr>
      </p:pic>
      <p:sp>
        <p:nvSpPr>
          <p:cNvPr id="250" name="Google Shape;250;p24"/>
          <p:cNvSpPr txBox="1"/>
          <p:nvPr/>
        </p:nvSpPr>
        <p:spPr>
          <a:xfrm rot="5400000">
            <a:off x="3789675" y="-221587"/>
            <a:ext cx="5175600" cy="55521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51" name="Google Shape;251;p24"/>
          <p:cNvPicPr preferRelativeResize="0"/>
          <p:nvPr/>
        </p:nvPicPr>
        <p:blipFill>
          <a:blip r:embed="rId3">
            <a:alphaModFix/>
          </a:blip>
          <a:stretch>
            <a:fillRect/>
          </a:stretch>
        </p:blipFill>
        <p:spPr>
          <a:xfrm>
            <a:off x="3458650" y="2697772"/>
            <a:ext cx="2781238" cy="2140926"/>
          </a:xfrm>
          <a:prstGeom prst="rect">
            <a:avLst/>
          </a:prstGeom>
          <a:noFill/>
          <a:ln>
            <a:noFill/>
          </a:ln>
          <a:effectLst>
            <a:outerShdw blurRad="57150" rotWithShape="0" algn="bl" dir="11040000" dist="38100">
              <a:srgbClr val="000000">
                <a:alpha val="30000"/>
              </a:srgbClr>
            </a:outerShdw>
          </a:effectLst>
        </p:spPr>
      </p:pic>
      <p:pic>
        <p:nvPicPr>
          <p:cNvPr id="252" name="Google Shape;252;p24"/>
          <p:cNvPicPr preferRelativeResize="0"/>
          <p:nvPr/>
        </p:nvPicPr>
        <p:blipFill>
          <a:blip r:embed="rId3">
            <a:alphaModFix/>
          </a:blip>
          <a:stretch>
            <a:fillRect/>
          </a:stretch>
        </p:blipFill>
        <p:spPr>
          <a:xfrm rot="121838">
            <a:off x="6239912" y="2654199"/>
            <a:ext cx="2781238" cy="2140926"/>
          </a:xfrm>
          <a:prstGeom prst="rect">
            <a:avLst/>
          </a:prstGeom>
          <a:noFill/>
          <a:ln>
            <a:noFill/>
          </a:ln>
          <a:effectLst>
            <a:outerShdw blurRad="57150" rotWithShape="0" algn="bl" dir="11040000" dist="38100">
              <a:srgbClr val="000000">
                <a:alpha val="30000"/>
              </a:srgbClr>
            </a:outerShdw>
          </a:effectLst>
        </p:spPr>
      </p:pic>
      <p:sp>
        <p:nvSpPr>
          <p:cNvPr id="253" name="Google Shape;253;p24"/>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54" name="Google Shape;254;p24"/>
          <p:cNvSpPr txBox="1"/>
          <p:nvPr/>
        </p:nvSpPr>
        <p:spPr>
          <a:xfrm>
            <a:off x="3714750" y="2943225"/>
            <a:ext cx="2229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Caveat Regular"/>
                <a:ea typeface="Caveat Regular"/>
                <a:cs typeface="Caveat Regular"/>
                <a:sym typeface="Caveat Regular"/>
              </a:rPr>
              <a:t>HOW DOES THE QUOTE ABOVE DESCRIBE THE CHILDREN AT THE HAMPTON SCHOOL?</a:t>
            </a:r>
            <a:endParaRPr sz="700">
              <a:solidFill>
                <a:schemeClr val="lt1"/>
              </a:solidFill>
              <a:latin typeface="Caveat Regular"/>
              <a:ea typeface="Caveat Regular"/>
              <a:cs typeface="Caveat Regular"/>
              <a:sym typeface="Caveat Regular"/>
            </a:endParaRPr>
          </a:p>
        </p:txBody>
      </p:sp>
      <p:sp>
        <p:nvSpPr>
          <p:cNvPr id="255" name="Google Shape;255;p24"/>
          <p:cNvSpPr txBox="1"/>
          <p:nvPr/>
        </p:nvSpPr>
        <p:spPr>
          <a:xfrm rot="165153">
            <a:off x="6464905" y="2894750"/>
            <a:ext cx="2305160" cy="338502"/>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lt1"/>
                </a:solidFill>
                <a:latin typeface="Caveat Regular"/>
                <a:ea typeface="Caveat Regular"/>
                <a:cs typeface="Caveat Regular"/>
                <a:sym typeface="Caveat Regular"/>
              </a:rPr>
              <a:t>WHY IS THIS DESCRIPTION IMPORTANT?</a:t>
            </a:r>
            <a:endParaRPr sz="700">
              <a:solidFill>
                <a:schemeClr val="lt1"/>
              </a:solidFill>
              <a:latin typeface="Caveat Regular"/>
              <a:ea typeface="Caveat Regular"/>
              <a:cs typeface="Caveat Regular"/>
              <a:sym typeface="Caveat Regular"/>
            </a:endParaRPr>
          </a:p>
        </p:txBody>
      </p:sp>
      <p:sp>
        <p:nvSpPr>
          <p:cNvPr id="256" name="Google Shape;25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57" name="Google Shape;257;p24"/>
          <p:cNvPicPr preferRelativeResize="0"/>
          <p:nvPr/>
        </p:nvPicPr>
        <p:blipFill>
          <a:blip r:embed="rId4">
            <a:alphaModFix/>
          </a:blip>
          <a:stretch>
            <a:fillRect/>
          </a:stretch>
        </p:blipFill>
        <p:spPr>
          <a:xfrm>
            <a:off x="206250" y="920743"/>
            <a:ext cx="2951626" cy="3302006"/>
          </a:xfrm>
          <a:prstGeom prst="rect">
            <a:avLst/>
          </a:prstGeom>
          <a:noFill/>
          <a:ln cap="flat" cmpd="sng" w="38100">
            <a:solidFill>
              <a:srgbClr val="674EA7"/>
            </a:solidFill>
            <a:prstDash val="solid"/>
            <a:round/>
            <a:headEnd len="sm" w="sm" type="none"/>
            <a:tailEnd len="sm" w="sm" type="none"/>
          </a:ln>
        </p:spPr>
      </p:pic>
      <p:sp>
        <p:nvSpPr>
          <p:cNvPr id="258" name="Google Shape;258;p24"/>
          <p:cNvSpPr txBox="1"/>
          <p:nvPr/>
        </p:nvSpPr>
        <p:spPr>
          <a:xfrm>
            <a:off x="3714750" y="299325"/>
            <a:ext cx="4989900" cy="22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900">
                <a:solidFill>
                  <a:srgbClr val="000000"/>
                </a:solidFill>
                <a:latin typeface="Special Elite"/>
                <a:ea typeface="Special Elite"/>
                <a:cs typeface="Special Elite"/>
                <a:sym typeface="Special Elite"/>
              </a:rPr>
              <a:t>A young teacher describes her experience with the </a:t>
            </a:r>
            <a:endParaRPr sz="9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rPr lang="en" sz="900">
                <a:solidFill>
                  <a:srgbClr val="000000"/>
                </a:solidFill>
                <a:latin typeface="Special Elite"/>
                <a:ea typeface="Special Elite"/>
                <a:cs typeface="Special Elite"/>
                <a:sym typeface="Special Elite"/>
              </a:rPr>
              <a:t>children at Peake’s School in Hampton:</a:t>
            </a:r>
            <a:endParaRPr sz="9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t/>
            </a:r>
            <a:endParaRPr sz="3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t/>
            </a:r>
            <a:endParaRPr sz="3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rPr lang="en" sz="950">
                <a:solidFill>
                  <a:srgbClr val="000000"/>
                </a:solidFill>
                <a:latin typeface="Special Elite"/>
                <a:ea typeface="Special Elite"/>
                <a:cs typeface="Special Elite"/>
                <a:sym typeface="Special Elite"/>
              </a:rPr>
              <a:t>"At the end of the first week there was a decided improvement manifested, and in four weeks you hardly ever saw one hundred and fifty children more cleanly in their persons and apparel. Their lessons were, in most cases, quickly and correctly learned, and their behavior was kind and affectionate toward each other, while in singing the sweet little Sabbath school songs, I should not hesitate to put them side by side with the best of our Sabbath-school scholars at the North. And they so fully appreciate my humble efforts in their behalf, that my table in the school room is loaded, morning and noon, with oranges, lemons, apples, figs, candies, and other sweet things too numerous to mention, all testifying their love to me, although I can do so little for them."</a:t>
            </a:r>
            <a:endParaRPr sz="950">
              <a:solidFill>
                <a:srgbClr val="000000"/>
              </a:solidFill>
              <a:latin typeface="Special Elite"/>
              <a:ea typeface="Special Elite"/>
              <a:cs typeface="Special Elite"/>
              <a:sym typeface="Special Elite"/>
            </a:endParaRPr>
          </a:p>
          <a:p>
            <a:pPr indent="0" lvl="0" marL="0" rtl="0" algn="l">
              <a:spcBef>
                <a:spcPts val="0"/>
              </a:spcBef>
              <a:spcAft>
                <a:spcPts val="0"/>
              </a:spcAft>
              <a:buClr>
                <a:srgbClr val="000000"/>
              </a:buClr>
              <a:buSzPts val="1100"/>
              <a:buFont typeface="Arial"/>
              <a:buNone/>
            </a:pPr>
            <a:r>
              <a:t/>
            </a:r>
            <a:endParaRPr sz="1200">
              <a:solidFill>
                <a:srgbClr val="000000"/>
              </a:solidFill>
              <a:latin typeface="Special Elite"/>
              <a:ea typeface="Special Elite"/>
              <a:cs typeface="Special Elite"/>
              <a:sym typeface="Special Elite"/>
            </a:endParaRPr>
          </a:p>
          <a:p>
            <a:pPr indent="0" lvl="0" marL="0" rtl="0" algn="l">
              <a:spcBef>
                <a:spcPts val="0"/>
              </a:spcBef>
              <a:spcAft>
                <a:spcPts val="0"/>
              </a:spcAft>
              <a:buNone/>
            </a:pPr>
            <a:r>
              <a:t/>
            </a:r>
            <a:endParaRPr sz="900">
              <a:latin typeface="Special Elite"/>
              <a:ea typeface="Special Elite"/>
              <a:cs typeface="Special Elite"/>
              <a:sym typeface="Special Elite"/>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59" name="Shape 259"/>
        <p:cNvGrpSpPr/>
        <p:nvPr/>
      </p:nvGrpSpPr>
      <p:grpSpPr>
        <a:xfrm>
          <a:off x="0" y="0"/>
          <a:ext cx="0" cy="0"/>
          <a:chOff x="0" y="0"/>
          <a:chExt cx="0" cy="0"/>
        </a:xfrm>
      </p:grpSpPr>
      <p:pic>
        <p:nvPicPr>
          <p:cNvPr id="260" name="Google Shape;260;p25"/>
          <p:cNvPicPr preferRelativeResize="0"/>
          <p:nvPr/>
        </p:nvPicPr>
        <p:blipFill>
          <a:blip r:embed="rId2">
            <a:alphaModFix/>
          </a:blip>
          <a:stretch>
            <a:fillRect/>
          </a:stretch>
        </p:blipFill>
        <p:spPr>
          <a:xfrm rot="5400000">
            <a:off x="1065189" y="2254261"/>
            <a:ext cx="5210176" cy="634955"/>
          </a:xfrm>
          <a:prstGeom prst="rect">
            <a:avLst/>
          </a:prstGeom>
          <a:noFill/>
          <a:ln>
            <a:noFill/>
          </a:ln>
        </p:spPr>
      </p:pic>
      <p:sp>
        <p:nvSpPr>
          <p:cNvPr id="261" name="Google Shape;261;p25"/>
          <p:cNvSpPr txBox="1"/>
          <p:nvPr/>
        </p:nvSpPr>
        <p:spPr>
          <a:xfrm rot="5400000">
            <a:off x="3789675" y="-221587"/>
            <a:ext cx="5175600" cy="55521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62" name="Google Shape;262;p25"/>
          <p:cNvPicPr preferRelativeResize="0"/>
          <p:nvPr/>
        </p:nvPicPr>
        <p:blipFill>
          <a:blip r:embed="rId3">
            <a:alphaModFix/>
          </a:blip>
          <a:stretch>
            <a:fillRect/>
          </a:stretch>
        </p:blipFill>
        <p:spPr>
          <a:xfrm>
            <a:off x="3458650" y="2697772"/>
            <a:ext cx="2781238" cy="2140926"/>
          </a:xfrm>
          <a:prstGeom prst="rect">
            <a:avLst/>
          </a:prstGeom>
          <a:noFill/>
          <a:ln>
            <a:noFill/>
          </a:ln>
          <a:effectLst>
            <a:outerShdw blurRad="57150" rotWithShape="0" algn="bl" dir="11040000" dist="38100">
              <a:srgbClr val="000000">
                <a:alpha val="30000"/>
              </a:srgbClr>
            </a:outerShdw>
          </a:effectLst>
        </p:spPr>
      </p:pic>
      <p:pic>
        <p:nvPicPr>
          <p:cNvPr id="263" name="Google Shape;263;p25"/>
          <p:cNvPicPr preferRelativeResize="0"/>
          <p:nvPr/>
        </p:nvPicPr>
        <p:blipFill>
          <a:blip r:embed="rId3">
            <a:alphaModFix/>
          </a:blip>
          <a:stretch>
            <a:fillRect/>
          </a:stretch>
        </p:blipFill>
        <p:spPr>
          <a:xfrm rot="121838">
            <a:off x="6239912" y="2654199"/>
            <a:ext cx="2781238" cy="2140926"/>
          </a:xfrm>
          <a:prstGeom prst="rect">
            <a:avLst/>
          </a:prstGeom>
          <a:noFill/>
          <a:ln>
            <a:noFill/>
          </a:ln>
          <a:effectLst>
            <a:outerShdw blurRad="57150" rotWithShape="0" algn="bl" dir="11040000" dist="38100">
              <a:srgbClr val="000000">
                <a:alpha val="30000"/>
              </a:srgbClr>
            </a:outerShdw>
          </a:effectLst>
        </p:spPr>
      </p:pic>
      <p:sp>
        <p:nvSpPr>
          <p:cNvPr id="264" name="Google Shape;264;p25"/>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65" name="Google Shape;265;p25"/>
          <p:cNvSpPr txBox="1"/>
          <p:nvPr/>
        </p:nvSpPr>
        <p:spPr>
          <a:xfrm>
            <a:off x="3428025" y="251500"/>
            <a:ext cx="5554500" cy="24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900">
                <a:solidFill>
                  <a:srgbClr val="000000"/>
                </a:solidFill>
                <a:latin typeface="Special Elite"/>
                <a:ea typeface="Special Elite"/>
                <a:cs typeface="Special Elite"/>
                <a:sym typeface="Special Elite"/>
              </a:rPr>
              <a:t>SOURCE: Letter from Lewis C. Lockwood to the AMA</a:t>
            </a:r>
            <a:endParaRPr sz="9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t/>
            </a:r>
            <a:endParaRPr sz="11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rPr lang="en" sz="1000">
                <a:solidFill>
                  <a:srgbClr val="000000"/>
                </a:solidFill>
                <a:latin typeface="Special Elite"/>
                <a:ea typeface="Special Elite"/>
                <a:cs typeface="Special Elite"/>
                <a:sym typeface="Special Elite"/>
              </a:rPr>
              <a:t>Mary S. Peake’s teaching activities at Fort Monroe garnered the support of the American Missionary Association (AMA), an abolitionist organization that helped establish hundreds of Black schools and colleges, including Hampton. </a:t>
            </a:r>
            <a:endParaRPr sz="10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t/>
            </a:r>
            <a:endParaRPr sz="10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rPr lang="en" sz="1000">
                <a:solidFill>
                  <a:srgbClr val="000000"/>
                </a:solidFill>
                <a:latin typeface="Special Elite"/>
                <a:ea typeface="Special Elite"/>
                <a:cs typeface="Special Elite"/>
                <a:sym typeface="Special Elite"/>
              </a:rPr>
              <a:t>Despite her failing health, Peake rejected her physician’s advice to abandon her education work or be “lost to earth.” In this letter,  Lockwood reflected on how Peake was committed to the mission of educating freedmen even on her deathbed. He stated, “It was beautiful, though sad, to see her as I did, when too sick to sit, lying upon her bed, surrounded by her scholars, teaching them to read.” </a:t>
            </a:r>
            <a:endParaRPr sz="10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t/>
            </a:r>
            <a:endParaRPr sz="10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rPr lang="en" sz="1000">
                <a:solidFill>
                  <a:srgbClr val="000000"/>
                </a:solidFill>
                <a:latin typeface="Special Elite"/>
                <a:ea typeface="Special Elite"/>
                <a:cs typeface="Special Elite"/>
                <a:sym typeface="Special Elite"/>
              </a:rPr>
              <a:t>Mary Peake died at the age of 39.</a:t>
            </a:r>
            <a:endParaRPr sz="1000">
              <a:solidFill>
                <a:srgbClr val="000000"/>
              </a:solidFill>
              <a:latin typeface="Special Elite"/>
              <a:ea typeface="Special Elite"/>
              <a:cs typeface="Special Elite"/>
              <a:sym typeface="Special Elite"/>
            </a:endParaRPr>
          </a:p>
          <a:p>
            <a:pPr indent="0" lvl="0" marL="0" rtl="0" algn="ctr">
              <a:spcBef>
                <a:spcPts val="0"/>
              </a:spcBef>
              <a:spcAft>
                <a:spcPts val="0"/>
              </a:spcAft>
              <a:buClr>
                <a:srgbClr val="000000"/>
              </a:buClr>
              <a:buSzPts val="1100"/>
              <a:buFont typeface="Arial"/>
              <a:buNone/>
            </a:pPr>
            <a:r>
              <a:t/>
            </a:r>
            <a:endParaRPr sz="1100">
              <a:latin typeface="Special Elite"/>
              <a:ea typeface="Special Elite"/>
              <a:cs typeface="Special Elite"/>
              <a:sym typeface="Special Elite"/>
            </a:endParaRPr>
          </a:p>
        </p:txBody>
      </p:sp>
      <p:pic>
        <p:nvPicPr>
          <p:cNvPr id="266" name="Google Shape;266;p25"/>
          <p:cNvPicPr preferRelativeResize="0"/>
          <p:nvPr/>
        </p:nvPicPr>
        <p:blipFill>
          <a:blip r:embed="rId4">
            <a:alphaModFix/>
          </a:blip>
          <a:stretch>
            <a:fillRect/>
          </a:stretch>
        </p:blipFill>
        <p:spPr>
          <a:xfrm>
            <a:off x="439950" y="517088"/>
            <a:ext cx="2625975" cy="4074776"/>
          </a:xfrm>
          <a:prstGeom prst="rect">
            <a:avLst/>
          </a:prstGeom>
          <a:noFill/>
          <a:ln cap="flat" cmpd="sng" w="38100">
            <a:solidFill>
              <a:srgbClr val="8E7CC3"/>
            </a:solidFill>
            <a:prstDash val="solid"/>
            <a:round/>
            <a:headEnd len="sm" w="sm" type="none"/>
            <a:tailEnd len="sm" w="sm" type="none"/>
          </a:ln>
        </p:spPr>
      </p:pic>
      <p:sp>
        <p:nvSpPr>
          <p:cNvPr id="267" name="Google Shape;267;p25"/>
          <p:cNvSpPr txBox="1"/>
          <p:nvPr/>
        </p:nvSpPr>
        <p:spPr>
          <a:xfrm>
            <a:off x="3714750" y="2943225"/>
            <a:ext cx="2229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Caveat Regular"/>
                <a:ea typeface="Caveat Regular"/>
                <a:cs typeface="Caveat Regular"/>
                <a:sym typeface="Caveat Regular"/>
              </a:rPr>
              <a:t>HOW DOES THIS LETTER DESCRIBE THE FINAL DAYS OF MARY PEAKE’S LIFE?</a:t>
            </a:r>
            <a:endParaRPr sz="1000">
              <a:solidFill>
                <a:srgbClr val="FFFFFF"/>
              </a:solidFill>
              <a:latin typeface="Caveat Regular"/>
              <a:ea typeface="Caveat Regular"/>
              <a:cs typeface="Caveat Regular"/>
              <a:sym typeface="Caveat Regular"/>
            </a:endParaRPr>
          </a:p>
        </p:txBody>
      </p:sp>
      <p:sp>
        <p:nvSpPr>
          <p:cNvPr id="268" name="Google Shape;268;p25"/>
          <p:cNvSpPr txBox="1"/>
          <p:nvPr/>
        </p:nvSpPr>
        <p:spPr>
          <a:xfrm rot="165153">
            <a:off x="6461155" y="2894659"/>
            <a:ext cx="2305160" cy="49258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Caveat Regular"/>
                <a:ea typeface="Caveat Regular"/>
                <a:cs typeface="Caveat Regular"/>
                <a:sym typeface="Caveat Regular"/>
              </a:rPr>
              <a:t>WHY IS IT IMPORTANT TO READ A LETTER DESCRIBING THESE FINAL MOMENTS?</a:t>
            </a:r>
            <a:endParaRPr sz="1000">
              <a:solidFill>
                <a:srgbClr val="FFFFFF"/>
              </a:solidFill>
              <a:latin typeface="Caveat Regular"/>
              <a:ea typeface="Caveat Regular"/>
              <a:cs typeface="Caveat Regular"/>
              <a:sym typeface="Caveat Regul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269" name="Shape 269"/>
        <p:cNvGrpSpPr/>
        <p:nvPr/>
      </p:nvGrpSpPr>
      <p:grpSpPr>
        <a:xfrm>
          <a:off x="0" y="0"/>
          <a:ext cx="0" cy="0"/>
          <a:chOff x="0" y="0"/>
          <a:chExt cx="0" cy="0"/>
        </a:xfrm>
      </p:grpSpPr>
      <p:sp>
        <p:nvSpPr>
          <p:cNvPr id="270" name="Google Shape;270;p26"/>
          <p:cNvSpPr txBox="1"/>
          <p:nvPr/>
        </p:nvSpPr>
        <p:spPr>
          <a:xfrm rot="5400000">
            <a:off x="3357450" y="-700050"/>
            <a:ext cx="5200800" cy="65247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26"/>
          <p:cNvPicPr preferRelativeResize="0"/>
          <p:nvPr/>
        </p:nvPicPr>
        <p:blipFill>
          <a:blip r:embed="rId2">
            <a:alphaModFix/>
          </a:blip>
          <a:stretch>
            <a:fillRect/>
          </a:stretch>
        </p:blipFill>
        <p:spPr>
          <a:xfrm rot="5400000">
            <a:off x="-26987" y="2268562"/>
            <a:ext cx="5229224" cy="634950"/>
          </a:xfrm>
          <a:prstGeom prst="rect">
            <a:avLst/>
          </a:prstGeom>
          <a:noFill/>
          <a:ln>
            <a:noFill/>
          </a:ln>
        </p:spPr>
      </p:pic>
      <p:pic>
        <p:nvPicPr>
          <p:cNvPr id="272" name="Google Shape;272;p26"/>
          <p:cNvPicPr preferRelativeResize="0"/>
          <p:nvPr/>
        </p:nvPicPr>
        <p:blipFill>
          <a:blip r:embed="rId3">
            <a:alphaModFix/>
          </a:blip>
          <a:stretch>
            <a:fillRect/>
          </a:stretch>
        </p:blipFill>
        <p:spPr>
          <a:xfrm>
            <a:off x="2888323" y="284756"/>
            <a:ext cx="5906126" cy="2301194"/>
          </a:xfrm>
          <a:prstGeom prst="rect">
            <a:avLst/>
          </a:prstGeom>
          <a:noFill/>
          <a:ln>
            <a:noFill/>
          </a:ln>
          <a:effectLst>
            <a:outerShdw blurRad="57150" rotWithShape="0" algn="bl" dir="5400000" dist="38100">
              <a:srgbClr val="000000">
                <a:alpha val="30000"/>
              </a:srgbClr>
            </a:outerShdw>
          </a:effectLst>
        </p:spPr>
      </p:pic>
      <p:pic>
        <p:nvPicPr>
          <p:cNvPr id="273" name="Google Shape;273;p26"/>
          <p:cNvPicPr preferRelativeResize="0"/>
          <p:nvPr/>
        </p:nvPicPr>
        <p:blipFill>
          <a:blip r:embed="rId3">
            <a:alphaModFix/>
          </a:blip>
          <a:stretch>
            <a:fillRect/>
          </a:stretch>
        </p:blipFill>
        <p:spPr>
          <a:xfrm>
            <a:off x="2940279" y="2673762"/>
            <a:ext cx="5906126" cy="2301194"/>
          </a:xfrm>
          <a:prstGeom prst="rect">
            <a:avLst/>
          </a:prstGeom>
          <a:noFill/>
          <a:ln>
            <a:noFill/>
          </a:ln>
          <a:effectLst>
            <a:outerShdw blurRad="57150" rotWithShape="0" algn="bl" dir="5400000" dist="38100">
              <a:srgbClr val="000000">
                <a:alpha val="30000"/>
              </a:srgbClr>
            </a:outerShdw>
          </a:effectLst>
        </p:spPr>
      </p:pic>
      <p:sp>
        <p:nvSpPr>
          <p:cNvPr id="274" name="Google Shape;274;p26"/>
          <p:cNvSpPr txBox="1"/>
          <p:nvPr/>
        </p:nvSpPr>
        <p:spPr>
          <a:xfrm>
            <a:off x="3146175" y="580025"/>
            <a:ext cx="5397900" cy="28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Caveat Regular"/>
                <a:ea typeface="Caveat Regular"/>
                <a:cs typeface="Caveat Regular"/>
                <a:sym typeface="Caveat Regular"/>
              </a:rPr>
              <a:t>DESCRIBE SOME OF THE CHALLENGES AFRICAN AMERICANS FACED IN ACCESSING AN EDUCATION WHILE THEY WERE ENSLAVED.</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rPr lang="en" sz="1300">
                <a:solidFill>
                  <a:srgbClr val="FFFFFF"/>
                </a:solidFill>
                <a:latin typeface="Caveat Regular"/>
                <a:ea typeface="Caveat Regular"/>
                <a:cs typeface="Caveat Regular"/>
                <a:sym typeface="Caveat Regular"/>
              </a:rPr>
              <a:t>DESCRIBE MARY S. PEAKE’S  EFFORTS TO HELP AFRICAN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rPr lang="en" sz="1300">
                <a:solidFill>
                  <a:srgbClr val="FFFFFF"/>
                </a:solidFill>
                <a:latin typeface="Caveat Regular"/>
                <a:ea typeface="Caveat Regular"/>
                <a:cs typeface="Caveat Regular"/>
                <a:sym typeface="Caveat Regular"/>
              </a:rPr>
              <a:t>AMERICANS ACHIEVE EQUAL ACCESS TO  EDUCATION.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200">
              <a:solidFill>
                <a:srgbClr val="FFFFFF"/>
              </a:solidFill>
              <a:latin typeface="Caveat Regular"/>
              <a:ea typeface="Caveat Regular"/>
              <a:cs typeface="Caveat Regular"/>
              <a:sym typeface="Caveat Regular"/>
            </a:endParaRPr>
          </a:p>
        </p:txBody>
      </p:sp>
      <p:sp>
        <p:nvSpPr>
          <p:cNvPr id="275" name="Google Shape;275;p26"/>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grpSp>
        <p:nvGrpSpPr>
          <p:cNvPr id="276" name="Google Shape;276;p26"/>
          <p:cNvGrpSpPr/>
          <p:nvPr/>
        </p:nvGrpSpPr>
        <p:grpSpPr>
          <a:xfrm>
            <a:off x="290458" y="711836"/>
            <a:ext cx="2986203" cy="3730831"/>
            <a:chOff x="385194" y="1428421"/>
            <a:chExt cx="2614660" cy="3266642"/>
          </a:xfrm>
        </p:grpSpPr>
        <p:pic>
          <p:nvPicPr>
            <p:cNvPr id="277" name="Google Shape;277;p26"/>
            <p:cNvPicPr preferRelativeResize="0"/>
            <p:nvPr/>
          </p:nvPicPr>
          <p:blipFill>
            <a:blip r:embed="rId4">
              <a:alphaModFix/>
            </a:blip>
            <a:stretch>
              <a:fillRect/>
            </a:stretch>
          </p:blipFill>
          <p:spPr>
            <a:xfrm>
              <a:off x="631925" y="1591449"/>
              <a:ext cx="2182800" cy="2985000"/>
            </a:xfrm>
            <a:prstGeom prst="ellipse">
              <a:avLst/>
            </a:prstGeom>
            <a:noFill/>
            <a:ln>
              <a:noFill/>
            </a:ln>
            <a:effectLst>
              <a:outerShdw blurRad="57150" rotWithShape="0" algn="bl" dir="2520000" dist="38100">
                <a:srgbClr val="000000">
                  <a:alpha val="35000"/>
                </a:srgbClr>
              </a:outerShdw>
            </a:effectLst>
          </p:spPr>
        </p:pic>
        <p:pic>
          <p:nvPicPr>
            <p:cNvPr id="278" name="Google Shape;278;p26"/>
            <p:cNvPicPr preferRelativeResize="0"/>
            <p:nvPr/>
          </p:nvPicPr>
          <p:blipFill>
            <a:blip r:embed="rId5">
              <a:alphaModFix/>
            </a:blip>
            <a:stretch>
              <a:fillRect/>
            </a:stretch>
          </p:blipFill>
          <p:spPr>
            <a:xfrm>
              <a:off x="385194" y="1428421"/>
              <a:ext cx="2614660" cy="3266642"/>
            </a:xfrm>
            <a:prstGeom prst="rect">
              <a:avLst/>
            </a:prstGeom>
            <a:noFill/>
            <a:ln>
              <a:noFill/>
            </a:ln>
            <a:effectLst>
              <a:outerShdw blurRad="57150" rotWithShape="0" algn="bl" dir="2520000" dist="38100">
                <a:srgbClr val="000000">
                  <a:alpha val="35000"/>
                </a:srgbClr>
              </a:outerShdw>
            </a:effectLst>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1">
    <p:spTree>
      <p:nvGrpSpPr>
        <p:cNvPr id="279" name="Shape 279"/>
        <p:cNvGrpSpPr/>
        <p:nvPr/>
      </p:nvGrpSpPr>
      <p:grpSpPr>
        <a:xfrm>
          <a:off x="0" y="0"/>
          <a:ext cx="0" cy="0"/>
          <a:chOff x="0" y="0"/>
          <a:chExt cx="0" cy="0"/>
        </a:xfrm>
      </p:grpSpPr>
      <p:sp>
        <p:nvSpPr>
          <p:cNvPr id="280" name="Google Shape;280;p27"/>
          <p:cNvSpPr txBox="1"/>
          <p:nvPr/>
        </p:nvSpPr>
        <p:spPr>
          <a:xfrm>
            <a:off x="4632075" y="245825"/>
            <a:ext cx="4380600" cy="4690200"/>
          </a:xfrm>
          <a:prstGeom prst="rect">
            <a:avLst/>
          </a:prstGeom>
          <a:solidFill>
            <a:srgbClr val="D9D2E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Barlow Semi Condensed"/>
                <a:ea typeface="Barlow Semi Condensed"/>
                <a:cs typeface="Barlow Semi Condensed"/>
                <a:sym typeface="Barlow Semi Condensed"/>
              </a:rPr>
              <a:t>USING THE IMAGES ON THE LEFT, DESCRIBE THE DIFFERENCES YOU NOTICE BETWEEN THE TWO SCHOOLS.</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a:latin typeface="Barlow Semi Condensed"/>
                <a:ea typeface="Barlow Semi Condensed"/>
                <a:cs typeface="Barlow Semi Condensed"/>
                <a:sym typeface="Barlow Semi Condensed"/>
              </a:rPr>
              <a:t>WHAT ACADEMIC CHALLENGES DO YOU THINK  AFRICAN AMERICANS WILL FACE DURING JIM CROW?</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en">
                <a:latin typeface="Barlow Semi Condensed"/>
                <a:ea typeface="Barlow Semi Condensed"/>
                <a:cs typeface="Barlow Semi Condensed"/>
                <a:sym typeface="Barlow Semi Condensed"/>
              </a:rPr>
              <a:t>HOW ARE THE BUILDING CONDITIONS IN SCHOOLS AN EXAMPLE OF  OPPRESSION EXPERIENCED BY AFRICAN AMERICANS?</a:t>
            </a:r>
            <a:endParaRPr b="1">
              <a:latin typeface="Barlow Semi Condensed"/>
              <a:ea typeface="Barlow Semi Condensed"/>
              <a:cs typeface="Barlow Semi Condensed"/>
              <a:sym typeface="Barlow Semi Condensed"/>
            </a:endParaRPr>
          </a:p>
        </p:txBody>
      </p:sp>
      <p:pic>
        <p:nvPicPr>
          <p:cNvPr id="281" name="Google Shape;281;p27"/>
          <p:cNvPicPr preferRelativeResize="0"/>
          <p:nvPr/>
        </p:nvPicPr>
        <p:blipFill rotWithShape="1">
          <a:blip r:embed="rId2">
            <a:alphaModFix/>
          </a:blip>
          <a:srcRect b="27315" l="0" r="0" t="0"/>
          <a:stretch/>
        </p:blipFill>
        <p:spPr>
          <a:xfrm>
            <a:off x="1050725" y="597200"/>
            <a:ext cx="2840749" cy="1442050"/>
          </a:xfrm>
          <a:prstGeom prst="rect">
            <a:avLst/>
          </a:prstGeom>
          <a:noFill/>
          <a:ln>
            <a:noFill/>
          </a:ln>
        </p:spPr>
      </p:pic>
      <p:pic>
        <p:nvPicPr>
          <p:cNvPr id="282" name="Google Shape;282;p27"/>
          <p:cNvPicPr preferRelativeResize="0"/>
          <p:nvPr/>
        </p:nvPicPr>
        <p:blipFill rotWithShape="1">
          <a:blip r:embed="rId3">
            <a:alphaModFix/>
          </a:blip>
          <a:srcRect b="17925" l="0" r="0" t="0"/>
          <a:stretch/>
        </p:blipFill>
        <p:spPr>
          <a:xfrm>
            <a:off x="1293201" y="2143850"/>
            <a:ext cx="2465025" cy="2748475"/>
          </a:xfrm>
          <a:prstGeom prst="rect">
            <a:avLst/>
          </a:prstGeom>
          <a:noFill/>
          <a:ln>
            <a:noFill/>
          </a:ln>
        </p:spPr>
      </p:pic>
      <p:sp>
        <p:nvSpPr>
          <p:cNvPr id="283" name="Google Shape;283;p27"/>
          <p:cNvSpPr txBox="1"/>
          <p:nvPr/>
        </p:nvSpPr>
        <p:spPr>
          <a:xfrm>
            <a:off x="144000" y="828375"/>
            <a:ext cx="1101000" cy="1116300"/>
          </a:xfrm>
          <a:prstGeom prst="rect">
            <a:avLst/>
          </a:prstGeom>
          <a:solidFill>
            <a:srgbClr val="D9D2E9"/>
          </a:solid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Barlow Semi Condensed"/>
                <a:ea typeface="Barlow Semi Condensed"/>
                <a:cs typeface="Barlow Semi Condensed"/>
                <a:sym typeface="Barlow Semi Condensed"/>
              </a:rPr>
              <a:t>TWO WATER FOUNTAINS FOUND INSIDE A WHITES-ONLY SCHOOL.</a:t>
            </a:r>
            <a:endParaRPr sz="1100">
              <a:latin typeface="Barlow Semi Condensed"/>
              <a:ea typeface="Barlow Semi Condensed"/>
              <a:cs typeface="Barlow Semi Condensed"/>
              <a:sym typeface="Barlow Semi Condensed"/>
            </a:endParaRPr>
          </a:p>
        </p:txBody>
      </p:sp>
      <p:sp>
        <p:nvSpPr>
          <p:cNvPr id="284" name="Google Shape;284;p27"/>
          <p:cNvSpPr txBox="1"/>
          <p:nvPr/>
        </p:nvSpPr>
        <p:spPr>
          <a:xfrm>
            <a:off x="144000" y="2903525"/>
            <a:ext cx="1057200" cy="1564800"/>
          </a:xfrm>
          <a:prstGeom prst="rect">
            <a:avLst/>
          </a:prstGeom>
          <a:solidFill>
            <a:srgbClr val="D9D2E9"/>
          </a:solidFill>
          <a:ln cap="flat" cmpd="sng" w="1905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Barlow Semi Condensed"/>
                <a:ea typeface="Barlow Semi Condensed"/>
                <a:cs typeface="Barlow Semi Condensed"/>
                <a:sym typeface="Barlow Semi Condensed"/>
              </a:rPr>
              <a:t>THE ONLY WATER FOUNTAIN, LOCATED OUTSIDE, AT AN ALL BLACK SCHOOL.</a:t>
            </a:r>
            <a:endParaRPr sz="1100">
              <a:latin typeface="Barlow Semi Condensed"/>
              <a:ea typeface="Barlow Semi Condensed"/>
              <a:cs typeface="Barlow Semi Condensed"/>
              <a:sym typeface="Barlow Semi Condensed"/>
            </a:endParaRPr>
          </a:p>
        </p:txBody>
      </p:sp>
      <p:sp>
        <p:nvSpPr>
          <p:cNvPr id="285" name="Google Shape;285;p27"/>
          <p:cNvSpPr txBox="1"/>
          <p:nvPr/>
        </p:nvSpPr>
        <p:spPr>
          <a:xfrm>
            <a:off x="34575" y="0"/>
            <a:ext cx="4597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latin typeface="ABeeZee"/>
                <a:ea typeface="ABeeZee"/>
                <a:cs typeface="ABeeZee"/>
                <a:sym typeface="ABeeZee"/>
              </a:rPr>
              <a:t>BEFORE LEARNING ABOUT BARBARA JOHNS, LET’S  ANALYZE TWO IMAGES THAT SHOW THE STATE OF SCHOOLS DURING THE JIM CROW ERA.</a:t>
            </a:r>
            <a:endParaRPr b="1" sz="1000">
              <a:latin typeface="ABeeZee"/>
              <a:ea typeface="ABeeZee"/>
              <a:cs typeface="ABeeZee"/>
              <a:sym typeface="ABeeZee"/>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6" name="Shape 286"/>
        <p:cNvGrpSpPr/>
        <p:nvPr/>
      </p:nvGrpSpPr>
      <p:grpSpPr>
        <a:xfrm>
          <a:off x="0" y="0"/>
          <a:ext cx="0" cy="0"/>
          <a:chOff x="0" y="0"/>
          <a:chExt cx="0" cy="0"/>
        </a:xfrm>
      </p:grpSpPr>
      <p:pic>
        <p:nvPicPr>
          <p:cNvPr id="287" name="Google Shape;287;p28"/>
          <p:cNvPicPr preferRelativeResize="0"/>
          <p:nvPr/>
        </p:nvPicPr>
        <p:blipFill>
          <a:blip r:embed="rId2">
            <a:alphaModFix/>
          </a:blip>
          <a:stretch>
            <a:fillRect/>
          </a:stretch>
        </p:blipFill>
        <p:spPr>
          <a:xfrm rot="5400000">
            <a:off x="5453136" y="1609613"/>
            <a:ext cx="3629026" cy="3447901"/>
          </a:xfrm>
          <a:prstGeom prst="rect">
            <a:avLst/>
          </a:prstGeom>
          <a:noFill/>
          <a:ln>
            <a:noFill/>
          </a:ln>
        </p:spPr>
      </p:pic>
      <p:sp>
        <p:nvSpPr>
          <p:cNvPr id="288" name="Google Shape;288;p28"/>
          <p:cNvSpPr txBox="1"/>
          <p:nvPr/>
        </p:nvSpPr>
        <p:spPr>
          <a:xfrm rot="-5400000">
            <a:off x="222150" y="-249700"/>
            <a:ext cx="5175600" cy="56199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89" name="Google Shape;289;p28"/>
          <p:cNvPicPr preferRelativeResize="0"/>
          <p:nvPr/>
        </p:nvPicPr>
        <p:blipFill>
          <a:blip r:embed="rId3">
            <a:alphaModFix/>
          </a:blip>
          <a:stretch>
            <a:fillRect/>
          </a:stretch>
        </p:blipFill>
        <p:spPr>
          <a:xfrm rot="-5400000">
            <a:off x="2822085" y="2225498"/>
            <a:ext cx="5210176" cy="634955"/>
          </a:xfrm>
          <a:prstGeom prst="rect">
            <a:avLst/>
          </a:prstGeom>
          <a:noFill/>
          <a:ln>
            <a:noFill/>
          </a:ln>
        </p:spPr>
      </p:pic>
      <p:sp>
        <p:nvSpPr>
          <p:cNvPr id="290" name="Google Shape;290;p28"/>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91" name="Google Shape;291;p28"/>
          <p:cNvSpPr txBox="1"/>
          <p:nvPr/>
        </p:nvSpPr>
        <p:spPr>
          <a:xfrm>
            <a:off x="5934075" y="152400"/>
            <a:ext cx="3087000" cy="136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Fira Sans Condensed"/>
                <a:ea typeface="Fira Sans Condensed"/>
                <a:cs typeface="Fira Sans Condensed"/>
                <a:sym typeface="Fira Sans Condensed"/>
              </a:rPr>
              <a:t>READ THE PASSAGE TO THE LEFT.</a:t>
            </a:r>
            <a:endParaRPr sz="1100">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100">
              <a:latin typeface="Fira Sans Condensed"/>
              <a:ea typeface="Fira Sans Condensed"/>
              <a:cs typeface="Fira Sans Condensed"/>
              <a:sym typeface="Fira Sans Condensed"/>
            </a:endParaRPr>
          </a:p>
          <a:p>
            <a:pPr indent="0" lvl="0" marL="0" rtl="0" algn="ctr">
              <a:spcBef>
                <a:spcPts val="0"/>
              </a:spcBef>
              <a:spcAft>
                <a:spcPts val="0"/>
              </a:spcAft>
              <a:buNone/>
            </a:pPr>
            <a:r>
              <a:rPr lang="en" sz="1100">
                <a:latin typeface="Fira Sans Condensed"/>
                <a:ea typeface="Fira Sans Condensed"/>
                <a:cs typeface="Fira Sans Condensed"/>
                <a:sym typeface="Fira Sans Condensed"/>
              </a:rPr>
              <a:t> USE THE </a:t>
            </a:r>
            <a:r>
              <a:rPr lang="en" sz="1100">
                <a:solidFill>
                  <a:srgbClr val="000000"/>
                </a:solidFill>
                <a:highlight>
                  <a:srgbClr val="FF0000"/>
                </a:highlight>
                <a:latin typeface="Fira Sans Condensed"/>
                <a:ea typeface="Fira Sans Condensed"/>
                <a:cs typeface="Fira Sans Condensed"/>
                <a:sym typeface="Fira Sans Condensed"/>
              </a:rPr>
              <a:t>RED DOTS</a:t>
            </a:r>
            <a:r>
              <a:rPr lang="en" sz="1100">
                <a:solidFill>
                  <a:srgbClr val="FF0000"/>
                </a:solidFill>
                <a:latin typeface="Fira Sans Condensed"/>
                <a:ea typeface="Fira Sans Condensed"/>
                <a:cs typeface="Fira Sans Condensed"/>
                <a:sym typeface="Fira Sans Condensed"/>
              </a:rPr>
              <a:t> </a:t>
            </a:r>
            <a:r>
              <a:rPr lang="en" sz="1100">
                <a:latin typeface="Fira Sans Condensed"/>
                <a:ea typeface="Fira Sans Condensed"/>
                <a:cs typeface="Fira Sans Condensed"/>
                <a:sym typeface="Fira Sans Condensed"/>
              </a:rPr>
              <a:t>TO MARK CHALLENGES AFRICAN AMERICANS FACED IN EDUCATION. </a:t>
            </a:r>
            <a:endParaRPr sz="1100">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100">
              <a:latin typeface="Fira Sans Condensed"/>
              <a:ea typeface="Fira Sans Condensed"/>
              <a:cs typeface="Fira Sans Condensed"/>
              <a:sym typeface="Fira Sans Condensed"/>
            </a:endParaRPr>
          </a:p>
          <a:p>
            <a:pPr indent="0" lvl="0" marL="0" rtl="0" algn="ctr">
              <a:spcBef>
                <a:spcPts val="0"/>
              </a:spcBef>
              <a:spcAft>
                <a:spcPts val="0"/>
              </a:spcAft>
              <a:buNone/>
            </a:pPr>
            <a:r>
              <a:rPr lang="en" sz="1100">
                <a:latin typeface="Fira Sans Condensed"/>
                <a:ea typeface="Fira Sans Condensed"/>
                <a:cs typeface="Fira Sans Condensed"/>
                <a:sym typeface="Fira Sans Condensed"/>
              </a:rPr>
              <a:t>USE THE </a:t>
            </a:r>
            <a:r>
              <a:rPr lang="en" sz="1100">
                <a:highlight>
                  <a:srgbClr val="00FF00"/>
                </a:highlight>
                <a:latin typeface="Fira Sans Condensed"/>
                <a:ea typeface="Fira Sans Condensed"/>
                <a:cs typeface="Fira Sans Condensed"/>
                <a:sym typeface="Fira Sans Condensed"/>
              </a:rPr>
              <a:t>GREEN DOTS</a:t>
            </a:r>
            <a:r>
              <a:rPr lang="en" sz="1100">
                <a:latin typeface="Fira Sans Condensed"/>
                <a:ea typeface="Fira Sans Condensed"/>
                <a:cs typeface="Fira Sans Condensed"/>
                <a:sym typeface="Fira Sans Condensed"/>
              </a:rPr>
              <a:t> TO MARK THE ACTIONS + RESISTANCE OF AFRICAN AMERICANS IN EDUCATION.</a:t>
            </a:r>
            <a:endParaRPr sz="1100">
              <a:latin typeface="Fira Sans Condensed"/>
              <a:ea typeface="Fira Sans Condensed"/>
              <a:cs typeface="Fira Sans Condensed"/>
              <a:sym typeface="Fira Sans Condensed"/>
            </a:endParaRPr>
          </a:p>
        </p:txBody>
      </p:sp>
      <p:sp>
        <p:nvSpPr>
          <p:cNvPr id="292" name="Google Shape;292;p28"/>
          <p:cNvSpPr txBox="1"/>
          <p:nvPr/>
        </p:nvSpPr>
        <p:spPr>
          <a:xfrm>
            <a:off x="6217000" y="1765825"/>
            <a:ext cx="2433600" cy="72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100">
                <a:solidFill>
                  <a:srgbClr val="FFFFFF"/>
                </a:solidFill>
                <a:latin typeface="Caveat Regular"/>
                <a:ea typeface="Caveat Regular"/>
                <a:cs typeface="Caveat Regular"/>
                <a:sym typeface="Caveat Regular"/>
              </a:rPr>
              <a:t>REFLECT: </a:t>
            </a:r>
            <a:endParaRPr sz="1100">
              <a:solidFill>
                <a:srgbClr val="FFFFFF"/>
              </a:solidFill>
              <a:latin typeface="Caveat Regular"/>
              <a:ea typeface="Caveat Regular"/>
              <a:cs typeface="Caveat Regular"/>
              <a:sym typeface="Caveat Regular"/>
            </a:endParaRPr>
          </a:p>
          <a:p>
            <a:pPr indent="0" lvl="0" marL="0" rtl="0" algn="ctr">
              <a:spcBef>
                <a:spcPts val="0"/>
              </a:spcBef>
              <a:spcAft>
                <a:spcPts val="0"/>
              </a:spcAft>
              <a:buClr>
                <a:srgbClr val="000000"/>
              </a:buClr>
              <a:buSzPts val="1100"/>
              <a:buFont typeface="Arial"/>
              <a:buNone/>
            </a:pPr>
            <a:r>
              <a:rPr lang="en" sz="1100">
                <a:solidFill>
                  <a:srgbClr val="FFFFFF"/>
                </a:solidFill>
                <a:latin typeface="Caveat Regular"/>
                <a:ea typeface="Caveat Regular"/>
                <a:cs typeface="Caveat Regular"/>
                <a:sym typeface="Caveat Regular"/>
              </a:rPr>
              <a:t>WHAT ARE YOUR TAKEAWAYS FROM THIS TEXT? WHAT QUESTIONS DO YOU HAVE?</a:t>
            </a:r>
            <a:endParaRPr sz="1100">
              <a:solidFill>
                <a:srgbClr val="FFFFFF"/>
              </a:solidFill>
              <a:latin typeface="Caveat Regular"/>
              <a:ea typeface="Caveat Regular"/>
              <a:cs typeface="Caveat Regular"/>
              <a:sym typeface="Caveat Regular"/>
            </a:endParaRPr>
          </a:p>
        </p:txBody>
      </p:sp>
      <p:sp>
        <p:nvSpPr>
          <p:cNvPr id="293" name="Google Shape;293;p28"/>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94" name="Google Shape;294;p28"/>
          <p:cNvSpPr txBox="1"/>
          <p:nvPr/>
        </p:nvSpPr>
        <p:spPr>
          <a:xfrm>
            <a:off x="276225" y="152775"/>
            <a:ext cx="5038800" cy="491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800">
                <a:solidFill>
                  <a:srgbClr val="000000"/>
                </a:solidFill>
                <a:highlight>
                  <a:srgbClr val="FFFFFF"/>
                </a:highlight>
                <a:latin typeface="Special Elite"/>
                <a:ea typeface="Special Elite"/>
                <a:cs typeface="Special Elite"/>
                <a:sym typeface="Special Elite"/>
              </a:rPr>
              <a:t>BARBARA JOHNS</a:t>
            </a:r>
            <a:endParaRPr sz="2800">
              <a:solidFill>
                <a:srgbClr val="000000"/>
              </a:solidFill>
              <a:highlight>
                <a:srgbClr val="FFFFFF"/>
              </a:highlight>
              <a:latin typeface="Special Elite"/>
              <a:ea typeface="Special Elite"/>
              <a:cs typeface="Special Elite"/>
              <a:sym typeface="Special Elite"/>
            </a:endParaRPr>
          </a:p>
          <a:p>
            <a:pPr indent="0" lvl="0" marL="0" rtl="0" algn="ctr">
              <a:lnSpc>
                <a:spcPct val="115000"/>
              </a:lnSpc>
              <a:spcBef>
                <a:spcPts val="0"/>
              </a:spcBef>
              <a:spcAft>
                <a:spcPts val="0"/>
              </a:spcAft>
              <a:buClr>
                <a:srgbClr val="000000"/>
              </a:buClr>
              <a:buSzPts val="1100"/>
              <a:buFont typeface="Arial"/>
              <a:buNone/>
            </a:pPr>
            <a:r>
              <a:t/>
            </a:r>
            <a:endParaRPr b="1" sz="500">
              <a:solidFill>
                <a:srgbClr val="000000"/>
              </a:solidFill>
              <a:latin typeface="Handlee"/>
              <a:ea typeface="Handlee"/>
              <a:cs typeface="Handlee"/>
              <a:sym typeface="Handlee"/>
            </a:endParaRPr>
          </a:p>
          <a:p>
            <a:pPr indent="0" lvl="0" marL="0" rtl="0" algn="ctr">
              <a:lnSpc>
                <a:spcPct val="115000"/>
              </a:lnSpc>
              <a:spcBef>
                <a:spcPts val="0"/>
              </a:spcBef>
              <a:spcAft>
                <a:spcPts val="0"/>
              </a:spcAft>
              <a:buClr>
                <a:srgbClr val="000000"/>
              </a:buClr>
              <a:buSzPts val="1100"/>
              <a:buFont typeface="Arial"/>
              <a:buNone/>
            </a:pPr>
            <a:r>
              <a:rPr lang="en" sz="1000">
                <a:solidFill>
                  <a:srgbClr val="000000"/>
                </a:solidFill>
                <a:latin typeface="Fira Sans Condensed"/>
                <a:ea typeface="Fira Sans Condensed"/>
                <a:cs typeface="Fira Sans Condensed"/>
                <a:sym typeface="Fira Sans Condensed"/>
              </a:rPr>
              <a:t>Barbara Johns was born in New York City in 1935, and grew up during the Jim Crow era in Prince Edward County, Virginia, where Black and white students attended separate schools. The conditions of the African-American schools were much worse than the whites-only schools. Johns attended Robert Russa Moton High School, the only high school for Black students, which suffered from overcrowding and poor facilities. The building was built to fit 150 students, but by the 1950s had more than 400 students enrolled. The county's all-white school board erected three tar-paper-covered buildings on school grounds as a solution, but those were so shabby that they were described by Black students as  "chicken shacks."</a:t>
            </a:r>
            <a:endParaRPr sz="1000">
              <a:solidFill>
                <a:srgbClr val="000000"/>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100"/>
              <a:buFont typeface="Arial"/>
              <a:buNone/>
            </a:pPr>
            <a:r>
              <a:t/>
            </a:r>
            <a:endParaRPr sz="300">
              <a:solidFill>
                <a:srgbClr val="000000"/>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100"/>
              <a:buFont typeface="Arial"/>
              <a:buNone/>
            </a:pPr>
            <a:r>
              <a:rPr lang="en" sz="1000">
                <a:solidFill>
                  <a:srgbClr val="000000"/>
                </a:solidFill>
                <a:latin typeface="Fira Sans Condensed"/>
                <a:ea typeface="Fira Sans Condensed"/>
                <a:cs typeface="Fira Sans Condensed"/>
                <a:sym typeface="Fira Sans Condensed"/>
              </a:rPr>
              <a:t>On April 23, 1951, Johns took a stand against the unequal treatment of African-American students in the county. She bravely stood in front of 450 of her fellow students at an assembly and delivered an impassioned speech urging them to join her in a strike against the school district. Following her lead, the students left the school in protest of the sub-par conditions. This walkout was one of the first of its kind across the nation. </a:t>
            </a:r>
            <a:endParaRPr sz="1000">
              <a:solidFill>
                <a:srgbClr val="000000"/>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100"/>
              <a:buFont typeface="Arial"/>
              <a:buNone/>
            </a:pPr>
            <a:r>
              <a:t/>
            </a:r>
            <a:endParaRPr sz="300">
              <a:solidFill>
                <a:srgbClr val="000000"/>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100"/>
              <a:buFont typeface="Arial"/>
              <a:buNone/>
            </a:pPr>
            <a:r>
              <a:rPr lang="en" sz="1000">
                <a:solidFill>
                  <a:srgbClr val="000000"/>
                </a:solidFill>
                <a:latin typeface="Fira Sans Condensed"/>
                <a:ea typeface="Fira Sans Condensed"/>
                <a:cs typeface="Fira Sans Condensed"/>
                <a:sym typeface="Fira Sans Condensed"/>
              </a:rPr>
              <a:t>Johns’s courage and the persistence of her fellow students inspired the NAACP (National Association for the Advancement of Colored Persons) to pursue a legal challenge to the conditions at Moton H.S. Attorneys Oliver W. Hill and Spottswood Robinson III agreed to help, and brought a suit against Prince Edward County that sought to end racial segregation in schools. This case, </a:t>
            </a:r>
            <a:r>
              <a:rPr i="1" lang="en" sz="1000">
                <a:solidFill>
                  <a:srgbClr val="000000"/>
                </a:solidFill>
                <a:latin typeface="Fira Sans Condensed"/>
                <a:ea typeface="Fira Sans Condensed"/>
                <a:cs typeface="Fira Sans Condensed"/>
                <a:sym typeface="Fira Sans Condensed"/>
              </a:rPr>
              <a:t>Davis v. Prince Edward</a:t>
            </a:r>
            <a:r>
              <a:rPr lang="en" sz="1000">
                <a:solidFill>
                  <a:srgbClr val="000000"/>
                </a:solidFill>
                <a:latin typeface="Fira Sans Condensed"/>
                <a:ea typeface="Fira Sans Condensed"/>
                <a:cs typeface="Fira Sans Condensed"/>
                <a:sym typeface="Fira Sans Condensed"/>
              </a:rPr>
              <a:t>, would eventually become part of </a:t>
            </a:r>
            <a:r>
              <a:rPr i="1" lang="en" sz="1000">
                <a:solidFill>
                  <a:srgbClr val="000000"/>
                </a:solidFill>
                <a:latin typeface="Fira Sans Condensed"/>
                <a:ea typeface="Fira Sans Condensed"/>
                <a:cs typeface="Fira Sans Condensed"/>
                <a:sym typeface="Fira Sans Condensed"/>
              </a:rPr>
              <a:t>Brown v. Board of Education</a:t>
            </a:r>
            <a:r>
              <a:rPr lang="en" sz="1000">
                <a:solidFill>
                  <a:srgbClr val="000000"/>
                </a:solidFill>
                <a:latin typeface="Fira Sans Condensed"/>
                <a:ea typeface="Fira Sans Condensed"/>
                <a:cs typeface="Fira Sans Condensed"/>
                <a:sym typeface="Fira Sans Condensed"/>
              </a:rPr>
              <a:t>, the 1954 United States Supreme Court case that declared “separate but equal” schools unconstitutional and ended school segregation across the nation.</a:t>
            </a:r>
            <a:endParaRPr sz="1000">
              <a:solidFill>
                <a:srgbClr val="000000"/>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100"/>
              <a:buFont typeface="Arial"/>
              <a:buNone/>
            </a:pPr>
            <a:r>
              <a:t/>
            </a:r>
            <a:endParaRPr sz="300">
              <a:solidFill>
                <a:srgbClr val="000000"/>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100"/>
              <a:buFont typeface="Arial"/>
              <a:buNone/>
            </a:pPr>
            <a:r>
              <a:rPr lang="en" sz="1000">
                <a:solidFill>
                  <a:srgbClr val="000000"/>
                </a:solidFill>
                <a:latin typeface="Fira Sans Condensed"/>
                <a:ea typeface="Fira Sans Condensed"/>
                <a:cs typeface="Fira Sans Condensed"/>
                <a:sym typeface="Fira Sans Condensed"/>
              </a:rPr>
              <a:t>To honor Johns’s contributions, it was recently  announced that a statue of Barbara will soon represent the Commonwealth of Virginia in the U.S. Capitol building, following the 2020 removal of the Robert E. Lee statue which stood for 111 years in that location.</a:t>
            </a:r>
            <a:endParaRPr sz="1000">
              <a:solidFill>
                <a:srgbClr val="000000"/>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1000">
              <a:solidFill>
                <a:srgbClr val="000000"/>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1000">
              <a:solidFill>
                <a:srgbClr val="000000"/>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1000">
              <a:solidFill>
                <a:srgbClr val="000000"/>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t/>
            </a:r>
            <a:endParaRPr sz="1000">
              <a:solidFill>
                <a:srgbClr val="000000"/>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200">
              <a:latin typeface="Fira Sans Condensed"/>
              <a:ea typeface="Fira Sans Condensed"/>
              <a:cs typeface="Fira Sans Condensed"/>
              <a:sym typeface="Fira Sans Condense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5" name="Shape 295"/>
        <p:cNvGrpSpPr/>
        <p:nvPr/>
      </p:nvGrpSpPr>
      <p:grpSpPr>
        <a:xfrm>
          <a:off x="0" y="0"/>
          <a:ext cx="0" cy="0"/>
          <a:chOff x="0" y="0"/>
          <a:chExt cx="0" cy="0"/>
        </a:xfrm>
      </p:grpSpPr>
      <p:sp>
        <p:nvSpPr>
          <p:cNvPr id="296" name="Google Shape;296;p29"/>
          <p:cNvSpPr txBox="1"/>
          <p:nvPr/>
        </p:nvSpPr>
        <p:spPr>
          <a:xfrm rot="5400000">
            <a:off x="4162350" y="104850"/>
            <a:ext cx="5200800" cy="49149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29"/>
          <p:cNvPicPr preferRelativeResize="0"/>
          <p:nvPr/>
        </p:nvPicPr>
        <p:blipFill>
          <a:blip r:embed="rId2">
            <a:alphaModFix/>
          </a:blip>
          <a:stretch>
            <a:fillRect/>
          </a:stretch>
        </p:blipFill>
        <p:spPr>
          <a:xfrm rot="5400000">
            <a:off x="1645850" y="2268562"/>
            <a:ext cx="5229224" cy="634950"/>
          </a:xfrm>
          <a:prstGeom prst="rect">
            <a:avLst/>
          </a:prstGeom>
          <a:noFill/>
          <a:ln>
            <a:noFill/>
          </a:ln>
        </p:spPr>
      </p:pic>
      <p:pic>
        <p:nvPicPr>
          <p:cNvPr id="298" name="Google Shape;298;p29"/>
          <p:cNvPicPr preferRelativeResize="0"/>
          <p:nvPr/>
        </p:nvPicPr>
        <p:blipFill>
          <a:blip r:embed="rId3">
            <a:alphaModFix/>
          </a:blip>
          <a:stretch>
            <a:fillRect/>
          </a:stretch>
        </p:blipFill>
        <p:spPr>
          <a:xfrm>
            <a:off x="4883710" y="168575"/>
            <a:ext cx="4009940" cy="1562381"/>
          </a:xfrm>
          <a:prstGeom prst="rect">
            <a:avLst/>
          </a:prstGeom>
          <a:noFill/>
          <a:ln>
            <a:noFill/>
          </a:ln>
        </p:spPr>
      </p:pic>
      <p:pic>
        <p:nvPicPr>
          <p:cNvPr id="299" name="Google Shape;299;p29"/>
          <p:cNvPicPr preferRelativeResize="0"/>
          <p:nvPr/>
        </p:nvPicPr>
        <p:blipFill>
          <a:blip r:embed="rId3">
            <a:alphaModFix/>
          </a:blip>
          <a:stretch>
            <a:fillRect/>
          </a:stretch>
        </p:blipFill>
        <p:spPr>
          <a:xfrm>
            <a:off x="4801175" y="1790557"/>
            <a:ext cx="4009940" cy="1562381"/>
          </a:xfrm>
          <a:prstGeom prst="rect">
            <a:avLst/>
          </a:prstGeom>
          <a:noFill/>
          <a:ln>
            <a:noFill/>
          </a:ln>
        </p:spPr>
      </p:pic>
      <p:pic>
        <p:nvPicPr>
          <p:cNvPr id="300" name="Google Shape;300;p29"/>
          <p:cNvPicPr preferRelativeResize="0"/>
          <p:nvPr/>
        </p:nvPicPr>
        <p:blipFill>
          <a:blip r:embed="rId3">
            <a:alphaModFix/>
          </a:blip>
          <a:stretch>
            <a:fillRect/>
          </a:stretch>
        </p:blipFill>
        <p:spPr>
          <a:xfrm>
            <a:off x="4836450" y="3412557"/>
            <a:ext cx="4009940" cy="1562381"/>
          </a:xfrm>
          <a:prstGeom prst="rect">
            <a:avLst/>
          </a:prstGeom>
          <a:noFill/>
          <a:ln>
            <a:noFill/>
          </a:ln>
        </p:spPr>
      </p:pic>
      <p:sp>
        <p:nvSpPr>
          <p:cNvPr id="301" name="Google Shape;301;p29"/>
          <p:cNvSpPr txBox="1"/>
          <p:nvPr/>
        </p:nvSpPr>
        <p:spPr>
          <a:xfrm>
            <a:off x="4574925" y="284750"/>
            <a:ext cx="4380600" cy="469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aveat Regular"/>
                <a:ea typeface="Caveat Regular"/>
                <a:cs typeface="Caveat Regular"/>
                <a:sym typeface="Caveat Regular"/>
              </a:rPr>
              <a:t>WHOSE INTERVIEW DID YOU WATCH? WHAT </a:t>
            </a:r>
            <a:endParaRPr sz="12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rPr lang="en" sz="1200">
                <a:solidFill>
                  <a:srgbClr val="FFFFFF"/>
                </a:solidFill>
                <a:latin typeface="Caveat Regular"/>
                <a:ea typeface="Caveat Regular"/>
                <a:cs typeface="Caveat Regular"/>
                <a:sym typeface="Caveat Regular"/>
              </a:rPr>
              <a:t>WAS THEIR CONNECTION TO THE WALK OUT?</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a:p>
            <a:pPr indent="0" lvl="0" marL="0" rtl="0" algn="ctr">
              <a:spcBef>
                <a:spcPts val="0"/>
              </a:spcBef>
              <a:spcAft>
                <a:spcPts val="0"/>
              </a:spcAft>
              <a:buNone/>
            </a:pPr>
            <a:r>
              <a:rPr lang="en" sz="1200">
                <a:solidFill>
                  <a:srgbClr val="FFFFFF"/>
                </a:solidFill>
                <a:latin typeface="Caveat"/>
                <a:ea typeface="Caveat"/>
                <a:cs typeface="Caveat"/>
                <a:sym typeface="Caveat"/>
              </a:rPr>
              <a:t> </a:t>
            </a:r>
            <a:endParaRPr sz="1200">
              <a:solidFill>
                <a:srgbClr val="FFFFFF"/>
              </a:solidFill>
              <a:latin typeface="Caveat"/>
              <a:ea typeface="Caveat"/>
              <a:cs typeface="Caveat"/>
              <a:sym typeface="Caveat"/>
            </a:endParaRPr>
          </a:p>
          <a:p>
            <a:pPr indent="0" lvl="0" marL="0" rtl="0" algn="ctr">
              <a:spcBef>
                <a:spcPts val="0"/>
              </a:spcBef>
              <a:spcAft>
                <a:spcPts val="0"/>
              </a:spcAft>
              <a:buNone/>
            </a:pPr>
            <a:r>
              <a:rPr lang="en" sz="1200">
                <a:solidFill>
                  <a:srgbClr val="FFFFFF"/>
                </a:solidFill>
                <a:latin typeface="Caveat"/>
                <a:ea typeface="Caveat"/>
                <a:cs typeface="Caveat"/>
                <a:sym typeface="Caveat"/>
              </a:rPr>
              <a:t> </a:t>
            </a:r>
            <a:r>
              <a:rPr lang="en" sz="1200">
                <a:solidFill>
                  <a:srgbClr val="FFFFFF"/>
                </a:solidFill>
                <a:latin typeface="Caveat Regular"/>
                <a:ea typeface="Caveat Regular"/>
                <a:cs typeface="Caveat Regular"/>
                <a:sym typeface="Caveat Regular"/>
              </a:rPr>
              <a:t>WHAT CHALLENGES DID YOUR INTERVIEWEE DESCRIBE?</a:t>
            </a:r>
            <a:endParaRPr sz="1200">
              <a:solidFill>
                <a:srgbClr val="FFFFFF"/>
              </a:solidFill>
              <a:latin typeface="Caveat Regular"/>
              <a:ea typeface="Caveat Regular"/>
              <a:cs typeface="Caveat Regular"/>
              <a:sym typeface="Caveat Regular"/>
            </a:endParaRPr>
          </a:p>
          <a:p>
            <a:pPr indent="0" lvl="0" marL="0" rtl="0" algn="ctr">
              <a:lnSpc>
                <a:spcPct val="115000"/>
              </a:lnSpc>
              <a:spcBef>
                <a:spcPts val="0"/>
              </a:spcBef>
              <a:spcAft>
                <a:spcPts val="0"/>
              </a:spcAft>
              <a:buNone/>
            </a:pPr>
            <a:r>
              <a:t/>
            </a:r>
            <a:endParaRPr sz="1200">
              <a:solidFill>
                <a:srgbClr val="FFFFFF"/>
              </a:solidFill>
              <a:latin typeface="Caveat"/>
              <a:ea typeface="Caveat"/>
              <a:cs typeface="Caveat"/>
              <a:sym typeface="Caveat"/>
            </a:endParaRPr>
          </a:p>
          <a:p>
            <a:pPr indent="0" lvl="0" marL="0" rtl="0" algn="ctr">
              <a:lnSpc>
                <a:spcPct val="100000"/>
              </a:lnSpc>
              <a:spcBef>
                <a:spcPts val="0"/>
              </a:spcBef>
              <a:spcAft>
                <a:spcPts val="0"/>
              </a:spcAft>
              <a:buNone/>
            </a:pPr>
            <a:r>
              <a:t/>
            </a:r>
            <a:endParaRPr sz="1200">
              <a:solidFill>
                <a:srgbClr val="FFFFFF"/>
              </a:solidFill>
              <a:latin typeface="Caveat"/>
              <a:ea typeface="Caveat"/>
              <a:cs typeface="Caveat"/>
              <a:sym typeface="Caveat"/>
            </a:endParaRPr>
          </a:p>
          <a:p>
            <a:pPr indent="0" lvl="0" marL="0" rtl="0" algn="ctr">
              <a:lnSpc>
                <a:spcPct val="100000"/>
              </a:lnSpc>
              <a:spcBef>
                <a:spcPts val="0"/>
              </a:spcBef>
              <a:spcAft>
                <a:spcPts val="0"/>
              </a:spcAft>
              <a:buNone/>
            </a:pPr>
            <a:r>
              <a:t/>
            </a:r>
            <a:endParaRPr sz="1200">
              <a:solidFill>
                <a:srgbClr val="FFFFFF"/>
              </a:solidFill>
              <a:latin typeface="Caveat"/>
              <a:ea typeface="Caveat"/>
              <a:cs typeface="Caveat"/>
              <a:sym typeface="Caveat"/>
            </a:endParaRPr>
          </a:p>
          <a:p>
            <a:pPr indent="0" lvl="0" marL="0" rtl="0" algn="ctr">
              <a:lnSpc>
                <a:spcPct val="100000"/>
              </a:lnSpc>
              <a:spcBef>
                <a:spcPts val="0"/>
              </a:spcBef>
              <a:spcAft>
                <a:spcPts val="0"/>
              </a:spcAft>
              <a:buNone/>
            </a:pPr>
            <a:r>
              <a:t/>
            </a:r>
            <a:endParaRPr sz="1200">
              <a:solidFill>
                <a:srgbClr val="FFFFFF"/>
              </a:solidFill>
              <a:latin typeface="Caveat"/>
              <a:ea typeface="Caveat"/>
              <a:cs typeface="Caveat"/>
              <a:sym typeface="Caveat"/>
            </a:endParaRPr>
          </a:p>
          <a:p>
            <a:pPr indent="0" lvl="0" marL="0" rtl="0" algn="ctr">
              <a:lnSpc>
                <a:spcPct val="100000"/>
              </a:lnSpc>
              <a:spcBef>
                <a:spcPts val="0"/>
              </a:spcBef>
              <a:spcAft>
                <a:spcPts val="0"/>
              </a:spcAft>
              <a:buNone/>
            </a:pPr>
            <a:r>
              <a:t/>
            </a:r>
            <a:endParaRPr sz="1200">
              <a:solidFill>
                <a:srgbClr val="FFFFFF"/>
              </a:solidFill>
              <a:latin typeface="Caveat"/>
              <a:ea typeface="Caveat"/>
              <a:cs typeface="Caveat"/>
              <a:sym typeface="Caveat"/>
            </a:endParaRPr>
          </a:p>
          <a:p>
            <a:pPr indent="0" lvl="0" marL="0" rtl="0" algn="ctr">
              <a:lnSpc>
                <a:spcPct val="115000"/>
              </a:lnSpc>
              <a:spcBef>
                <a:spcPts val="0"/>
              </a:spcBef>
              <a:spcAft>
                <a:spcPts val="0"/>
              </a:spcAft>
              <a:buNone/>
            </a:pPr>
            <a:r>
              <a:t/>
            </a:r>
            <a:endParaRPr sz="1200">
              <a:solidFill>
                <a:srgbClr val="FFFFFF"/>
              </a:solidFill>
              <a:latin typeface="Caveat"/>
              <a:ea typeface="Caveat"/>
              <a:cs typeface="Caveat"/>
              <a:sym typeface="Caveat"/>
            </a:endParaRPr>
          </a:p>
          <a:p>
            <a:pPr indent="0" lvl="0" marL="0" rtl="0" algn="ctr">
              <a:lnSpc>
                <a:spcPct val="150000"/>
              </a:lnSpc>
              <a:spcBef>
                <a:spcPts val="0"/>
              </a:spcBef>
              <a:spcAft>
                <a:spcPts val="0"/>
              </a:spcAft>
              <a:buNone/>
            </a:pPr>
            <a:r>
              <a:t/>
            </a:r>
            <a:endParaRPr sz="1200">
              <a:solidFill>
                <a:srgbClr val="FFFFFF"/>
              </a:solidFill>
              <a:latin typeface="Caveat"/>
              <a:ea typeface="Caveat"/>
              <a:cs typeface="Caveat"/>
              <a:sym typeface="Caveat"/>
            </a:endParaRPr>
          </a:p>
          <a:p>
            <a:pPr indent="0" lvl="0" marL="0" rtl="0" algn="ctr">
              <a:lnSpc>
                <a:spcPct val="100000"/>
              </a:lnSpc>
              <a:spcBef>
                <a:spcPts val="0"/>
              </a:spcBef>
              <a:spcAft>
                <a:spcPts val="0"/>
              </a:spcAft>
              <a:buClr>
                <a:srgbClr val="000000"/>
              </a:buClr>
              <a:buSzPts val="1100"/>
              <a:buFont typeface="Arial"/>
              <a:buNone/>
            </a:pPr>
            <a:r>
              <a:rPr lang="en" sz="1200">
                <a:solidFill>
                  <a:srgbClr val="FFFFFF"/>
                </a:solidFill>
                <a:latin typeface="Caveat Regular"/>
                <a:ea typeface="Caveat Regular"/>
                <a:cs typeface="Caveat Regular"/>
                <a:sym typeface="Caveat Regular"/>
              </a:rPr>
              <a:t>OR TROUBLING ABOUT THIS INTERVIEW?</a:t>
            </a:r>
            <a:endParaRPr sz="1200">
              <a:solidFill>
                <a:srgbClr val="FFFFFF"/>
              </a:solidFill>
              <a:latin typeface="Caveat"/>
              <a:ea typeface="Caveat"/>
              <a:cs typeface="Caveat"/>
              <a:sym typeface="Caveat"/>
            </a:endParaRPr>
          </a:p>
          <a:p>
            <a:pPr indent="0" lvl="0" marL="0" rtl="0" algn="ctr">
              <a:lnSpc>
                <a:spcPct val="150000"/>
              </a:lnSpc>
              <a:spcBef>
                <a:spcPts val="0"/>
              </a:spcBef>
              <a:spcAft>
                <a:spcPts val="0"/>
              </a:spcAft>
              <a:buClr>
                <a:srgbClr val="000000"/>
              </a:buClr>
              <a:buSzPts val="1100"/>
              <a:buFont typeface="Arial"/>
              <a:buNone/>
            </a:pPr>
            <a:r>
              <a:rPr lang="en" sz="1200">
                <a:solidFill>
                  <a:srgbClr val="FFFFFF"/>
                </a:solidFill>
                <a:latin typeface="Caveat"/>
                <a:ea typeface="Caveat"/>
                <a:cs typeface="Caveat"/>
                <a:sym typeface="Caveat"/>
              </a:rPr>
              <a:t> </a:t>
            </a:r>
            <a:r>
              <a:rPr lang="en" sz="1200">
                <a:solidFill>
                  <a:srgbClr val="FFFFFF"/>
                </a:solidFill>
                <a:latin typeface="Caveat Regular"/>
                <a:ea typeface="Caveat Regular"/>
                <a:cs typeface="Caveat Regular"/>
                <a:sym typeface="Caveat Regular"/>
              </a:rPr>
              <a:t>WHAT DO YOU FIND SURPRISING, INTERESTING, </a:t>
            </a:r>
            <a:endParaRPr sz="12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200">
              <a:solidFill>
                <a:srgbClr val="FFFFFF"/>
              </a:solidFill>
              <a:latin typeface="Caveat"/>
              <a:ea typeface="Caveat"/>
              <a:cs typeface="Caveat"/>
              <a:sym typeface="Caveat"/>
            </a:endParaRPr>
          </a:p>
        </p:txBody>
      </p:sp>
      <p:sp>
        <p:nvSpPr>
          <p:cNvPr id="302" name="Google Shape;302;p29"/>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03" name="Google Shape;303;p29"/>
          <p:cNvSpPr txBox="1"/>
          <p:nvPr/>
        </p:nvSpPr>
        <p:spPr>
          <a:xfrm>
            <a:off x="45925" y="92375"/>
            <a:ext cx="3935400" cy="119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100">
                <a:solidFill>
                  <a:srgbClr val="000000"/>
                </a:solidFill>
                <a:latin typeface="Fira Sans Condensed"/>
                <a:ea typeface="Fira Sans Condensed"/>
                <a:cs typeface="Fira Sans Condensed"/>
                <a:sym typeface="Fira Sans Condensed"/>
              </a:rPr>
              <a:t>WATCH ONE (OR BOTH) OF THE INTERVIEWS FROM PARTICIPANTS </a:t>
            </a:r>
            <a:endParaRPr sz="1100">
              <a:solidFill>
                <a:srgbClr val="000000"/>
              </a:solidFill>
              <a:latin typeface="Fira Sans Condensed"/>
              <a:ea typeface="Fira Sans Condensed"/>
              <a:cs typeface="Fira Sans Condensed"/>
              <a:sym typeface="Fira Sans Condensed"/>
            </a:endParaRPr>
          </a:p>
          <a:p>
            <a:pPr indent="0" lvl="0" marL="0" rtl="0" algn="ctr">
              <a:spcBef>
                <a:spcPts val="0"/>
              </a:spcBef>
              <a:spcAft>
                <a:spcPts val="0"/>
              </a:spcAft>
              <a:buClr>
                <a:srgbClr val="000000"/>
              </a:buClr>
              <a:buSzPts val="1100"/>
              <a:buFont typeface="Arial"/>
              <a:buNone/>
            </a:pPr>
            <a:r>
              <a:rPr lang="en" sz="1100">
                <a:solidFill>
                  <a:srgbClr val="000000"/>
                </a:solidFill>
                <a:latin typeface="Fira Sans Condensed"/>
                <a:ea typeface="Fira Sans Condensed"/>
                <a:cs typeface="Fira Sans Condensed"/>
                <a:sym typeface="Fira Sans Condensed"/>
              </a:rPr>
              <a:t>IN THE WALK OUT + ANSWER THE QUESTIONS BELOW</a:t>
            </a:r>
            <a:endParaRPr sz="1200">
              <a:latin typeface="Fira Sans Condensed"/>
              <a:ea typeface="Fira Sans Condensed"/>
              <a:cs typeface="Fira Sans Condensed"/>
              <a:sym typeface="Fira Sans Condense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p:cSld name="ONE_COLUMN_TEXT_1_1">
    <p:spTree>
      <p:nvGrpSpPr>
        <p:cNvPr id="304" name="Shape 304"/>
        <p:cNvGrpSpPr/>
        <p:nvPr/>
      </p:nvGrpSpPr>
      <p:grpSpPr>
        <a:xfrm>
          <a:off x="0" y="0"/>
          <a:ext cx="0" cy="0"/>
          <a:chOff x="0" y="0"/>
          <a:chExt cx="0" cy="0"/>
        </a:xfrm>
      </p:grpSpPr>
      <p:sp>
        <p:nvSpPr>
          <p:cNvPr id="305" name="Google Shape;305;p30"/>
          <p:cNvSpPr txBox="1"/>
          <p:nvPr/>
        </p:nvSpPr>
        <p:spPr>
          <a:xfrm rot="5400000">
            <a:off x="3357450" y="-700050"/>
            <a:ext cx="5200800" cy="65247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06" name="Google Shape;306;p30"/>
          <p:cNvPicPr preferRelativeResize="0"/>
          <p:nvPr/>
        </p:nvPicPr>
        <p:blipFill>
          <a:blip r:embed="rId2">
            <a:alphaModFix/>
          </a:blip>
          <a:stretch>
            <a:fillRect/>
          </a:stretch>
        </p:blipFill>
        <p:spPr>
          <a:xfrm rot="5400000">
            <a:off x="-26987" y="2268562"/>
            <a:ext cx="5229224" cy="634950"/>
          </a:xfrm>
          <a:prstGeom prst="rect">
            <a:avLst/>
          </a:prstGeom>
          <a:noFill/>
          <a:ln>
            <a:noFill/>
          </a:ln>
        </p:spPr>
      </p:pic>
      <p:pic>
        <p:nvPicPr>
          <p:cNvPr id="307" name="Google Shape;307;p30"/>
          <p:cNvPicPr preferRelativeResize="0"/>
          <p:nvPr/>
        </p:nvPicPr>
        <p:blipFill>
          <a:blip r:embed="rId3">
            <a:alphaModFix/>
          </a:blip>
          <a:stretch>
            <a:fillRect/>
          </a:stretch>
        </p:blipFill>
        <p:spPr>
          <a:xfrm>
            <a:off x="2888323" y="284756"/>
            <a:ext cx="5906126" cy="2301194"/>
          </a:xfrm>
          <a:prstGeom prst="rect">
            <a:avLst/>
          </a:prstGeom>
          <a:noFill/>
          <a:ln>
            <a:noFill/>
          </a:ln>
          <a:effectLst>
            <a:outerShdw blurRad="57150" rotWithShape="0" algn="bl" dir="5400000" dist="38100">
              <a:srgbClr val="000000">
                <a:alpha val="30000"/>
              </a:srgbClr>
            </a:outerShdw>
          </a:effectLst>
        </p:spPr>
      </p:pic>
      <p:pic>
        <p:nvPicPr>
          <p:cNvPr id="308" name="Google Shape;308;p30"/>
          <p:cNvPicPr preferRelativeResize="0"/>
          <p:nvPr/>
        </p:nvPicPr>
        <p:blipFill>
          <a:blip r:embed="rId3">
            <a:alphaModFix/>
          </a:blip>
          <a:stretch>
            <a:fillRect/>
          </a:stretch>
        </p:blipFill>
        <p:spPr>
          <a:xfrm>
            <a:off x="2940279" y="2673762"/>
            <a:ext cx="5906126" cy="2301194"/>
          </a:xfrm>
          <a:prstGeom prst="rect">
            <a:avLst/>
          </a:prstGeom>
          <a:noFill/>
          <a:ln>
            <a:noFill/>
          </a:ln>
          <a:effectLst>
            <a:outerShdw blurRad="57150" rotWithShape="0" algn="bl" dir="5400000" dist="38100">
              <a:srgbClr val="000000">
                <a:alpha val="30000"/>
              </a:srgbClr>
            </a:outerShdw>
          </a:effectLst>
        </p:spPr>
      </p:pic>
      <p:sp>
        <p:nvSpPr>
          <p:cNvPr id="309" name="Google Shape;309;p30"/>
          <p:cNvSpPr txBox="1"/>
          <p:nvPr/>
        </p:nvSpPr>
        <p:spPr>
          <a:xfrm>
            <a:off x="3146175" y="580025"/>
            <a:ext cx="5397900" cy="28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Caveat Regular"/>
                <a:ea typeface="Caveat Regular"/>
                <a:cs typeface="Caveat Regular"/>
                <a:sym typeface="Caveat Regular"/>
              </a:rPr>
              <a:t>DESCRIBE SOME OF THE CHALLENGES AFRICAN AMERICANS FACED IN ACCESSING AN EQUAL EDUCATION DURING THE JIM CROW ERA.</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rPr lang="en" sz="1300">
                <a:solidFill>
                  <a:srgbClr val="FFFFFF"/>
                </a:solidFill>
                <a:latin typeface="Caveat Regular"/>
                <a:ea typeface="Caveat Regular"/>
                <a:cs typeface="Caveat Regular"/>
                <a:sym typeface="Caveat Regular"/>
              </a:rPr>
              <a:t>DESCRIBE BARBARA JOHNS’S ROLE IN THE STRUGGLE TO INCREASE</a:t>
            </a:r>
            <a:endParaRPr sz="1300">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rPr lang="en" sz="1300">
                <a:solidFill>
                  <a:srgbClr val="FFFFFF"/>
                </a:solidFill>
                <a:latin typeface="Caveat Regular"/>
                <a:ea typeface="Caveat Regular"/>
                <a:cs typeface="Caveat Regular"/>
                <a:sym typeface="Caveat Regular"/>
              </a:rPr>
              <a:t>EDUCATIONAL OPPORTUNITIES FOR AFRICAN AMERICANS. </a:t>
            </a:r>
            <a:endParaRPr>
              <a:solidFill>
                <a:srgbClr val="FFFFFF"/>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rgbClr val="FFFFFF"/>
              </a:solidFill>
              <a:latin typeface="Caveat Regular"/>
              <a:ea typeface="Caveat Regular"/>
              <a:cs typeface="Caveat Regular"/>
              <a:sym typeface="Caveat Regular"/>
            </a:endParaRPr>
          </a:p>
        </p:txBody>
      </p:sp>
      <p:sp>
        <p:nvSpPr>
          <p:cNvPr id="310" name="Google Shape;310;p30"/>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11" name="Google Shape;311;p30"/>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grpSp>
        <p:nvGrpSpPr>
          <p:cNvPr id="312" name="Google Shape;312;p30"/>
          <p:cNvGrpSpPr/>
          <p:nvPr/>
        </p:nvGrpSpPr>
        <p:grpSpPr>
          <a:xfrm rot="-363">
            <a:off x="265827" y="580178"/>
            <a:ext cx="2868028" cy="4132864"/>
            <a:chOff x="2025850" y="-114975"/>
            <a:chExt cx="3029500" cy="4104951"/>
          </a:xfrm>
        </p:grpSpPr>
        <p:pic>
          <p:nvPicPr>
            <p:cNvPr id="313" name="Google Shape;313;p30"/>
            <p:cNvPicPr preferRelativeResize="0"/>
            <p:nvPr/>
          </p:nvPicPr>
          <p:blipFill>
            <a:blip r:embed="rId4">
              <a:alphaModFix/>
            </a:blip>
            <a:stretch>
              <a:fillRect/>
            </a:stretch>
          </p:blipFill>
          <p:spPr>
            <a:xfrm>
              <a:off x="2466105" y="305800"/>
              <a:ext cx="2182800" cy="3274500"/>
            </a:xfrm>
            <a:prstGeom prst="ellipse">
              <a:avLst/>
            </a:prstGeom>
            <a:noFill/>
            <a:ln>
              <a:noFill/>
            </a:ln>
            <a:effectLst>
              <a:outerShdw blurRad="57150" rotWithShape="0" algn="bl" dir="2520000" dist="38100">
                <a:srgbClr val="000000">
                  <a:alpha val="35000"/>
                </a:srgbClr>
              </a:outerShdw>
            </a:effectLst>
          </p:spPr>
        </p:pic>
        <p:pic>
          <p:nvPicPr>
            <p:cNvPr id="314" name="Google Shape;314;p30"/>
            <p:cNvPicPr preferRelativeResize="0"/>
            <p:nvPr/>
          </p:nvPicPr>
          <p:blipFill>
            <a:blip r:embed="rId5">
              <a:alphaModFix/>
            </a:blip>
            <a:stretch>
              <a:fillRect/>
            </a:stretch>
          </p:blipFill>
          <p:spPr>
            <a:xfrm>
              <a:off x="2025850" y="-114975"/>
              <a:ext cx="3029500" cy="4104951"/>
            </a:xfrm>
            <a:prstGeom prst="rect">
              <a:avLst/>
            </a:prstGeom>
            <a:noFill/>
            <a:ln>
              <a:noFill/>
            </a:ln>
            <a:effectLst>
              <a:outerShdw blurRad="57150" rotWithShape="0" algn="bl" dir="2520000" dist="38100">
                <a:srgbClr val="000000">
                  <a:alpha val="35000"/>
                </a:srgbClr>
              </a:outerShdw>
            </a:effectLst>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5" name="Shape 315"/>
        <p:cNvGrpSpPr/>
        <p:nvPr/>
      </p:nvGrpSpPr>
      <p:grpSpPr>
        <a:xfrm>
          <a:off x="0" y="0"/>
          <a:ext cx="0" cy="0"/>
          <a:chOff x="0" y="0"/>
          <a:chExt cx="0" cy="0"/>
        </a:xfrm>
      </p:grpSpPr>
      <p:sp>
        <p:nvSpPr>
          <p:cNvPr id="316" name="Google Shape;316;p31"/>
          <p:cNvSpPr txBox="1"/>
          <p:nvPr/>
        </p:nvSpPr>
        <p:spPr>
          <a:xfrm rot="5400000">
            <a:off x="3357450" y="-700050"/>
            <a:ext cx="5200800" cy="6524700"/>
          </a:xfrm>
          <a:prstGeom prst="rect">
            <a:avLst/>
          </a:prstGeom>
          <a:solidFill>
            <a:srgbClr val="F9C1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17" name="Google Shape;317;p31"/>
          <p:cNvPicPr preferRelativeResize="0"/>
          <p:nvPr/>
        </p:nvPicPr>
        <p:blipFill>
          <a:blip r:embed="rId2">
            <a:alphaModFix/>
          </a:blip>
          <a:stretch>
            <a:fillRect/>
          </a:stretch>
        </p:blipFill>
        <p:spPr>
          <a:xfrm rot="5400000">
            <a:off x="-26987" y="2268562"/>
            <a:ext cx="5229224" cy="634950"/>
          </a:xfrm>
          <a:prstGeom prst="rect">
            <a:avLst/>
          </a:prstGeom>
          <a:noFill/>
          <a:ln>
            <a:noFill/>
          </a:ln>
        </p:spPr>
      </p:pic>
      <p:pic>
        <p:nvPicPr>
          <p:cNvPr id="318" name="Google Shape;318;p31"/>
          <p:cNvPicPr preferRelativeResize="0"/>
          <p:nvPr/>
        </p:nvPicPr>
        <p:blipFill>
          <a:blip r:embed="rId3">
            <a:alphaModFix/>
          </a:blip>
          <a:stretch>
            <a:fillRect/>
          </a:stretch>
        </p:blipFill>
        <p:spPr>
          <a:xfrm>
            <a:off x="2888323" y="284756"/>
            <a:ext cx="5906126" cy="2301194"/>
          </a:xfrm>
          <a:prstGeom prst="rect">
            <a:avLst/>
          </a:prstGeom>
          <a:noFill/>
          <a:ln>
            <a:noFill/>
          </a:ln>
          <a:effectLst>
            <a:outerShdw blurRad="57150" rotWithShape="0" algn="bl" dir="5400000" dist="38100">
              <a:srgbClr val="000000">
                <a:alpha val="30000"/>
              </a:srgbClr>
            </a:outerShdw>
          </a:effectLst>
        </p:spPr>
      </p:pic>
      <p:pic>
        <p:nvPicPr>
          <p:cNvPr id="319" name="Google Shape;319;p31"/>
          <p:cNvPicPr preferRelativeResize="0"/>
          <p:nvPr/>
        </p:nvPicPr>
        <p:blipFill>
          <a:blip r:embed="rId3">
            <a:alphaModFix/>
          </a:blip>
          <a:stretch>
            <a:fillRect/>
          </a:stretch>
        </p:blipFill>
        <p:spPr>
          <a:xfrm>
            <a:off x="2940279" y="2673762"/>
            <a:ext cx="5906126" cy="2301194"/>
          </a:xfrm>
          <a:prstGeom prst="rect">
            <a:avLst/>
          </a:prstGeom>
          <a:noFill/>
          <a:ln>
            <a:noFill/>
          </a:ln>
          <a:effectLst>
            <a:outerShdw blurRad="57150" rotWithShape="0" algn="bl" dir="5400000" dist="38100">
              <a:srgbClr val="000000">
                <a:alpha val="30000"/>
              </a:srgbClr>
            </a:outerShdw>
          </a:effectLst>
        </p:spPr>
      </p:pic>
      <p:sp>
        <p:nvSpPr>
          <p:cNvPr id="320" name="Google Shape;320;p31"/>
          <p:cNvSpPr txBox="1"/>
          <p:nvPr/>
        </p:nvSpPr>
        <p:spPr>
          <a:xfrm>
            <a:off x="3146175" y="580025"/>
            <a:ext cx="5397900" cy="28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Caveat Regular"/>
                <a:ea typeface="Caveat Regular"/>
                <a:cs typeface="Caveat Regular"/>
                <a:sym typeface="Caveat Regular"/>
              </a:rPr>
              <a:t>FOLLOWING THE ABOLITION OF SLAVERY, WHAT CHALLENGES DID AFRICAN AMERICANS CONTINUE TO FACE IN EDUCATION?</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Clr>
                <a:schemeClr val="dk1"/>
              </a:buClr>
              <a:buSzPts val="1100"/>
              <a:buFont typeface="Arial"/>
              <a:buNone/>
            </a:pPr>
            <a:r>
              <a:rPr lang="en" sz="1200">
                <a:solidFill>
                  <a:schemeClr val="lt1"/>
                </a:solidFill>
                <a:latin typeface="Caveat Regular"/>
                <a:ea typeface="Caveat Regular"/>
                <a:cs typeface="Caveat Regular"/>
                <a:sym typeface="Caveat Regular"/>
              </a:rPr>
              <a:t>DESPITE THE CHALLENGES THEY FACED AND YEARS SEPARATING THEM, WHAT CAN WE LEARN FROM THE LIVES AND ACTIONS OF MARY S. PEAKE AND BARBARA JOHNS?</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a:p>
            <a:pPr indent="0" lvl="0" marL="0" rtl="0" algn="ctr">
              <a:spcBef>
                <a:spcPts val="0"/>
              </a:spcBef>
              <a:spcAft>
                <a:spcPts val="0"/>
              </a:spcAft>
              <a:buNone/>
            </a:pPr>
            <a:r>
              <a:t/>
            </a:r>
            <a:endParaRPr sz="1300">
              <a:solidFill>
                <a:schemeClr val="lt1"/>
              </a:solidFill>
              <a:latin typeface="Caveat Regular"/>
              <a:ea typeface="Caveat Regular"/>
              <a:cs typeface="Caveat Regular"/>
              <a:sym typeface="Caveat Regular"/>
            </a:endParaRPr>
          </a:p>
        </p:txBody>
      </p:sp>
      <p:sp>
        <p:nvSpPr>
          <p:cNvPr id="321" name="Google Shape;321;p31"/>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22" name="Google Shape;322;p31"/>
          <p:cNvSpPr txBox="1"/>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323" name="Google Shape;323;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24" name="Google Shape;324;p31"/>
          <p:cNvGrpSpPr/>
          <p:nvPr/>
        </p:nvGrpSpPr>
        <p:grpSpPr>
          <a:xfrm>
            <a:off x="264094" y="331781"/>
            <a:ext cx="1708680" cy="2103717"/>
            <a:chOff x="385194" y="1428421"/>
            <a:chExt cx="2614660" cy="3266642"/>
          </a:xfrm>
        </p:grpSpPr>
        <p:pic>
          <p:nvPicPr>
            <p:cNvPr id="325" name="Google Shape;325;p31"/>
            <p:cNvPicPr preferRelativeResize="0"/>
            <p:nvPr/>
          </p:nvPicPr>
          <p:blipFill>
            <a:blip r:embed="rId4">
              <a:alphaModFix/>
            </a:blip>
            <a:stretch>
              <a:fillRect/>
            </a:stretch>
          </p:blipFill>
          <p:spPr>
            <a:xfrm>
              <a:off x="631925" y="1591449"/>
              <a:ext cx="2182800" cy="2985000"/>
            </a:xfrm>
            <a:prstGeom prst="ellipse">
              <a:avLst/>
            </a:prstGeom>
            <a:noFill/>
            <a:ln>
              <a:noFill/>
            </a:ln>
            <a:effectLst>
              <a:outerShdw blurRad="57150" rotWithShape="0" algn="bl" dir="2520000" dist="38100">
                <a:srgbClr val="000000">
                  <a:alpha val="35000"/>
                </a:srgbClr>
              </a:outerShdw>
            </a:effectLst>
          </p:spPr>
        </p:pic>
        <p:pic>
          <p:nvPicPr>
            <p:cNvPr id="326" name="Google Shape;326;p31"/>
            <p:cNvPicPr preferRelativeResize="0"/>
            <p:nvPr/>
          </p:nvPicPr>
          <p:blipFill>
            <a:blip r:embed="rId5">
              <a:alphaModFix/>
            </a:blip>
            <a:stretch>
              <a:fillRect/>
            </a:stretch>
          </p:blipFill>
          <p:spPr>
            <a:xfrm>
              <a:off x="385194" y="1428421"/>
              <a:ext cx="2614660" cy="3266642"/>
            </a:xfrm>
            <a:prstGeom prst="rect">
              <a:avLst/>
            </a:prstGeom>
            <a:noFill/>
            <a:ln>
              <a:noFill/>
            </a:ln>
            <a:effectLst>
              <a:outerShdw blurRad="57150" rotWithShape="0" algn="bl" dir="2520000" dist="38100">
                <a:srgbClr val="000000">
                  <a:alpha val="35000"/>
                </a:srgbClr>
              </a:outerShdw>
            </a:effectLst>
          </p:spPr>
        </p:pic>
      </p:grpSp>
      <p:grpSp>
        <p:nvGrpSpPr>
          <p:cNvPr id="327" name="Google Shape;327;p31"/>
          <p:cNvGrpSpPr/>
          <p:nvPr/>
        </p:nvGrpSpPr>
        <p:grpSpPr>
          <a:xfrm rot="-572">
            <a:off x="207590" y="2348540"/>
            <a:ext cx="1821335" cy="2624706"/>
            <a:chOff x="2025850" y="-114975"/>
            <a:chExt cx="3029500" cy="4104951"/>
          </a:xfrm>
        </p:grpSpPr>
        <p:pic>
          <p:nvPicPr>
            <p:cNvPr id="328" name="Google Shape;328;p31"/>
            <p:cNvPicPr preferRelativeResize="0"/>
            <p:nvPr/>
          </p:nvPicPr>
          <p:blipFill>
            <a:blip r:embed="rId6">
              <a:alphaModFix/>
            </a:blip>
            <a:stretch>
              <a:fillRect/>
            </a:stretch>
          </p:blipFill>
          <p:spPr>
            <a:xfrm>
              <a:off x="2466105" y="305800"/>
              <a:ext cx="2182800" cy="3274500"/>
            </a:xfrm>
            <a:prstGeom prst="ellipse">
              <a:avLst/>
            </a:prstGeom>
            <a:noFill/>
            <a:ln>
              <a:noFill/>
            </a:ln>
            <a:effectLst>
              <a:outerShdw blurRad="57150" rotWithShape="0" algn="bl" dir="2520000" dist="38100">
                <a:srgbClr val="000000">
                  <a:alpha val="35000"/>
                </a:srgbClr>
              </a:outerShdw>
            </a:effectLst>
          </p:spPr>
        </p:pic>
        <p:pic>
          <p:nvPicPr>
            <p:cNvPr id="329" name="Google Shape;329;p31"/>
            <p:cNvPicPr preferRelativeResize="0"/>
            <p:nvPr/>
          </p:nvPicPr>
          <p:blipFill>
            <a:blip r:embed="rId7">
              <a:alphaModFix/>
            </a:blip>
            <a:stretch>
              <a:fillRect/>
            </a:stretch>
          </p:blipFill>
          <p:spPr>
            <a:xfrm>
              <a:off x="2025850" y="-114975"/>
              <a:ext cx="3029500" cy="4104951"/>
            </a:xfrm>
            <a:prstGeom prst="rect">
              <a:avLst/>
            </a:prstGeom>
            <a:noFill/>
            <a:ln>
              <a:noFill/>
            </a:ln>
            <a:effectLst>
              <a:outerShdw blurRad="57150" rotWithShape="0" algn="bl" dir="2520000" dist="38100">
                <a:srgbClr val="000000">
                  <a:alpha val="35000"/>
                </a:srgbClr>
              </a:outerShdw>
            </a:effectLst>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330" name="Shape 330"/>
        <p:cNvGrpSpPr/>
        <p:nvPr/>
      </p:nvGrpSpPr>
      <p:grpSpPr>
        <a:xfrm>
          <a:off x="0" y="0"/>
          <a:ext cx="0" cy="0"/>
          <a:chOff x="0" y="0"/>
          <a:chExt cx="0" cy="0"/>
        </a:xfrm>
      </p:grpSpPr>
      <p:sp>
        <p:nvSpPr>
          <p:cNvPr id="331" name="Google Shape;331;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2" name="Google Shape;332;p32"/>
          <p:cNvSpPr txBox="1"/>
          <p:nvPr/>
        </p:nvSpPr>
        <p:spPr>
          <a:xfrm>
            <a:off x="230525" y="1802600"/>
            <a:ext cx="2741700" cy="3189900"/>
          </a:xfrm>
          <a:prstGeom prst="rect">
            <a:avLst/>
          </a:prstGeom>
          <a:solidFill>
            <a:srgbClr val="D9D2E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chemeClr val="dk1"/>
                </a:solidFill>
                <a:latin typeface="Barlow Semi Condensed"/>
                <a:ea typeface="Barlow Semi Condensed"/>
                <a:cs typeface="Barlow Semi Condensed"/>
                <a:sym typeface="Barlow Semi Condensed"/>
              </a:rPr>
              <a:t>WHAT ACADEMIC SUCCESSES DID AFRICAN AMERICANS EXPERIENCE OVER TIME?</a:t>
            </a:r>
            <a:endParaRPr>
              <a:latin typeface="Barlow Semi Condensed"/>
              <a:ea typeface="Barlow Semi Condensed"/>
              <a:cs typeface="Barlow Semi Condensed"/>
              <a:sym typeface="Barlow Semi Condensed"/>
            </a:endParaRPr>
          </a:p>
        </p:txBody>
      </p:sp>
      <p:sp>
        <p:nvSpPr>
          <p:cNvPr id="333" name="Google Shape;333;p32"/>
          <p:cNvSpPr/>
          <p:nvPr/>
        </p:nvSpPr>
        <p:spPr>
          <a:xfrm>
            <a:off x="491625" y="658050"/>
            <a:ext cx="8412000" cy="546300"/>
          </a:xfrm>
          <a:prstGeom prst="lef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4" name="Google Shape;334;p32"/>
          <p:cNvPicPr preferRelativeResize="0"/>
          <p:nvPr/>
        </p:nvPicPr>
        <p:blipFill>
          <a:blip r:embed="rId2">
            <a:alphaModFix/>
          </a:blip>
          <a:stretch>
            <a:fillRect/>
          </a:stretch>
        </p:blipFill>
        <p:spPr>
          <a:xfrm>
            <a:off x="6699950" y="48974"/>
            <a:ext cx="1167900" cy="1540800"/>
          </a:xfrm>
          <a:prstGeom prst="ellipse">
            <a:avLst/>
          </a:prstGeom>
          <a:noFill/>
          <a:ln>
            <a:noFill/>
          </a:ln>
          <a:effectLst>
            <a:outerShdw blurRad="57150" rotWithShape="0" algn="bl" dir="7980000" dist="180975">
              <a:srgbClr val="FFFF00">
                <a:alpha val="50000"/>
              </a:srgbClr>
            </a:outerShdw>
          </a:effectLst>
        </p:spPr>
      </p:pic>
      <p:pic>
        <p:nvPicPr>
          <p:cNvPr id="335" name="Google Shape;335;p32"/>
          <p:cNvPicPr preferRelativeResize="0"/>
          <p:nvPr/>
        </p:nvPicPr>
        <p:blipFill>
          <a:blip r:embed="rId3">
            <a:alphaModFix/>
          </a:blip>
          <a:stretch>
            <a:fillRect/>
          </a:stretch>
        </p:blipFill>
        <p:spPr>
          <a:xfrm>
            <a:off x="1276150" y="185350"/>
            <a:ext cx="1167900" cy="1404300"/>
          </a:xfrm>
          <a:prstGeom prst="ellipse">
            <a:avLst/>
          </a:prstGeom>
          <a:noFill/>
          <a:ln>
            <a:noFill/>
          </a:ln>
          <a:effectLst>
            <a:outerShdw blurRad="57150" rotWithShape="0" algn="bl" dir="8820000" dist="171450">
              <a:srgbClr val="9900FF">
                <a:alpha val="50000"/>
              </a:srgbClr>
            </a:outerShdw>
          </a:effectLst>
        </p:spPr>
      </p:pic>
      <p:sp>
        <p:nvSpPr>
          <p:cNvPr id="336" name="Google Shape;336;p32"/>
          <p:cNvSpPr txBox="1"/>
          <p:nvPr/>
        </p:nvSpPr>
        <p:spPr>
          <a:xfrm>
            <a:off x="2501838" y="0"/>
            <a:ext cx="4140300" cy="130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100">
                <a:solidFill>
                  <a:schemeClr val="dk1"/>
                </a:solidFill>
                <a:latin typeface="ABeeZee"/>
                <a:ea typeface="ABeeZee"/>
                <a:cs typeface="ABeeZee"/>
                <a:sym typeface="ABeeZee"/>
              </a:rPr>
              <a:t>ANSWER THE FOLLOWING QUESTIONS TO DETERMINE HOW THE LIVES OF </a:t>
            </a:r>
            <a:r>
              <a:rPr b="1" lang="en" sz="1100">
                <a:solidFill>
                  <a:schemeClr val="dk1"/>
                </a:solidFill>
                <a:latin typeface="ABeeZee"/>
                <a:ea typeface="ABeeZee"/>
                <a:cs typeface="ABeeZee"/>
                <a:sym typeface="ABeeZee"/>
              </a:rPr>
              <a:t>MARY S. PEAKE AND BARBARA JOHNS SHOW THE ACADEMIC CHALLENGES AND SUCCESS AFRICAN AMERICANS EXPERIENCED OVER TIME.</a:t>
            </a:r>
            <a:endParaRPr b="1" sz="1100">
              <a:solidFill>
                <a:schemeClr val="dk1"/>
              </a:solidFill>
              <a:latin typeface="ABeeZee"/>
              <a:ea typeface="ABeeZee"/>
              <a:cs typeface="ABeeZee"/>
              <a:sym typeface="ABeeZee"/>
            </a:endParaRPr>
          </a:p>
        </p:txBody>
      </p:sp>
      <p:sp>
        <p:nvSpPr>
          <p:cNvPr id="337" name="Google Shape;337;p32"/>
          <p:cNvSpPr txBox="1"/>
          <p:nvPr/>
        </p:nvSpPr>
        <p:spPr>
          <a:xfrm>
            <a:off x="3191025" y="1802600"/>
            <a:ext cx="2741700" cy="3189900"/>
          </a:xfrm>
          <a:prstGeom prst="rect">
            <a:avLst/>
          </a:prstGeom>
          <a:solidFill>
            <a:srgbClr val="D9D2E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chemeClr val="dk1"/>
                </a:solidFill>
                <a:latin typeface="Barlow Semi Condensed"/>
                <a:ea typeface="Barlow Semi Condensed"/>
                <a:cs typeface="Barlow Semi Condensed"/>
                <a:sym typeface="Barlow Semi Condensed"/>
              </a:rPr>
              <a:t>WHAT ACADEMIC CHALLENGES  DID AFRICAN AMERICANS CONTINUE TO EXPERIENCE?</a:t>
            </a:r>
            <a:endParaRPr>
              <a:latin typeface="Barlow Semi Condensed"/>
              <a:ea typeface="Barlow Semi Condensed"/>
              <a:cs typeface="Barlow Semi Condensed"/>
              <a:sym typeface="Barlow Semi Condensed"/>
            </a:endParaRPr>
          </a:p>
        </p:txBody>
      </p:sp>
      <p:sp>
        <p:nvSpPr>
          <p:cNvPr id="338" name="Google Shape;338;p32"/>
          <p:cNvSpPr txBox="1"/>
          <p:nvPr/>
        </p:nvSpPr>
        <p:spPr>
          <a:xfrm>
            <a:off x="6205725" y="1802600"/>
            <a:ext cx="2741700" cy="3189900"/>
          </a:xfrm>
          <a:prstGeom prst="rect">
            <a:avLst/>
          </a:prstGeom>
          <a:solidFill>
            <a:srgbClr val="D9D2E9"/>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300">
                <a:solidFill>
                  <a:schemeClr val="dk1"/>
                </a:solidFill>
                <a:latin typeface="Barlow Semi Condensed"/>
                <a:ea typeface="Barlow Semi Condensed"/>
                <a:cs typeface="Barlow Semi Condensed"/>
                <a:sym typeface="Barlow Semi Condensed"/>
              </a:rPr>
              <a:t>DESPITE THE CHALLENGES THEY FACED AND YEARS SEPARATING THEM, WHAT CAN WE LEARN FROM THE LIVES AND ACTIONS OF MARY S. PEAKE AND BARBARA JOHNS?</a:t>
            </a:r>
            <a:endParaRPr b="1" sz="1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t/>
            </a:r>
            <a:endParaRPr b="1" sz="1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t/>
            </a:r>
            <a:endParaRPr b="1" sz="1300">
              <a:solidFill>
                <a:schemeClr val="dk1"/>
              </a:solidFill>
              <a:latin typeface="Barlow Semi Condensed"/>
              <a:ea typeface="Barlow Semi Condensed"/>
              <a:cs typeface="Barlow Semi Condensed"/>
              <a:sym typeface="Barlow Semi Condense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339" name="Shape 339"/>
        <p:cNvGrpSpPr/>
        <p:nvPr/>
      </p:nvGrpSpPr>
      <p:grpSpPr>
        <a:xfrm>
          <a:off x="0" y="0"/>
          <a:ext cx="0" cy="0"/>
          <a:chOff x="0" y="0"/>
          <a:chExt cx="0" cy="0"/>
        </a:xfrm>
      </p:grpSpPr>
      <p:sp>
        <p:nvSpPr>
          <p:cNvPr id="340" name="Google Shape;34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hyperlink" Target="http://www.youtube.com/watch?v=ExAJOo71Y8o" TargetMode="External"/><Relationship Id="rId4" Type="http://schemas.openxmlformats.org/officeDocument/2006/relationships/image" Target="../media/image16.jpg"/><Relationship Id="rId5" Type="http://schemas.openxmlformats.org/officeDocument/2006/relationships/hyperlink" Target="http://www.youtube.com/watch?v=Echfgv4qEL4" TargetMode="External"/><Relationship Id="rId6"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0" Type="http://schemas.openxmlformats.org/officeDocument/2006/relationships/hyperlink" Target="https://www.history.com/topics/black-history/brown-v-board-of-education-of-topeka" TargetMode="External"/><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hyperlink" Target="https://virginiahistory.org/learn/freedmens-schools#:~:text=In%20the%20antebellum%20South%2C%20Black,many%20Black%20people%20became%20literate." TargetMode="External"/><Relationship Id="rId4" Type="http://schemas.openxmlformats.org/officeDocument/2006/relationships/hyperlink" Target="https://www.history.com/this-day-in-history/first-african-slave-ship-arrives-jamestown-colony" TargetMode="External"/><Relationship Id="rId9" Type="http://schemas.openxmlformats.org/officeDocument/2006/relationships/hyperlink" Target="https://www.history.com/topics/us-presidents/compromise-of-1877#:~:text=Compromise%20of%201877%3A%20The%20End%20of%20Reconstruction,-Hayes%20appointed%20Tennessee's&amp;text=The%20Compromise%20of%201876%20effectively,widespread%20disenfranchisement%20of%20blacks%20voters." TargetMode="External"/><Relationship Id="rId5" Type="http://schemas.openxmlformats.org/officeDocument/2006/relationships/hyperlink" Target="https://glc.yale.edu/american-anti-slavery-committee#:~:text=An%20act%20of%20Virginia%2C%20of,slave%20found%20in%20such%20school." TargetMode="External"/><Relationship Id="rId6" Type="http://schemas.openxmlformats.org/officeDocument/2006/relationships/hyperlink" Target="https://www.history.com/this-day-in-history/the-civil-war-begins" TargetMode="External"/><Relationship Id="rId7" Type="http://schemas.openxmlformats.org/officeDocument/2006/relationships/hyperlink" Target="https://www.history.com/topics/american-civil-war/emancipation-proclamation" TargetMode="External"/><Relationship Id="rId8" Type="http://schemas.openxmlformats.org/officeDocument/2006/relationships/hyperlink" Target="https://www.history.com/topics/black-history/plessy-v-fergus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3"/>
          <p:cNvSpPr txBox="1"/>
          <p:nvPr>
            <p:ph idx="4294967295" type="title"/>
          </p:nvPr>
        </p:nvSpPr>
        <p:spPr>
          <a:xfrm>
            <a:off x="3211350" y="1146225"/>
            <a:ext cx="5250000" cy="10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
        <p:nvSpPr>
          <p:cNvPr id="412" name="Google Shape;412;p43"/>
          <p:cNvSpPr txBox="1"/>
          <p:nvPr>
            <p:ph idx="4294967295" type="title"/>
          </p:nvPr>
        </p:nvSpPr>
        <p:spPr>
          <a:xfrm>
            <a:off x="3272600" y="3587600"/>
            <a:ext cx="5250000" cy="107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44"/>
          <p:cNvSpPr/>
          <p:nvPr/>
        </p:nvSpPr>
        <p:spPr>
          <a:xfrm>
            <a:off x="5783800" y="1192150"/>
            <a:ext cx="194100" cy="1992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4"/>
          <p:cNvSpPr/>
          <p:nvPr/>
        </p:nvSpPr>
        <p:spPr>
          <a:xfrm>
            <a:off x="5823350" y="588400"/>
            <a:ext cx="194100" cy="1992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4"/>
          <p:cNvSpPr/>
          <p:nvPr/>
        </p:nvSpPr>
        <p:spPr>
          <a:xfrm>
            <a:off x="5783800" y="1192150"/>
            <a:ext cx="194100" cy="1992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4"/>
          <p:cNvSpPr/>
          <p:nvPr/>
        </p:nvSpPr>
        <p:spPr>
          <a:xfrm>
            <a:off x="5823350" y="588400"/>
            <a:ext cx="194100" cy="1992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4"/>
          <p:cNvSpPr/>
          <p:nvPr/>
        </p:nvSpPr>
        <p:spPr>
          <a:xfrm>
            <a:off x="5783800" y="1192150"/>
            <a:ext cx="194100" cy="1992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4"/>
          <p:cNvSpPr/>
          <p:nvPr/>
        </p:nvSpPr>
        <p:spPr>
          <a:xfrm>
            <a:off x="5823350" y="588400"/>
            <a:ext cx="194100" cy="1992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4"/>
          <p:cNvSpPr/>
          <p:nvPr/>
        </p:nvSpPr>
        <p:spPr>
          <a:xfrm>
            <a:off x="5783800" y="1192150"/>
            <a:ext cx="194100" cy="1992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4"/>
          <p:cNvSpPr/>
          <p:nvPr/>
        </p:nvSpPr>
        <p:spPr>
          <a:xfrm>
            <a:off x="5823350" y="588400"/>
            <a:ext cx="194100" cy="1992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4"/>
          <p:cNvSpPr/>
          <p:nvPr/>
        </p:nvSpPr>
        <p:spPr>
          <a:xfrm>
            <a:off x="5783800" y="1192150"/>
            <a:ext cx="194100" cy="1992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4"/>
          <p:cNvSpPr/>
          <p:nvPr/>
        </p:nvSpPr>
        <p:spPr>
          <a:xfrm>
            <a:off x="5823350" y="588400"/>
            <a:ext cx="194100" cy="1992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4"/>
          <p:cNvSpPr/>
          <p:nvPr/>
        </p:nvSpPr>
        <p:spPr>
          <a:xfrm>
            <a:off x="5783800" y="1192150"/>
            <a:ext cx="194100" cy="1992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4"/>
          <p:cNvSpPr/>
          <p:nvPr/>
        </p:nvSpPr>
        <p:spPr>
          <a:xfrm>
            <a:off x="5823350" y="588400"/>
            <a:ext cx="194100" cy="1992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4"/>
          <p:cNvSpPr/>
          <p:nvPr/>
        </p:nvSpPr>
        <p:spPr>
          <a:xfrm>
            <a:off x="5783800" y="1192150"/>
            <a:ext cx="194100" cy="1992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4"/>
          <p:cNvSpPr/>
          <p:nvPr/>
        </p:nvSpPr>
        <p:spPr>
          <a:xfrm>
            <a:off x="5823350" y="588400"/>
            <a:ext cx="194100" cy="1992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4"/>
          <p:cNvSpPr txBox="1"/>
          <p:nvPr>
            <p:ph idx="4294967295" type="title"/>
          </p:nvPr>
        </p:nvSpPr>
        <p:spPr>
          <a:xfrm>
            <a:off x="6335175" y="2511325"/>
            <a:ext cx="2248800" cy="205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45" title="Brown v. Board of Education: John Stokes">
            <a:hlinkClick r:id="rId3"/>
          </p:cNvPr>
          <p:cNvPicPr preferRelativeResize="0"/>
          <p:nvPr/>
        </p:nvPicPr>
        <p:blipFill>
          <a:blip r:embed="rId4">
            <a:alphaModFix/>
          </a:blip>
          <a:stretch>
            <a:fillRect/>
          </a:stretch>
        </p:blipFill>
        <p:spPr>
          <a:xfrm>
            <a:off x="601350" y="596975"/>
            <a:ext cx="2836225" cy="2127175"/>
          </a:xfrm>
          <a:prstGeom prst="rect">
            <a:avLst/>
          </a:prstGeom>
          <a:noFill/>
          <a:ln cap="flat" cmpd="sng" w="9525">
            <a:solidFill>
              <a:srgbClr val="9900FF"/>
            </a:solidFill>
            <a:prstDash val="solid"/>
            <a:round/>
            <a:headEnd len="sm" w="sm" type="none"/>
            <a:tailEnd len="sm" w="sm" type="none"/>
          </a:ln>
        </p:spPr>
      </p:pic>
      <p:pic>
        <p:nvPicPr>
          <p:cNvPr id="437" name="Google Shape;437;p45" title="Brown v. Board of Education: Joan Johns Cobbs">
            <a:hlinkClick r:id="rId5"/>
          </p:cNvPr>
          <p:cNvPicPr preferRelativeResize="0"/>
          <p:nvPr/>
        </p:nvPicPr>
        <p:blipFill>
          <a:blip r:embed="rId6">
            <a:alphaModFix/>
          </a:blip>
          <a:stretch>
            <a:fillRect/>
          </a:stretch>
        </p:blipFill>
        <p:spPr>
          <a:xfrm>
            <a:off x="601350" y="2836281"/>
            <a:ext cx="2836225" cy="2127169"/>
          </a:xfrm>
          <a:prstGeom prst="rect">
            <a:avLst/>
          </a:prstGeom>
          <a:noFill/>
          <a:ln cap="flat" cmpd="sng" w="9525">
            <a:solidFill>
              <a:srgbClr val="9900FF"/>
            </a:solidFill>
            <a:prstDash val="solid"/>
            <a:round/>
            <a:headEnd len="sm" w="sm" type="none"/>
            <a:tailEnd len="sm" w="sm" type="none"/>
          </a:ln>
        </p:spPr>
      </p:pic>
      <p:sp>
        <p:nvSpPr>
          <p:cNvPr id="438" name="Google Shape;438;p45"/>
          <p:cNvSpPr txBox="1"/>
          <p:nvPr>
            <p:ph idx="4294967295" type="title"/>
          </p:nvPr>
        </p:nvSpPr>
        <p:spPr>
          <a:xfrm>
            <a:off x="5162650" y="805025"/>
            <a:ext cx="3500100" cy="67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
        <p:nvSpPr>
          <p:cNvPr id="439" name="Google Shape;439;p45"/>
          <p:cNvSpPr txBox="1"/>
          <p:nvPr>
            <p:ph idx="4294967295" type="title"/>
          </p:nvPr>
        </p:nvSpPr>
        <p:spPr>
          <a:xfrm>
            <a:off x="5040150" y="2283800"/>
            <a:ext cx="3500100" cy="8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
        <p:nvSpPr>
          <p:cNvPr id="440" name="Google Shape;440;p45"/>
          <p:cNvSpPr txBox="1"/>
          <p:nvPr>
            <p:ph idx="4294967295" type="title"/>
          </p:nvPr>
        </p:nvSpPr>
        <p:spPr>
          <a:xfrm>
            <a:off x="5040150" y="4060100"/>
            <a:ext cx="3500100" cy="67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6"/>
          <p:cNvSpPr txBox="1"/>
          <p:nvPr>
            <p:ph idx="4294967295" type="title"/>
          </p:nvPr>
        </p:nvSpPr>
        <p:spPr>
          <a:xfrm>
            <a:off x="3240300" y="1166025"/>
            <a:ext cx="5191800" cy="10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
        <p:nvSpPr>
          <p:cNvPr id="446" name="Google Shape;446;p46"/>
          <p:cNvSpPr txBox="1"/>
          <p:nvPr>
            <p:ph idx="4294967295" type="title"/>
          </p:nvPr>
        </p:nvSpPr>
        <p:spPr>
          <a:xfrm>
            <a:off x="3240300" y="3571475"/>
            <a:ext cx="5241000" cy="106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8">
            <a:hlinkClick r:id="rId3"/>
          </p:cNvPr>
          <p:cNvSpPr/>
          <p:nvPr/>
        </p:nvSpPr>
        <p:spPr>
          <a:xfrm>
            <a:off x="3926063" y="2650900"/>
            <a:ext cx="2286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8">
            <a:hlinkClick r:id="rId4"/>
          </p:cNvPr>
          <p:cNvSpPr/>
          <p:nvPr/>
        </p:nvSpPr>
        <p:spPr>
          <a:xfrm>
            <a:off x="148853" y="2723225"/>
            <a:ext cx="2799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8">
            <a:hlinkClick r:id="rId5"/>
          </p:cNvPr>
          <p:cNvSpPr/>
          <p:nvPr/>
        </p:nvSpPr>
        <p:spPr>
          <a:xfrm>
            <a:off x="1098699" y="2680250"/>
            <a:ext cx="2286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8">
            <a:hlinkClick r:id="rId6"/>
          </p:cNvPr>
          <p:cNvSpPr/>
          <p:nvPr/>
        </p:nvSpPr>
        <p:spPr>
          <a:xfrm>
            <a:off x="1989375" y="3354025"/>
            <a:ext cx="2799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8">
            <a:hlinkClick r:id="rId7"/>
          </p:cNvPr>
          <p:cNvSpPr/>
          <p:nvPr/>
        </p:nvSpPr>
        <p:spPr>
          <a:xfrm>
            <a:off x="3023542" y="2621500"/>
            <a:ext cx="294300" cy="3255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8">
            <a:hlinkClick r:id="rId8"/>
          </p:cNvPr>
          <p:cNvSpPr/>
          <p:nvPr/>
        </p:nvSpPr>
        <p:spPr>
          <a:xfrm>
            <a:off x="6203002" y="3255875"/>
            <a:ext cx="2799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8">
            <a:hlinkClick r:id="rId9"/>
          </p:cNvPr>
          <p:cNvSpPr/>
          <p:nvPr/>
        </p:nvSpPr>
        <p:spPr>
          <a:xfrm>
            <a:off x="5071275" y="3295275"/>
            <a:ext cx="2286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8">
            <a:hlinkClick r:id="rId10"/>
          </p:cNvPr>
          <p:cNvSpPr/>
          <p:nvPr/>
        </p:nvSpPr>
        <p:spPr>
          <a:xfrm>
            <a:off x="8212000" y="3255875"/>
            <a:ext cx="228600" cy="266700"/>
          </a:xfrm>
          <a:prstGeom prst="star5">
            <a:avLst>
              <a:gd fmla="val 19098" name="adj"/>
              <a:gd fmla="val 105146" name="hf"/>
              <a:gd fmla="val 110557" name="vf"/>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9"/>
          <p:cNvSpPr txBox="1"/>
          <p:nvPr>
            <p:ph idx="4294967295" type="title"/>
          </p:nvPr>
        </p:nvSpPr>
        <p:spPr>
          <a:xfrm>
            <a:off x="437500" y="4086350"/>
            <a:ext cx="1627500" cy="6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lt1"/>
              </a:solidFill>
              <a:latin typeface="Barlow Semi Condensed"/>
              <a:ea typeface="Barlow Semi Condensed"/>
              <a:cs typeface="Barlow Semi Condensed"/>
              <a:sym typeface="Barlow Semi Condensed"/>
            </a:endParaRPr>
          </a:p>
        </p:txBody>
      </p:sp>
      <p:sp>
        <p:nvSpPr>
          <p:cNvPr id="374" name="Google Shape;374;p39"/>
          <p:cNvSpPr txBox="1"/>
          <p:nvPr>
            <p:ph idx="4294967295" type="title"/>
          </p:nvPr>
        </p:nvSpPr>
        <p:spPr>
          <a:xfrm rot="159751">
            <a:off x="2692459" y="3944548"/>
            <a:ext cx="1627457" cy="654702"/>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lt1"/>
              </a:solidFill>
              <a:latin typeface="Barlow Semi Condensed"/>
              <a:ea typeface="Barlow Semi Condensed"/>
              <a:cs typeface="Barlow Semi Condensed"/>
              <a:sym typeface="Barlow Semi Condensed"/>
            </a:endParaRPr>
          </a:p>
        </p:txBody>
      </p:sp>
      <p:sp>
        <p:nvSpPr>
          <p:cNvPr id="375" name="Google Shape;375;p39"/>
          <p:cNvSpPr txBox="1"/>
          <p:nvPr>
            <p:ph idx="4294967295" type="title"/>
          </p:nvPr>
        </p:nvSpPr>
        <p:spPr>
          <a:xfrm>
            <a:off x="4838875" y="3998100"/>
            <a:ext cx="1656000" cy="6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lt1"/>
              </a:solidFill>
              <a:latin typeface="Barlow Semi Condensed"/>
              <a:ea typeface="Barlow Semi Condensed"/>
              <a:cs typeface="Barlow Semi Condensed"/>
              <a:sym typeface="Barlow Semi Condensed"/>
            </a:endParaRPr>
          </a:p>
        </p:txBody>
      </p:sp>
      <p:sp>
        <p:nvSpPr>
          <p:cNvPr id="376" name="Google Shape;376;p39"/>
          <p:cNvSpPr txBox="1"/>
          <p:nvPr>
            <p:ph idx="4294967295" type="title"/>
          </p:nvPr>
        </p:nvSpPr>
        <p:spPr>
          <a:xfrm rot="125944">
            <a:off x="6975897" y="4014698"/>
            <a:ext cx="1646305" cy="609404"/>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lt1"/>
              </a:solidFill>
              <a:latin typeface="Barlow Semi Condensed"/>
              <a:ea typeface="Barlow Semi Condensed"/>
              <a:cs typeface="Barlow Semi Condensed"/>
              <a:sym typeface="Barlow Semi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0"/>
          <p:cNvSpPr/>
          <p:nvPr/>
        </p:nvSpPr>
        <p:spPr>
          <a:xfrm>
            <a:off x="5812950" y="1165900"/>
            <a:ext cx="194100" cy="2166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0"/>
          <p:cNvSpPr/>
          <p:nvPr/>
        </p:nvSpPr>
        <p:spPr>
          <a:xfrm>
            <a:off x="5812950" y="1165900"/>
            <a:ext cx="194100" cy="2166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0"/>
          <p:cNvSpPr/>
          <p:nvPr/>
        </p:nvSpPr>
        <p:spPr>
          <a:xfrm>
            <a:off x="5812950" y="1165900"/>
            <a:ext cx="194100" cy="2166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0"/>
          <p:cNvSpPr/>
          <p:nvPr/>
        </p:nvSpPr>
        <p:spPr>
          <a:xfrm>
            <a:off x="5812950" y="1165900"/>
            <a:ext cx="194100" cy="2166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0"/>
          <p:cNvSpPr/>
          <p:nvPr/>
        </p:nvSpPr>
        <p:spPr>
          <a:xfrm>
            <a:off x="5812950" y="1165900"/>
            <a:ext cx="194100" cy="2166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0"/>
          <p:cNvSpPr/>
          <p:nvPr/>
        </p:nvSpPr>
        <p:spPr>
          <a:xfrm>
            <a:off x="5852175" y="588400"/>
            <a:ext cx="194100" cy="21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0"/>
          <p:cNvSpPr/>
          <p:nvPr/>
        </p:nvSpPr>
        <p:spPr>
          <a:xfrm>
            <a:off x="5852175" y="588400"/>
            <a:ext cx="194100" cy="21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0"/>
          <p:cNvSpPr/>
          <p:nvPr/>
        </p:nvSpPr>
        <p:spPr>
          <a:xfrm>
            <a:off x="5852175" y="588400"/>
            <a:ext cx="194100" cy="21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0"/>
          <p:cNvSpPr/>
          <p:nvPr/>
        </p:nvSpPr>
        <p:spPr>
          <a:xfrm>
            <a:off x="5852175" y="588400"/>
            <a:ext cx="194100" cy="21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0"/>
          <p:cNvSpPr/>
          <p:nvPr/>
        </p:nvSpPr>
        <p:spPr>
          <a:xfrm>
            <a:off x="5852175" y="588400"/>
            <a:ext cx="194100" cy="21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0"/>
          <p:cNvSpPr/>
          <p:nvPr/>
        </p:nvSpPr>
        <p:spPr>
          <a:xfrm>
            <a:off x="5852175" y="588400"/>
            <a:ext cx="194100" cy="21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0"/>
          <p:cNvSpPr/>
          <p:nvPr/>
        </p:nvSpPr>
        <p:spPr>
          <a:xfrm>
            <a:off x="5852175" y="588400"/>
            <a:ext cx="194100" cy="21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0"/>
          <p:cNvSpPr/>
          <p:nvPr/>
        </p:nvSpPr>
        <p:spPr>
          <a:xfrm>
            <a:off x="5812950" y="1165900"/>
            <a:ext cx="194100" cy="216600"/>
          </a:xfrm>
          <a:prstGeom prst="ellipse">
            <a:avLst/>
          </a:prstGeom>
          <a:solidFill>
            <a:srgbClr val="00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0"/>
          <p:cNvSpPr txBox="1"/>
          <p:nvPr>
            <p:ph idx="4294967295" type="title"/>
          </p:nvPr>
        </p:nvSpPr>
        <p:spPr>
          <a:xfrm>
            <a:off x="6308925" y="2571750"/>
            <a:ext cx="2257500" cy="195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1"/>
          <p:cNvSpPr txBox="1"/>
          <p:nvPr>
            <p:ph idx="4294967295" type="title"/>
          </p:nvPr>
        </p:nvSpPr>
        <p:spPr>
          <a:xfrm>
            <a:off x="3806350" y="3543850"/>
            <a:ext cx="2117700" cy="98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
        <p:nvSpPr>
          <p:cNvPr id="400" name="Google Shape;400;p41"/>
          <p:cNvSpPr txBox="1"/>
          <p:nvPr>
            <p:ph idx="4294967295" type="title"/>
          </p:nvPr>
        </p:nvSpPr>
        <p:spPr>
          <a:xfrm rot="174010">
            <a:off x="6552578" y="3239086"/>
            <a:ext cx="2181995" cy="123397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2"/>
          <p:cNvSpPr txBox="1"/>
          <p:nvPr>
            <p:ph idx="4294967295" type="title"/>
          </p:nvPr>
        </p:nvSpPr>
        <p:spPr>
          <a:xfrm>
            <a:off x="3255100" y="1120000"/>
            <a:ext cx="5197500" cy="112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
        <p:nvSpPr>
          <p:cNvPr id="406" name="Google Shape;406;p42"/>
          <p:cNvSpPr txBox="1"/>
          <p:nvPr>
            <p:ph idx="4294967295" type="title"/>
          </p:nvPr>
        </p:nvSpPr>
        <p:spPr>
          <a:xfrm>
            <a:off x="3255100" y="3508850"/>
            <a:ext cx="5250000" cy="112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Barlow Semi Condensed"/>
              <a:ea typeface="Barlow Semi Condensed"/>
              <a:cs typeface="Barlow Semi Condensed"/>
              <a:sym typeface="Barlow Semi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